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24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9" r:id="rId3"/>
    <p:sldId id="385" r:id="rId4"/>
    <p:sldId id="417" r:id="rId5"/>
    <p:sldId id="428" r:id="rId6"/>
    <p:sldId id="426" r:id="rId7"/>
    <p:sldId id="427" r:id="rId8"/>
    <p:sldId id="402" r:id="rId9"/>
    <p:sldId id="429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5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339933"/>
    <a:srgbClr val="FF0000"/>
    <a:srgbClr val="0099CC"/>
    <a:srgbClr val="CC99FF"/>
    <a:srgbClr val="0099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4" autoAdjust="0"/>
    <p:restoredTop sz="95204" autoAdjust="0"/>
  </p:normalViewPr>
  <p:slideViewPr>
    <p:cSldViewPr>
      <p:cViewPr varScale="1">
        <p:scale>
          <a:sx n="105" d="100"/>
          <a:sy n="105" d="100"/>
        </p:scale>
        <p:origin x="175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0" y="-72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t" anchorCtr="0" compatLnSpc="1">
            <a:prstTxWarp prst="textNoShape">
              <a:avLst/>
            </a:prstTxWarp>
          </a:bodyPr>
          <a:lstStyle>
            <a:lvl1pPr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622" y="0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t" anchorCtr="0" compatLnSpc="1">
            <a:prstTxWarp prst="textNoShape">
              <a:avLst/>
            </a:prstTxWarp>
          </a:bodyPr>
          <a:lstStyle>
            <a:lvl1pPr algn="r"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119324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b" anchorCtr="0" compatLnSpc="1">
            <a:prstTxWarp prst="textNoShape">
              <a:avLst/>
            </a:prstTxWarp>
          </a:bodyPr>
          <a:lstStyle>
            <a:lvl1pPr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622" y="9119324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b" anchorCtr="0" compatLnSpc="1">
            <a:prstTxWarp prst="textNoShape">
              <a:avLst/>
            </a:prstTxWarp>
          </a:bodyPr>
          <a:lstStyle>
            <a:lvl1pPr algn="r"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D5A40C35-8A4D-4A0C-9684-8274AF0AA9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9300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t" anchorCtr="0" compatLnSpc="1">
            <a:prstTxWarp prst="textNoShape">
              <a:avLst/>
            </a:prstTxWarp>
          </a:bodyPr>
          <a:lstStyle>
            <a:lvl1pPr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622" y="0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t" anchorCtr="0" compatLnSpc="1">
            <a:prstTxWarp prst="textNoShape">
              <a:avLst/>
            </a:prstTxWarp>
          </a:bodyPr>
          <a:lstStyle>
            <a:lvl1pPr algn="r"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3900"/>
            <a:ext cx="4795837" cy="3595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7" y="4558018"/>
            <a:ext cx="5363817" cy="431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119324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b" anchorCtr="0" compatLnSpc="1">
            <a:prstTxWarp prst="textNoShape">
              <a:avLst/>
            </a:prstTxWarp>
          </a:bodyPr>
          <a:lstStyle>
            <a:lvl1pPr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622" y="9119324"/>
            <a:ext cx="3170583" cy="481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10" tIns="48356" rIns="96710" bIns="48356" numCol="1" anchor="b" anchorCtr="0" compatLnSpc="1">
            <a:prstTxWarp prst="textNoShape">
              <a:avLst/>
            </a:prstTxWarp>
          </a:bodyPr>
          <a:lstStyle>
            <a:lvl1pPr algn="r" defTabSz="959821">
              <a:spcBef>
                <a:spcPct val="20000"/>
              </a:spcBef>
              <a:buFontTx/>
              <a:buChar char="•"/>
              <a:defRPr kumimoji="1" sz="1200">
                <a:latin typeface="Times New Roman" pitchFamily="18" charset="0"/>
              </a:defRPr>
            </a:lvl1pPr>
          </a:lstStyle>
          <a:p>
            <a:pPr>
              <a:defRPr/>
            </a:pPr>
            <a:fld id="{70C7F4C5-4B36-41CE-A870-AACCAC0D5D8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044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ED72B7-B937-4D8E-8E51-1C2907C072C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765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463544-FD2E-458C-B7EF-C687BC08295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C5EB0-B96C-4C88-91E5-34EF18A21B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570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6C5EB0-B96C-4C88-91E5-34EF18A21B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322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D575A10-7DFC-4561-B906-C6F25F97D8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55A21-3A7A-4603-981D-3A5D7EECFA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27998-3566-4096-9323-AC760150F5C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3BF4CA-69D1-44B8-B2E6-08EA262776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9225C4-CCE6-49B7-B911-12A9310BEB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639EB6-61BD-42B4-AA98-971FE09B38A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7722D-54EC-4C58-9738-B7AF170988F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7AE12-ED31-4612-B69B-EDF050702BD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4BE373-4BE6-4F86-9573-C3189CC53A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965F07-B87D-4D31-BAC1-B74E72C1F6F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FE441-EFFE-4617-A4F2-F7ED6A3DC8E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ED7468-EED4-4C10-9683-67983EF292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7EEB5140-3A41-47BC-992A-0389AD2005A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  <p:sldLayoutId id="2147484136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own.berlin.ct.us/egov/apps/document/center.egov?view=item;id=6401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ownbudget@town.berlin.ct.u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0" y="1066800"/>
            <a:ext cx="5943600" cy="1905000"/>
          </a:xfrm>
        </p:spPr>
        <p:txBody>
          <a:bodyPr/>
          <a:lstStyle/>
          <a:p>
            <a:pPr eaLnBrk="1" hangingPunct="1"/>
            <a:r>
              <a:rPr lang="en-US" sz="5400" dirty="0">
                <a:solidFill>
                  <a:schemeClr val="hlink"/>
                </a:solidFill>
              </a:rPr>
              <a:t>Board of Finance Proposed Budget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352800"/>
            <a:ext cx="4013200" cy="182245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>
                <a:solidFill>
                  <a:schemeClr val="hlink"/>
                </a:solidFill>
              </a:rPr>
              <a:t>Fiscal Year </a:t>
            </a:r>
          </a:p>
          <a:p>
            <a:pPr eaLnBrk="1" hangingPunct="1"/>
            <a:r>
              <a:rPr lang="en-US" sz="4800" b="1" dirty="0">
                <a:solidFill>
                  <a:schemeClr val="hlink"/>
                </a:solidFill>
              </a:rPr>
              <a:t>2020-2021</a:t>
            </a:r>
            <a:endParaRPr lang="en-US" sz="4800" dirty="0">
              <a:solidFill>
                <a:schemeClr val="hlink"/>
              </a:solidFill>
            </a:endParaRPr>
          </a:p>
        </p:txBody>
      </p:sp>
      <p:pic>
        <p:nvPicPr>
          <p:cNvPr id="4101" name="Picture 3" descr="TOWN SEAL 0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457200"/>
            <a:ext cx="24384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sz="4000" dirty="0">
                <a:solidFill>
                  <a:schemeClr val="hlink"/>
                </a:solidFill>
              </a:rPr>
              <a:t>Agenda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4700" dirty="0"/>
              <a:t>Overview of Total Proposal</a:t>
            </a:r>
          </a:p>
          <a:p>
            <a:endParaRPr lang="en-US" sz="1300" dirty="0"/>
          </a:p>
          <a:p>
            <a:r>
              <a:rPr lang="en-US" sz="4700" dirty="0"/>
              <a:t>Revenue</a:t>
            </a:r>
          </a:p>
          <a:p>
            <a:endParaRPr lang="en-US" sz="1300" dirty="0"/>
          </a:p>
          <a:p>
            <a:r>
              <a:rPr lang="en-US" sz="4400" dirty="0"/>
              <a:t>Board of Education</a:t>
            </a:r>
          </a:p>
          <a:p>
            <a:endParaRPr lang="en-US" sz="1300" dirty="0"/>
          </a:p>
          <a:p>
            <a:r>
              <a:rPr lang="en-US" sz="4700" dirty="0"/>
              <a:t>General Government</a:t>
            </a:r>
          </a:p>
          <a:p>
            <a:endParaRPr lang="en-US" sz="1300" dirty="0"/>
          </a:p>
          <a:p>
            <a:r>
              <a:rPr lang="en-US" sz="4700" dirty="0"/>
              <a:t>Capital </a:t>
            </a:r>
          </a:p>
          <a:p>
            <a:endParaRPr lang="en-US" sz="1300" dirty="0"/>
          </a:p>
          <a:p>
            <a:r>
              <a:rPr lang="en-US" sz="4700" dirty="0"/>
              <a:t>Debt</a:t>
            </a:r>
            <a:endParaRPr lang="en-US" sz="4300" dirty="0"/>
          </a:p>
        </p:txBody>
      </p:sp>
    </p:spTree>
    <p:extLst>
      <p:ext uri="{BB962C8B-B14F-4D97-AF65-F5344CB8AC3E}">
        <p14:creationId xmlns:p14="http://schemas.microsoft.com/office/powerpoint/2010/main" val="747348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2"/>
          <p:cNvSpPr>
            <a:spLocks noGrp="1" noChangeArrowheads="1"/>
          </p:cNvSpPr>
          <p:nvPr>
            <p:ph type="title"/>
          </p:nvPr>
        </p:nvSpPr>
        <p:spPr>
          <a:xfrm>
            <a:off x="571500" y="609600"/>
            <a:ext cx="8153400" cy="7620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sz="3600" dirty="0">
                <a:solidFill>
                  <a:schemeClr val="hlink"/>
                </a:solidFill>
              </a:rPr>
              <a:t>Proposed Budgets &amp; Mill Rate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C29E28-2C39-42BD-9199-C398305D5819}"/>
              </a:ext>
            </a:extLst>
          </p:cNvPr>
          <p:cNvSpPr txBox="1"/>
          <p:nvPr/>
        </p:nvSpPr>
        <p:spPr>
          <a:xfrm>
            <a:off x="152400" y="2133600"/>
            <a:ext cx="8839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latin typeface="+mn-lt"/>
              </a:rPr>
              <a:t> </a:t>
            </a:r>
            <a:r>
              <a:rPr lang="en-US" sz="2200" u="sng" dirty="0">
                <a:latin typeface="+mn-lt"/>
              </a:rPr>
              <a:t>Board of Education</a:t>
            </a:r>
            <a:r>
              <a:rPr lang="en-US" sz="2200" dirty="0">
                <a:latin typeface="+mn-lt"/>
              </a:rPr>
              <a:t>        </a:t>
            </a:r>
            <a:r>
              <a:rPr lang="en-US" sz="2200" u="sng" dirty="0">
                <a:latin typeface="+mn-lt"/>
              </a:rPr>
              <a:t>General Government</a:t>
            </a:r>
            <a:r>
              <a:rPr lang="en-US" sz="2200" dirty="0">
                <a:latin typeface="+mn-lt"/>
              </a:rPr>
              <a:t>	       </a:t>
            </a:r>
            <a:r>
              <a:rPr lang="en-US" sz="2200" u="sng" dirty="0">
                <a:latin typeface="+mn-lt"/>
              </a:rPr>
              <a:t>Total</a:t>
            </a:r>
          </a:p>
          <a:p>
            <a:pPr>
              <a:tabLst>
                <a:tab pos="3371850" algn="l"/>
              </a:tabLst>
            </a:pPr>
            <a:r>
              <a:rPr lang="en-US" sz="2200" b="1" dirty="0">
                <a:solidFill>
                  <a:srgbClr val="FF0000"/>
                </a:solidFill>
              </a:rPr>
              <a:t>    </a:t>
            </a:r>
            <a:r>
              <a:rPr lang="en-US" sz="2200" b="1" dirty="0"/>
              <a:t>$46.41 million	 $45.06 million		$91.47 million</a:t>
            </a:r>
          </a:p>
          <a:p>
            <a:pPr>
              <a:tabLst>
                <a:tab pos="3371850" algn="l"/>
              </a:tabLst>
            </a:pPr>
            <a:r>
              <a:rPr lang="en-US" sz="2200" b="1" dirty="0">
                <a:solidFill>
                  <a:srgbClr val="FF0000"/>
                </a:solidFill>
              </a:rPr>
              <a:t>    </a:t>
            </a:r>
            <a:r>
              <a:rPr lang="en-US" sz="2200" b="1" dirty="0"/>
              <a:t>+$1.44 million</a:t>
            </a:r>
            <a:r>
              <a:rPr lang="en-US" sz="2200" b="1" dirty="0">
                <a:solidFill>
                  <a:srgbClr val="FF0000"/>
                </a:solidFill>
              </a:rPr>
              <a:t>	  -$0.15 million		</a:t>
            </a:r>
            <a:r>
              <a:rPr lang="en-US" sz="2200" b="1" dirty="0"/>
              <a:t>+$1.29 million</a:t>
            </a:r>
          </a:p>
          <a:p>
            <a:pPr>
              <a:tabLst>
                <a:tab pos="3371850" algn="l"/>
              </a:tabLst>
            </a:pPr>
            <a:r>
              <a:rPr lang="en-US" sz="2200" b="1" dirty="0"/>
              <a:t>         +3.2%</a:t>
            </a:r>
            <a:r>
              <a:rPr lang="en-US" sz="2200" b="1" dirty="0">
                <a:solidFill>
                  <a:srgbClr val="FF0000"/>
                </a:solidFill>
              </a:rPr>
              <a:t>	       -0.3%		</a:t>
            </a:r>
            <a:r>
              <a:rPr lang="en-US" sz="2200" b="1" dirty="0"/>
              <a:t>      +1.4%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0446D0-3F62-444C-B796-E1FA225E51C7}"/>
              </a:ext>
            </a:extLst>
          </p:cNvPr>
          <p:cNvSpPr txBox="1"/>
          <p:nvPr/>
        </p:nvSpPr>
        <p:spPr>
          <a:xfrm>
            <a:off x="152400" y="4572000"/>
            <a:ext cx="8839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rgbClr val="00B0F0"/>
                </a:solidFill>
              </a:rPr>
              <a:t>33.93 mills</a:t>
            </a:r>
          </a:p>
          <a:p>
            <a:pPr algn="ctr"/>
            <a:r>
              <a:rPr lang="en-US" sz="4800" dirty="0">
                <a:solidFill>
                  <a:srgbClr val="00B0F0"/>
                </a:solidFill>
              </a:rPr>
              <a:t>(+0.00 mills or 0.00%)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CB7C0-BC7C-489A-9DD2-BEE43C9F4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400" dirty="0"/>
              <a:t>Revenue: +$1.2 million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452358-D2E3-41A2-A6C8-E317953AE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3000" b="1" u="sng" dirty="0"/>
              <a:t>Taxes</a:t>
            </a:r>
          </a:p>
          <a:p>
            <a:pPr lvl="1"/>
            <a:r>
              <a:rPr lang="en-US" sz="2200" dirty="0"/>
              <a:t>Grand List: +1.9% (+$1.4 million)</a:t>
            </a:r>
          </a:p>
          <a:p>
            <a:pPr lvl="1"/>
            <a:r>
              <a:rPr lang="en-US" sz="2200" dirty="0"/>
              <a:t>Delinquent Tax Collections</a:t>
            </a:r>
            <a:r>
              <a:rPr lang="en-US" sz="2600" dirty="0"/>
              <a:t>: +$217,000</a:t>
            </a:r>
          </a:p>
          <a:p>
            <a:pPr lvl="1"/>
            <a:r>
              <a:rPr lang="en-US" sz="2200" dirty="0"/>
              <a:t>Tax Collection Rate</a:t>
            </a:r>
            <a:r>
              <a:rPr lang="en-US" sz="2600" dirty="0"/>
              <a:t>: increased from 99.1% to 99.3% (+$160,000)</a:t>
            </a:r>
          </a:p>
          <a:p>
            <a:pPr lvl="1"/>
            <a:r>
              <a:rPr lang="en-US" sz="2300" dirty="0"/>
              <a:t>Supplemental Motor Vehicle</a:t>
            </a:r>
            <a:r>
              <a:rPr lang="en-US" sz="2600" dirty="0"/>
              <a:t>: +$50,000</a:t>
            </a:r>
            <a:endParaRPr lang="en-US" sz="2600" b="1" u="sng" dirty="0"/>
          </a:p>
          <a:p>
            <a:pPr lvl="1"/>
            <a:endParaRPr lang="en-US" sz="2600" dirty="0"/>
          </a:p>
          <a:p>
            <a:r>
              <a:rPr lang="en-US" sz="3000" b="1" u="sng" dirty="0"/>
              <a:t>Non-Tax Revenues</a:t>
            </a:r>
          </a:p>
          <a:p>
            <a:pPr lvl="1"/>
            <a:r>
              <a:rPr lang="en-US" sz="2600" dirty="0"/>
              <a:t>State Grants: –$148,000</a:t>
            </a:r>
          </a:p>
          <a:p>
            <a:pPr lvl="1"/>
            <a:r>
              <a:rPr lang="en-US" sz="2600" dirty="0"/>
              <a:t>User Fees: -$110,000</a:t>
            </a:r>
          </a:p>
          <a:p>
            <a:pPr lvl="1"/>
            <a:r>
              <a:rPr lang="en-US" sz="2600" dirty="0"/>
              <a:t>Interest &amp; Other Income: +$408,000</a:t>
            </a:r>
          </a:p>
          <a:p>
            <a:pPr lvl="1"/>
            <a:r>
              <a:rPr lang="en-US" sz="2600" dirty="0"/>
              <a:t>Assigned Fund Balance: -$766,000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4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A4AB3-6B07-4776-864C-975C7D28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Board of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D0E07-224F-4742-8930-FF6AEB05E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90800"/>
            <a:ext cx="7772400" cy="1676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Please see the Board of Education presentation to the Board of Finance at: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https://www.town.berlin.ct.us/egov/apps/document/center.egov?view=item;id=6401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999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37E3DD3-DBF0-4669-828F-51D3F134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67705"/>
            <a:ext cx="8991600" cy="699983"/>
          </a:xfrm>
        </p:spPr>
        <p:txBody>
          <a:bodyPr/>
          <a:lstStyle/>
          <a:p>
            <a:r>
              <a:rPr lang="en-US" sz="3400" b="1" dirty="0">
                <a:solidFill>
                  <a:srgbClr val="00B0F0"/>
                </a:solidFill>
              </a:rPr>
              <a:t>General Government Operating Budget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1025174"/>
            <a:ext cx="88392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u="sng" dirty="0"/>
              <a:t>STATUS QUO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Proposed spend is lower than FY20 budget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No new headcount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Maintains existing services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Maintains public safety</a:t>
            </a:r>
          </a:p>
          <a:p>
            <a:pPr lvl="1"/>
            <a:endParaRPr lang="en-US" sz="23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B84F505B-2F78-4B09-B2CC-3974970AA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844" y="3129484"/>
            <a:ext cx="6370311" cy="2596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281DC43-E750-44A9-B8A5-BAB3299016AE}"/>
              </a:ext>
            </a:extLst>
          </p:cNvPr>
          <p:cNvSpPr txBox="1"/>
          <p:nvPr/>
        </p:nvSpPr>
        <p:spPr>
          <a:xfrm>
            <a:off x="1219200" y="5867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$46.4MM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9D833C-22FE-4167-BF22-A8B3DE32E448}"/>
              </a:ext>
            </a:extLst>
          </p:cNvPr>
          <p:cNvSpPr txBox="1"/>
          <p:nvPr/>
        </p:nvSpPr>
        <p:spPr>
          <a:xfrm>
            <a:off x="3124200" y="5867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$9.9MM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15595E-3A4F-473E-80CC-86F97442C9A8}"/>
              </a:ext>
            </a:extLst>
          </p:cNvPr>
          <p:cNvSpPr txBox="1"/>
          <p:nvPr/>
        </p:nvSpPr>
        <p:spPr>
          <a:xfrm>
            <a:off x="5194363" y="5867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$35.1MM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9A1CA3-4ADD-4A41-83C1-D3AF5CA92018}"/>
              </a:ext>
            </a:extLst>
          </p:cNvPr>
          <p:cNvSpPr txBox="1"/>
          <p:nvPr/>
        </p:nvSpPr>
        <p:spPr>
          <a:xfrm>
            <a:off x="3124200" y="6317915"/>
            <a:ext cx="5005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TOTAL GENERAL GOVERNMENT BUDGET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6ED6CFE0-FC72-4488-AC41-16FAB5C72555}"/>
              </a:ext>
            </a:extLst>
          </p:cNvPr>
          <p:cNvSpPr/>
          <p:nvPr/>
        </p:nvSpPr>
        <p:spPr>
          <a:xfrm rot="5400000">
            <a:off x="5192798" y="4278681"/>
            <a:ext cx="492861" cy="38680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56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537E3DD3-DBF0-4669-828F-51D3F1340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67705"/>
            <a:ext cx="8991600" cy="699983"/>
          </a:xfrm>
        </p:spPr>
        <p:txBody>
          <a:bodyPr/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800" u="sng" dirty="0"/>
              <a:t>ALL</a:t>
            </a:r>
            <a:r>
              <a:rPr lang="en-US" sz="2800" dirty="0"/>
              <a:t> CAPITAL ITEMS REMOVED FROM BUDGET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524000"/>
            <a:ext cx="80772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en-US" sz="2300" dirty="0"/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Police cruisers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Automated External Defibrillators (AEDs)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Fire alarm upgrade at Hubbard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School vans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HVAC upgrades at McGee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School security vehicle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Office reconfigurations in support of new vestibules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 err="1"/>
              <a:t>Timberlin</a:t>
            </a:r>
            <a:r>
              <a:rPr lang="en-US" sz="2300" dirty="0"/>
              <a:t> maintenance building repairs</a:t>
            </a:r>
          </a:p>
          <a:p>
            <a:pPr marL="800100" lvl="1" indent="-342900">
              <a:buFont typeface="Wingdings" pitchFamily="2" charset="2"/>
              <a:buChar char="v"/>
            </a:pPr>
            <a:r>
              <a:rPr lang="en-US" sz="2300" dirty="0"/>
              <a:t>Highway equipment</a:t>
            </a:r>
          </a:p>
        </p:txBody>
      </p:sp>
    </p:spTree>
    <p:extLst>
      <p:ext uri="{BB962C8B-B14F-4D97-AF65-F5344CB8AC3E}">
        <p14:creationId xmlns:p14="http://schemas.microsoft.com/office/powerpoint/2010/main" val="220466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99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00B0F0"/>
                </a:solidFill>
              </a:rPr>
              <a:t>FY2021 Bond Plan</a:t>
            </a:r>
          </a:p>
          <a:p>
            <a:pPr algn="ctr"/>
            <a:r>
              <a:rPr lang="en-US" sz="4400" b="1" dirty="0">
                <a:solidFill>
                  <a:srgbClr val="00B0F0"/>
                </a:solidFill>
              </a:rPr>
              <a:t>$4,950,000</a:t>
            </a:r>
            <a:endParaRPr lang="en-US" sz="3200" b="1" dirty="0">
              <a:solidFill>
                <a:srgbClr val="00B0F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7CC56-D6EC-4FB7-B0E1-48AEAE0C7674}"/>
              </a:ext>
            </a:extLst>
          </p:cNvPr>
          <p:cNvSpPr txBox="1"/>
          <p:nvPr/>
        </p:nvSpPr>
        <p:spPr>
          <a:xfrm>
            <a:off x="228599" y="2438400"/>
            <a:ext cx="8808493" cy="3647152"/>
          </a:xfrm>
          <a:prstGeom prst="rect">
            <a:avLst/>
          </a:prstGeom>
          <a:noFill/>
          <a:ln w="25400"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Continue strategy: </a:t>
            </a: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retire</a:t>
            </a:r>
            <a:r>
              <a:rPr kumimoji="0" lang="en-US" sz="3600" b="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more than borrow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Bridges: $2,400,000</a:t>
            </a: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dirty="0">
              <a:solidFill>
                <a:prstClr val="black"/>
              </a:solidFill>
              <a:latin typeface="Calibri"/>
            </a:endParaRP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Roads: $1,150,000</a:t>
            </a: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dirty="0">
              <a:solidFill>
                <a:prstClr val="black"/>
              </a:solidFill>
              <a:latin typeface="Calibri"/>
            </a:endParaRP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Athletic Field Improvements: $1,000,000</a:t>
            </a: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kern="0" dirty="0">
              <a:solidFill>
                <a:prstClr val="black"/>
              </a:solidFill>
              <a:latin typeface="Calibri"/>
            </a:endParaRPr>
          </a:p>
          <a:p>
            <a:pPr marL="214313" marR="0" lvl="0" indent="-214313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Fire</a:t>
            </a:r>
            <a:r>
              <a:rPr kumimoji="0" lang="en-US" sz="3600" b="0" i="0" u="none" strike="noStrike" kern="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Vehicle (50% down payment): $400,000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15F9C-2D0A-402F-BA73-CC3650CFC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0B8CB-FE5B-4D32-8DBD-B27089B04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Please email any comments to </a:t>
            </a:r>
            <a:r>
              <a:rPr lang="en-US" dirty="0">
                <a:hlinkClick r:id="rId2"/>
              </a:rPr>
              <a:t>townbudget@town.berlin.ct.us</a:t>
            </a:r>
            <a:r>
              <a:rPr lang="en-US" dirty="0"/>
              <a:t>.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Any comments received by noon on March 31</a:t>
            </a:r>
            <a:r>
              <a:rPr lang="en-US" baseline="30000" dirty="0"/>
              <a:t>st</a:t>
            </a:r>
            <a:r>
              <a:rPr lang="en-US" dirty="0"/>
              <a:t> will be shared with the Board of Finance before the Board votes to send the budget to the Town Council.</a:t>
            </a:r>
          </a:p>
        </p:txBody>
      </p:sp>
    </p:spTree>
    <p:extLst>
      <p:ext uri="{BB962C8B-B14F-4D97-AF65-F5344CB8AC3E}">
        <p14:creationId xmlns:p14="http://schemas.microsoft.com/office/powerpoint/2010/main" val="37173944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21561</TotalTime>
  <Words>311</Words>
  <Application>Microsoft Office PowerPoint</Application>
  <PresentationFormat>On-screen Show (4:3)</PresentationFormat>
  <Paragraphs>78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Gothic</vt:lpstr>
      <vt:lpstr>Courier New</vt:lpstr>
      <vt:lpstr>Palatino Linotype</vt:lpstr>
      <vt:lpstr>Times New Roman</vt:lpstr>
      <vt:lpstr>Wingdings</vt:lpstr>
      <vt:lpstr>Executive</vt:lpstr>
      <vt:lpstr>Board of Finance Proposed Budget</vt:lpstr>
      <vt:lpstr>Agenda</vt:lpstr>
      <vt:lpstr>Proposed Budgets &amp; Mill Rate</vt:lpstr>
      <vt:lpstr>Revenue: +$1.2 million</vt:lpstr>
      <vt:lpstr>Board of Education</vt:lpstr>
      <vt:lpstr>General Government Operating Budget</vt:lpstr>
      <vt:lpstr>ALL CAPITAL ITEMS REMOVED FROM BUDGET</vt:lpstr>
      <vt:lpstr>PowerPoint Presentation</vt:lpstr>
      <vt:lpstr>Comments</vt:lpstr>
    </vt:vector>
  </TitlesOfParts>
  <Company>Town Of 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Town Manager’s Proposed Budget</dc:title>
  <dc:creator>Barbara Sagan</dc:creator>
  <cp:lastModifiedBy>Kevin Delaney</cp:lastModifiedBy>
  <cp:revision>1259</cp:revision>
  <cp:lastPrinted>2020-03-25T15:38:21Z</cp:lastPrinted>
  <dcterms:created xsi:type="dcterms:W3CDTF">2002-03-21T23:11:41Z</dcterms:created>
  <dcterms:modified xsi:type="dcterms:W3CDTF">2020-03-30T13:33:51Z</dcterms:modified>
</cp:coreProperties>
</file>