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9" r:id="rId7"/>
    <p:sldId id="258" r:id="rId8"/>
    <p:sldId id="260" r:id="rId9"/>
    <p:sldId id="264" r:id="rId10"/>
    <p:sldId id="267" r:id="rId11"/>
    <p:sldId id="266" r:id="rId12"/>
    <p:sldId id="268" r:id="rId13"/>
    <p:sldId id="261" r:id="rId14"/>
    <p:sldId id="270" r:id="rId15"/>
    <p:sldId id="269" r:id="rId16"/>
    <p:sldId id="265" r:id="rId17"/>
    <p:sldId id="273" r:id="rId18"/>
    <p:sldId id="275" r:id="rId19"/>
    <p:sldId id="274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1B2A7-41D0-413F-B0B3-FFBAC4B9AEB5}" v="77" dt="2020-03-04T19:32:4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D66C-D825-5542-86CE-9244F6177AA5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6654F-2114-6C42-93C3-D293BA8F0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slide 20-21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Superintendent's Proposed Budget Fiscal Year 2018-2019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5CA-0664-45E9-BE25-8CDE11248E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2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Superintendent's Proposed Budget Fiscal Year 2018-2019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5CA-0664-45E9-BE25-8CDE11248E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4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slide</a:t>
            </a:r>
            <a:r>
              <a:rPr lang="en-US" baseline="0" dirty="0"/>
              <a:t> 20-21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Superintendent's Proposed Budget Fiscal Year 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F45CA-0664-45E9-BE25-8CDE11248E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2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slide 20-21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Superintendent's Proposed Budget Fiscal Year 2018-2019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5CA-0664-45E9-BE25-8CDE11248E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6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9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1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7160-5EE8-4FC3-81EF-CDA7B73B499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8DBA1-15CF-4F76-B228-1D01FCE19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g"/><Relationship Id="rId5" Type="http://schemas.openxmlformats.org/officeDocument/2006/relationships/image" Target="../media/image8.emf"/><Relationship Id="rId4" Type="http://schemas.openxmlformats.org/officeDocument/2006/relationships/oleObject" Target="file:///\\BPS-BOE-FS\Business-Data\Budget%20Presentation%20Worksheet%202%20from%20Lora.xlsx!Slide%203%20Fund%20Hist!%5bBudget%20Presentation%20Worksheet%202%20from%20Lora.xlsx%5dSlide%203%20Fund%20Hist%20Chart%20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8239-3413-40A1-8628-8099A3685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07160"/>
            <a:ext cx="9773920" cy="1655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Board of Education Adopted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3BBDF-36B6-4889-ADB8-EFD7A9859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9520" y="3157698"/>
            <a:ext cx="3586480" cy="127476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E0BCF-7C67-4069-981A-5370FC5E03B1}"/>
              </a:ext>
            </a:extLst>
          </p:cNvPr>
          <p:cNvSpPr/>
          <p:nvPr/>
        </p:nvSpPr>
        <p:spPr>
          <a:xfrm>
            <a:off x="203200" y="4527236"/>
            <a:ext cx="117856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BERLIN BOARD OF EDUCATION</a:t>
            </a:r>
          </a:p>
          <a:p>
            <a:r>
              <a:rPr lang="en-US" dirty="0"/>
              <a:t>238 KENSINGTON ROAD</a:t>
            </a:r>
          </a:p>
          <a:p>
            <a:r>
              <a:rPr lang="en-US" dirty="0"/>
              <a:t>BERLIN, CT 06037</a:t>
            </a:r>
          </a:p>
          <a:p>
            <a:r>
              <a:rPr lang="en-US" dirty="0"/>
              <a:t>860-828-6581</a:t>
            </a:r>
          </a:p>
          <a:p>
            <a:endParaRPr lang="en-US" dirty="0"/>
          </a:p>
          <a:p>
            <a:r>
              <a:rPr lang="en-US" dirty="0"/>
              <a:t>Richard Aroian, President   ∙   Julia Dennis, Secretary</a:t>
            </a:r>
          </a:p>
          <a:p>
            <a:r>
              <a:rPr lang="en-US" dirty="0"/>
              <a:t>Mary Ellen Maloney ∙ Jaymee Miller ∙ Timothy Oakes ∙ Adam Salina ∙ Dr. Kari Sassu ∙ Tracy Sisti ∙ Matthew Tencza</a:t>
            </a:r>
          </a:p>
        </p:txBody>
      </p:sp>
    </p:spTree>
    <p:extLst>
      <p:ext uri="{BB962C8B-B14F-4D97-AF65-F5344CB8AC3E}">
        <p14:creationId xmlns:p14="http://schemas.microsoft.com/office/powerpoint/2010/main" val="359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2" y="5808520"/>
            <a:ext cx="8596668" cy="1049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Certified Staff - $812,386</a:t>
            </a:r>
            <a:br>
              <a:rPr lang="en-US" dirty="0"/>
            </a:br>
            <a:r>
              <a:rPr lang="en-US" dirty="0"/>
              <a:t>  Non </a:t>
            </a:r>
            <a:r>
              <a:rPr lang="mr-IN" dirty="0"/>
              <a:t>–</a:t>
            </a:r>
            <a:r>
              <a:rPr lang="en-US" dirty="0"/>
              <a:t> Certified Staff- $641,977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50" y="1276548"/>
            <a:ext cx="8534400" cy="44498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/>
              <a:t>Contractual obligation for certified staff </a:t>
            </a:r>
            <a:r>
              <a:rPr lang="mr-IN" sz="1600" dirty="0"/>
              <a:t>–</a:t>
            </a:r>
            <a:r>
              <a:rPr lang="en-US" sz="1600" dirty="0"/>
              <a:t> 3.04%</a:t>
            </a:r>
          </a:p>
          <a:p>
            <a:r>
              <a:rPr lang="en-US" sz="1600" dirty="0"/>
              <a:t>Proposed New staff:</a:t>
            </a:r>
          </a:p>
          <a:p>
            <a:pPr lvl="1"/>
            <a:r>
              <a:rPr lang="en-US" dirty="0"/>
              <a:t>World Language teacher BHS </a:t>
            </a:r>
            <a:r>
              <a:rPr lang="mr-IN" dirty="0"/>
              <a:t>–</a:t>
            </a:r>
            <a:r>
              <a:rPr lang="en-US" dirty="0"/>
              <a:t> New Grad. Requirements</a:t>
            </a:r>
          </a:p>
          <a:p>
            <a:pPr lvl="1"/>
            <a:r>
              <a:rPr lang="en-US" dirty="0"/>
              <a:t>Lead teacher/interventionist McGee  </a:t>
            </a:r>
          </a:p>
          <a:p>
            <a:pPr lvl="1"/>
            <a:r>
              <a:rPr lang="en-US" dirty="0"/>
              <a:t>Tech Integration Specialist Griswold/Willard </a:t>
            </a:r>
          </a:p>
          <a:p>
            <a:pPr lvl="1"/>
            <a:r>
              <a:rPr lang="en-US" dirty="0"/>
              <a:t>Pre-school teacher </a:t>
            </a:r>
            <a:r>
              <a:rPr lang="mr-IN" dirty="0"/>
              <a:t>–</a:t>
            </a:r>
            <a:r>
              <a:rPr lang="en-US" dirty="0"/>
              <a:t> Willard </a:t>
            </a:r>
            <a:r>
              <a:rPr lang="mr-IN" dirty="0"/>
              <a:t>–</a:t>
            </a:r>
            <a:r>
              <a:rPr lang="en-US" dirty="0"/>
              <a:t> expand program to full day</a:t>
            </a:r>
          </a:p>
          <a:p>
            <a:r>
              <a:rPr lang="en-US" sz="1600" dirty="0"/>
              <a:t>Obligation for non-certified staff 2.0% </a:t>
            </a:r>
          </a:p>
          <a:p>
            <a:pPr lvl="1"/>
            <a:r>
              <a:rPr lang="en-US" dirty="0"/>
              <a:t>Computer Technician </a:t>
            </a:r>
            <a:r>
              <a:rPr lang="mr-IN" dirty="0"/>
              <a:t>–</a:t>
            </a:r>
            <a:r>
              <a:rPr lang="en-US" dirty="0"/>
              <a:t> responsibility for all security equipment including the maintenance of over 300 cameras</a:t>
            </a:r>
          </a:p>
          <a:p>
            <a:pPr lvl="1"/>
            <a:r>
              <a:rPr lang="en-US" dirty="0"/>
              <a:t>(2) Special Education Paraprofessionals</a:t>
            </a:r>
          </a:p>
          <a:p>
            <a:pPr lvl="1"/>
            <a:r>
              <a:rPr lang="en-US" dirty="0"/>
              <a:t>(5) Kindergarten Paraprofessionals</a:t>
            </a:r>
          </a:p>
          <a:p>
            <a:pPr lvl="1"/>
            <a:r>
              <a:rPr lang="en-US" dirty="0"/>
              <a:t>Increase budget for substitute teachers</a:t>
            </a:r>
          </a:p>
          <a:p>
            <a:endParaRPr lang="en-US" sz="16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13" y="5916058"/>
            <a:ext cx="1287409" cy="7767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D87571-3341-4975-9C87-6819D68DCE2D}"/>
              </a:ext>
            </a:extLst>
          </p:cNvPr>
          <p:cNvSpPr txBox="1">
            <a:spLocks/>
          </p:cNvSpPr>
          <p:nvPr/>
        </p:nvSpPr>
        <p:spPr>
          <a:xfrm>
            <a:off x="371716" y="125731"/>
            <a:ext cx="8596668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</p:spTree>
    <p:extLst>
      <p:ext uri="{BB962C8B-B14F-4D97-AF65-F5344CB8AC3E}">
        <p14:creationId xmlns:p14="http://schemas.microsoft.com/office/powerpoint/2010/main" val="18839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0B24-10D2-4797-8FFD-2D96F3F4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4" y="233680"/>
            <a:ext cx="8944186" cy="1635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Over the last four years the Berlin Public School System has eliminated 19.92 FTE staff positions and 3.0 Administrative positions</a:t>
            </a:r>
          </a:p>
        </p:txBody>
      </p:sp>
      <p:pic>
        <p:nvPicPr>
          <p:cNvPr id="5" name="Content Placeholder 4" descr="Screen Shot 2020-03-04 at 2.37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3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96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E703-602C-40A0-B194-18F3B47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4" y="1551461"/>
            <a:ext cx="8944186" cy="5099029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Total Operational Budget Request</a:t>
            </a:r>
          </a:p>
          <a:p>
            <a:pPr lvl="1"/>
            <a:r>
              <a:rPr lang="en-US" sz="2000" dirty="0"/>
              <a:t>$44,977,844 19/20 (revised 12/31/19)</a:t>
            </a:r>
          </a:p>
          <a:p>
            <a:pPr lvl="1"/>
            <a:r>
              <a:rPr lang="en-US" sz="2000" dirty="0"/>
              <a:t>$47,387,504 20/21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5.36% increase from 2019-20</a:t>
            </a:r>
          </a:p>
          <a:p>
            <a:pPr lvl="1"/>
            <a:r>
              <a:rPr lang="en-US" sz="2000" b="1" i="1" dirty="0"/>
              <a:t>4 Main drivers for that increase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Mandates and Contractual Obligations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Capital Request Protocol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4 Certified Positions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Social/Emotional Support Services </a:t>
            </a:r>
          </a:p>
          <a:p>
            <a:pPr lvl="1"/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B2196-701F-4E64-95D1-FCC73F2E22E3}"/>
              </a:ext>
            </a:extLst>
          </p:cNvPr>
          <p:cNvSpPr txBox="1">
            <a:spLocks/>
          </p:cNvSpPr>
          <p:nvPr/>
        </p:nvSpPr>
        <p:spPr>
          <a:xfrm>
            <a:off x="555414" y="369598"/>
            <a:ext cx="8596668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507" y="5603350"/>
            <a:ext cx="8596668" cy="876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Contracted Services - $241,302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507" y="1920454"/>
            <a:ext cx="8596668" cy="3245801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Effective School Solutions- McGee - $100,000 – increase support for students</a:t>
            </a:r>
          </a:p>
          <a:p>
            <a:r>
              <a:rPr lang="en-US" sz="2400" dirty="0"/>
              <a:t>Software and licensing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72" y="6041362"/>
            <a:ext cx="1009650" cy="6091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5253BD-972E-4624-A534-CCBE858AFE8A}"/>
              </a:ext>
            </a:extLst>
          </p:cNvPr>
          <p:cNvSpPr txBox="1">
            <a:spLocks/>
          </p:cNvSpPr>
          <p:nvPr/>
        </p:nvSpPr>
        <p:spPr>
          <a:xfrm>
            <a:off x="677863" y="609600"/>
            <a:ext cx="8596312" cy="873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</p:spTree>
    <p:extLst>
      <p:ext uri="{BB962C8B-B14F-4D97-AF65-F5344CB8AC3E}">
        <p14:creationId xmlns:p14="http://schemas.microsoft.com/office/powerpoint/2010/main" val="5316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3200" y="3886200"/>
            <a:ext cx="11684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For the 2020-2021 school year we have offered 17 new seats for Choice students.</a:t>
            </a:r>
          </a:p>
          <a:p>
            <a:pPr lvl="1"/>
            <a:r>
              <a:rPr lang="en-US" sz="2000" dirty="0"/>
              <a:t>9 kindergarten students</a:t>
            </a:r>
          </a:p>
          <a:p>
            <a:pPr lvl="1"/>
            <a:r>
              <a:rPr lang="en-US" sz="2000" dirty="0"/>
              <a:t>5 first grade</a:t>
            </a:r>
          </a:p>
          <a:p>
            <a:pPr lvl="1"/>
            <a:r>
              <a:rPr lang="en-US" sz="2000" dirty="0"/>
              <a:t>1 third grade, 1 seventh grade and 1 eighth grade – all siblings of students</a:t>
            </a:r>
          </a:p>
          <a:p>
            <a:r>
              <a:rPr lang="en-US" sz="2400" dirty="0"/>
              <a:t>Every effort is being made to accept students at the Kindergarten level with a conscious awareness of maintaining at least 4%  Choice enrollment as these funds are tied to additional staff and programs.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Hartford Open Choice Enrollment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86363"/>
              </p:ext>
            </p:extLst>
          </p:nvPr>
        </p:nvGraphicFramePr>
        <p:xfrm>
          <a:off x="609600" y="1371600"/>
          <a:ext cx="10566397" cy="2390685"/>
        </p:xfrm>
        <a:graphic>
          <a:graphicData uri="http://schemas.openxmlformats.org/drawingml/2006/table">
            <a:tbl>
              <a:tblPr/>
              <a:tblGrid>
                <a:gridCol w="158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2015-2016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2019-2020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Projected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2020-2021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Choice Students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Enrollment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Choice Students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2672"/>
            <a:ext cx="134620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36" y="1005841"/>
            <a:ext cx="8596668" cy="68072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/>
              <a:t>Employee Benefits - $306,676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86561"/>
            <a:ext cx="8596668" cy="4354802"/>
          </a:xfrm>
        </p:spPr>
        <p:txBody>
          <a:bodyPr>
            <a:normAutofit/>
          </a:bodyPr>
          <a:lstStyle/>
          <a:p>
            <a:r>
              <a:rPr lang="en-US" sz="2400" dirty="0"/>
              <a:t>New Wellness incentive program</a:t>
            </a:r>
          </a:p>
          <a:p>
            <a:r>
              <a:rPr lang="en-US" sz="2400" dirty="0"/>
              <a:t>Includes benefits for proposed positions</a:t>
            </a:r>
          </a:p>
          <a:p>
            <a:r>
              <a:rPr lang="en-US" sz="2400" dirty="0"/>
              <a:t>10% Increase – Rate is set by the town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5522"/>
            <a:ext cx="1346200" cy="609128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28164"/>
              </p:ext>
            </p:extLst>
          </p:nvPr>
        </p:nvGraphicFramePr>
        <p:xfrm>
          <a:off x="660400" y="3473450"/>
          <a:ext cx="9017000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7461188" imgH="3168555" progId="Excel.Sheet.12">
                  <p:embed/>
                </p:oleObj>
              </mc:Choice>
              <mc:Fallback>
                <p:oleObj name="Worksheet" r:id="rId4" imgW="7461188" imgH="316855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3473450"/>
                        <a:ext cx="9017000" cy="287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0EAF08-EFCD-4398-B3D4-D89FD62135D6}"/>
              </a:ext>
            </a:extLst>
          </p:cNvPr>
          <p:cNvSpPr txBox="1"/>
          <p:nvPr/>
        </p:nvSpPr>
        <p:spPr>
          <a:xfrm>
            <a:off x="399495" y="249205"/>
            <a:ext cx="83912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Fiscal Responsibility of the BOE </a:t>
            </a:r>
          </a:p>
        </p:txBody>
      </p:sp>
    </p:spTree>
    <p:extLst>
      <p:ext uri="{BB962C8B-B14F-4D97-AF65-F5344CB8AC3E}">
        <p14:creationId xmlns:p14="http://schemas.microsoft.com/office/powerpoint/2010/main" val="13258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/>
          <a:p>
            <a:r>
              <a:rPr lang="en-US" sz="2400" b="1" dirty="0"/>
              <a:t>2020-2021 Board of Education Adopted Budget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5522"/>
            <a:ext cx="1346200" cy="6091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9BF2625-06D2-4255-92EE-12D468F0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7" y="914400"/>
            <a:ext cx="6842502" cy="52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3740" y="264161"/>
            <a:ext cx="7018020" cy="914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Budget Funding History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194277"/>
              </p:ext>
            </p:extLst>
          </p:nvPr>
        </p:nvGraphicFramePr>
        <p:xfrm>
          <a:off x="508001" y="1981200"/>
          <a:ext cx="11137900" cy="2723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9086732" imgH="2962170" progId="Excel.Sheet.12">
                  <p:link updateAutomatic="1"/>
                </p:oleObj>
              </mc:Choice>
              <mc:Fallback>
                <p:oleObj name="Worksheet" r:id="rId4" imgW="9086732" imgH="2962170" progId="Excel.Sheet.12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1" y="1981200"/>
                        <a:ext cx="11137900" cy="2723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5522"/>
            <a:ext cx="134620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" y="112653"/>
            <a:ext cx="10390187" cy="86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Are enough funds being allocated to education?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46345"/>
              </p:ext>
            </p:extLst>
          </p:nvPr>
        </p:nvGraphicFramePr>
        <p:xfrm>
          <a:off x="159173" y="1088906"/>
          <a:ext cx="8877974" cy="308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7143565" imgH="3314832" progId="Excel.Sheet.12">
                  <p:embed/>
                </p:oleObj>
              </mc:Choice>
              <mc:Fallback>
                <p:oleObj name="Worksheet" r:id="rId4" imgW="7143565" imgH="3314832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73" y="1088906"/>
                        <a:ext cx="8877974" cy="308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AA5903-B5F5-4FF2-856C-6D36EDD60558}"/>
              </a:ext>
            </a:extLst>
          </p:cNvPr>
          <p:cNvSpPr txBox="1"/>
          <p:nvPr/>
        </p:nvSpPr>
        <p:spPr>
          <a:xfrm>
            <a:off x="6375082" y="1088906"/>
            <a:ext cx="2662065" cy="308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A3A78-6B48-47EA-88A2-D30D0D7AE723}"/>
              </a:ext>
            </a:extLst>
          </p:cNvPr>
          <p:cNvSpPr txBox="1"/>
          <p:nvPr/>
        </p:nvSpPr>
        <p:spPr>
          <a:xfrm>
            <a:off x="159173" y="5385353"/>
            <a:ext cx="121591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“The school system is a good school system and </a:t>
            </a:r>
            <a:r>
              <a:rPr lang="en-US" sz="2400" b="1" i="1" dirty="0"/>
              <a:t>when people move, they always look into the school system</a:t>
            </a:r>
            <a:r>
              <a:rPr lang="en-US" sz="2400" b="1" dirty="0"/>
              <a:t>.” – Town Assessor Joseph Ferraro (Berlin Citizen)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5914-CD7E-4A17-A57A-5E4B31C36031}"/>
              </a:ext>
            </a:extLst>
          </p:cNvPr>
          <p:cNvSpPr txBox="1"/>
          <p:nvPr/>
        </p:nvSpPr>
        <p:spPr>
          <a:xfrm>
            <a:off x="6553200" y="1479064"/>
            <a:ext cx="5344160" cy="2308324"/>
          </a:xfrm>
          <a:prstGeom prst="rect">
            <a:avLst/>
          </a:prstGeo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the </a:t>
            </a:r>
            <a:r>
              <a:rPr lang="en-US" sz="2400" i="1" u="sng" dirty="0"/>
              <a:t>growth and vitality</a:t>
            </a:r>
            <a:r>
              <a:rPr lang="en-US" sz="2400" i="1" dirty="0"/>
              <a:t> </a:t>
            </a:r>
            <a:r>
              <a:rPr lang="en-US" sz="2400" dirty="0"/>
              <a:t>of our town is connected to the quality of the school system, how do we create a responsible budget that allows the town to grow and the schools to flourish? </a:t>
            </a:r>
          </a:p>
        </p:txBody>
      </p:sp>
    </p:spTree>
    <p:extLst>
      <p:ext uri="{BB962C8B-B14F-4D97-AF65-F5344CB8AC3E}">
        <p14:creationId xmlns:p14="http://schemas.microsoft.com/office/powerpoint/2010/main" val="26939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C4AF-D279-461E-A903-D7B48672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14" y="162560"/>
            <a:ext cx="8596668" cy="873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AFFC4-3A8F-4181-B936-0A2F08DFA087}"/>
              </a:ext>
            </a:extLst>
          </p:cNvPr>
          <p:cNvSpPr txBox="1"/>
          <p:nvPr/>
        </p:nvSpPr>
        <p:spPr>
          <a:xfrm>
            <a:off x="32828" y="1260733"/>
            <a:ext cx="121591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“The school system is a good school system and </a:t>
            </a:r>
            <a:r>
              <a:rPr lang="en-US" sz="2400" b="1" i="1" dirty="0"/>
              <a:t>when people move, they always look into the school system</a:t>
            </a:r>
            <a:r>
              <a:rPr lang="en-US" sz="2400" b="1" dirty="0"/>
              <a:t>.” – Town Assessor Joseph Ferraro (Berlin Citizen)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14" y="5397456"/>
            <a:ext cx="10718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the </a:t>
            </a:r>
            <a:r>
              <a:rPr lang="en-US" sz="2400" u="sng" dirty="0"/>
              <a:t>growth and vitality</a:t>
            </a:r>
            <a:r>
              <a:rPr lang="en-US" sz="2400" dirty="0"/>
              <a:t> of our town is connected to the quality of the school system, how do we create a responsible budget that allows the town to grow and the schools to flourish?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28" y="2235815"/>
            <a:ext cx="121591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Mayor Kaczynski is committed to the continued </a:t>
            </a:r>
            <a:r>
              <a:rPr lang="en-US" sz="2400" b="1" u="sng" dirty="0">
                <a:solidFill>
                  <a:schemeClr val="tx1"/>
                </a:solidFill>
              </a:rPr>
              <a:t>growth and vitality </a:t>
            </a:r>
            <a:r>
              <a:rPr lang="en-US" sz="2400" b="1" dirty="0">
                <a:solidFill>
                  <a:schemeClr val="tx1"/>
                </a:solidFill>
              </a:rPr>
              <a:t>of our town and a responsible town government that is responsive to all the citizens of Berlin. (Berlin GOP website) </a:t>
            </a:r>
          </a:p>
        </p:txBody>
      </p:sp>
    </p:spTree>
    <p:extLst>
      <p:ext uri="{BB962C8B-B14F-4D97-AF65-F5344CB8AC3E}">
        <p14:creationId xmlns:p14="http://schemas.microsoft.com/office/powerpoint/2010/main" val="13095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9B5244-2CCE-49DC-A88B-BCE906984479}"/>
              </a:ext>
            </a:extLst>
          </p:cNvPr>
          <p:cNvSpPr/>
          <p:nvPr/>
        </p:nvSpPr>
        <p:spPr>
          <a:xfrm>
            <a:off x="9265920" y="6522720"/>
            <a:ext cx="1097280" cy="4978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4933DF-B42F-4AC5-9064-88EAC13A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56" y="128883"/>
            <a:ext cx="8596312" cy="86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1A322D-C22B-4B85-A9FB-42CC529DD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76343"/>
              </p:ext>
            </p:extLst>
          </p:nvPr>
        </p:nvGraphicFramePr>
        <p:xfrm>
          <a:off x="137847" y="960656"/>
          <a:ext cx="10543049" cy="589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8905743" imgH="4981500" progId="Excel.Sheet.12">
                  <p:embed/>
                </p:oleObj>
              </mc:Choice>
              <mc:Fallback>
                <p:oleObj name="Worksheet" r:id="rId3" imgW="8905743" imgH="49815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C1A322D-C22B-4B85-A9FB-42CC529DD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847" y="960656"/>
                        <a:ext cx="10543049" cy="589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E703-602C-40A0-B194-18F3B47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4" y="1423989"/>
            <a:ext cx="9010226" cy="5226501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/>
              <a:t>Total Operational Budget Request</a:t>
            </a:r>
          </a:p>
          <a:p>
            <a:pPr lvl="1"/>
            <a:r>
              <a:rPr lang="en-US" sz="2400" dirty="0"/>
              <a:t>$44,977,844 19/20 (revised 12/31/19)</a:t>
            </a:r>
          </a:p>
          <a:p>
            <a:pPr lvl="1"/>
            <a:r>
              <a:rPr lang="en-US" sz="2400" dirty="0"/>
              <a:t>$47,387,504 20/21 (an increase of $2,409,660 or 5.36%)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5.36% increase from 2019-20</a:t>
            </a:r>
          </a:p>
          <a:p>
            <a:pPr lvl="1"/>
            <a:r>
              <a:rPr lang="en-US" sz="2400" b="1" i="1" dirty="0"/>
              <a:t>4 Main drivers for that increase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Mandates and Contractual Obligations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Capital Request Protocol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4 Certified Positions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Social/Emotional Support Services </a:t>
            </a:r>
          </a:p>
          <a:p>
            <a:pPr lvl="1"/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B2196-701F-4E64-95D1-FCC73F2E22E3}"/>
              </a:ext>
            </a:extLst>
          </p:cNvPr>
          <p:cNvSpPr txBox="1">
            <a:spLocks/>
          </p:cNvSpPr>
          <p:nvPr/>
        </p:nvSpPr>
        <p:spPr>
          <a:xfrm>
            <a:off x="397934" y="207510"/>
            <a:ext cx="8596668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E48D-C60A-478F-8243-380BBBDD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74" y="1646239"/>
            <a:ext cx="8596668" cy="4297361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Mandates and Contractual Obligations include </a:t>
            </a:r>
          </a:p>
          <a:p>
            <a:pPr lvl="1"/>
            <a:r>
              <a:rPr lang="en-US" sz="2800" dirty="0"/>
              <a:t>Utilities</a:t>
            </a:r>
          </a:p>
          <a:p>
            <a:pPr lvl="1"/>
            <a:r>
              <a:rPr lang="en-US" sz="2800" dirty="0"/>
              <a:t>Certified and Non-Certified Contracts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Special Education Costs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5253BD-972E-4624-A534-CCBE858A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3" y="381000"/>
            <a:ext cx="8596312" cy="873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75" y="1515571"/>
            <a:ext cx="8596668" cy="4647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n-US" sz="2800" dirty="0"/>
              <a:t>SPECIAL EDUCATION COSTS</a:t>
            </a:r>
          </a:p>
          <a:p>
            <a:endParaRPr lang="en-US" sz="2400" b="1" dirty="0"/>
          </a:p>
          <a:p>
            <a:r>
              <a:rPr lang="en-US" sz="2400" b="1" dirty="0"/>
              <a:t>Student qualifying for special education has increased 15% over the last 4 years.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/>
              <a:t>383 students in 2016-2017 as compared to 440 				students in 2019-2020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Number of students receiving their education outside of the Berlin Public schools has increased </a:t>
            </a:r>
          </a:p>
          <a:p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5253BD-972E-4624-A534-CCBE858AF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115" y="422313"/>
            <a:ext cx="8596668" cy="8446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E703-602C-40A0-B194-18F3B47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54" y="1421685"/>
            <a:ext cx="8857826" cy="5228805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/>
              <a:t>Total Operational Budget Request</a:t>
            </a:r>
          </a:p>
          <a:p>
            <a:pPr lvl="1"/>
            <a:r>
              <a:rPr lang="en-US" sz="2400" dirty="0"/>
              <a:t>$44,977,844 19/20 (revised 12/31/19)</a:t>
            </a:r>
          </a:p>
          <a:p>
            <a:pPr lvl="1"/>
            <a:r>
              <a:rPr lang="en-US" sz="2400" dirty="0"/>
              <a:t>$47,387,504 20/21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5.36% increase from 2019-20</a:t>
            </a:r>
          </a:p>
          <a:p>
            <a:pPr lvl="1"/>
            <a:r>
              <a:rPr lang="en-US" sz="2400" b="1" i="1" dirty="0"/>
              <a:t>4 Main drivers for that increase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Mandates and Contractual Obligations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Capital Request Protocol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4 Certified Positions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Social/Emotional Support Services </a:t>
            </a:r>
          </a:p>
          <a:p>
            <a:pPr lvl="1"/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B2196-701F-4E64-95D1-FCC73F2E22E3}"/>
              </a:ext>
            </a:extLst>
          </p:cNvPr>
          <p:cNvSpPr txBox="1">
            <a:spLocks/>
          </p:cNvSpPr>
          <p:nvPr/>
        </p:nvSpPr>
        <p:spPr>
          <a:xfrm>
            <a:off x="448734" y="207510"/>
            <a:ext cx="8596668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863" y="5337809"/>
            <a:ext cx="8596668" cy="12937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Equipment - $128,207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863" y="1889919"/>
            <a:ext cx="8596668" cy="3078161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/>
              <a:t>Town implemented a new budget process requiring that any item under $25,000 be included in the operating budget.</a:t>
            </a:r>
          </a:p>
          <a:p>
            <a:r>
              <a:rPr lang="en-US" sz="2800" dirty="0"/>
              <a:t>Majority of increase is allocated for instructional items and technology infrastructure (Chromebooks, SMART Boards, projectors, iPads for primary grades).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5253BD-972E-4624-A534-CCBE858AFE8A}"/>
              </a:ext>
            </a:extLst>
          </p:cNvPr>
          <p:cNvSpPr txBox="1">
            <a:spLocks/>
          </p:cNvSpPr>
          <p:nvPr/>
        </p:nvSpPr>
        <p:spPr>
          <a:xfrm>
            <a:off x="677863" y="609600"/>
            <a:ext cx="8596312" cy="873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</p:spTree>
    <p:extLst>
      <p:ext uri="{BB962C8B-B14F-4D97-AF65-F5344CB8AC3E}">
        <p14:creationId xmlns:p14="http://schemas.microsoft.com/office/powerpoint/2010/main" val="22137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E703-602C-40A0-B194-18F3B47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08" y="1340169"/>
            <a:ext cx="8870491" cy="5310321"/>
          </a:xfrm>
          <a:solidFill>
            <a:schemeClr val="accent1">
              <a:tint val="65000"/>
              <a:lumMod val="1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Total Operational Budget Request</a:t>
            </a:r>
          </a:p>
          <a:p>
            <a:pPr lvl="1"/>
            <a:r>
              <a:rPr lang="en-US" sz="2400" dirty="0"/>
              <a:t>$44,977,844 19/20 (revised 12/31/19)</a:t>
            </a:r>
          </a:p>
          <a:p>
            <a:pPr lvl="1"/>
            <a:r>
              <a:rPr lang="en-US" sz="2400" dirty="0"/>
              <a:t>$47,387,504 20/21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5.36% increase from 2019-20</a:t>
            </a:r>
          </a:p>
          <a:p>
            <a:pPr lvl="1"/>
            <a:r>
              <a:rPr lang="en-US" sz="2400" b="1" i="1" dirty="0"/>
              <a:t>4 Main drivers for that increase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Mandates and Contractual Obligations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Capital Request Protocol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4 Certified Positions 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Social/Emotional Support Services </a:t>
            </a:r>
          </a:p>
          <a:p>
            <a:pPr lvl="1"/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B2196-701F-4E64-95D1-FCC73F2E22E3}"/>
              </a:ext>
            </a:extLst>
          </p:cNvPr>
          <p:cNvSpPr txBox="1">
            <a:spLocks/>
          </p:cNvSpPr>
          <p:nvPr/>
        </p:nvSpPr>
        <p:spPr>
          <a:xfrm>
            <a:off x="310304" y="174018"/>
            <a:ext cx="8596668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Adopted Budget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41" y="6041362"/>
            <a:ext cx="1009650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DE2362565E8459DE28A4D09E1B1BF" ma:contentTypeVersion="13" ma:contentTypeDescription="Create a new document." ma:contentTypeScope="" ma:versionID="28fae3c7a2e503ff314e38cce6753415">
  <xsd:schema xmlns:xsd="http://www.w3.org/2001/XMLSchema" xmlns:xs="http://www.w3.org/2001/XMLSchema" xmlns:p="http://schemas.microsoft.com/office/2006/metadata/properties" xmlns:ns3="e76501d5-4cf6-4087-9016-02e503db7aea" xmlns:ns4="049d4a28-2cf3-45f2-9236-3ecb6231b1f7" targetNamespace="http://schemas.microsoft.com/office/2006/metadata/properties" ma:root="true" ma:fieldsID="6eeaeffb9fc728e27ef01811b1df8f06" ns3:_="" ns4:_="">
    <xsd:import namespace="e76501d5-4cf6-4087-9016-02e503db7aea"/>
    <xsd:import namespace="049d4a28-2cf3-45f2-9236-3ecb6231b1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501d5-4cf6-4087-9016-02e503db7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d4a28-2cf3-45f2-9236-3ecb6231b1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5F07D1-AA49-4F7B-8104-5D69E2BED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A5F4C-0C31-4E06-A5A6-40BB8FC48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501d5-4cf6-4087-9016-02e503db7aea"/>
    <ds:schemaRef ds:uri="049d4a28-2cf3-45f2-9236-3ecb6231b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34CAE6-FF0F-4C12-AB3E-3FED41C0A9C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76501d5-4cf6-4087-9016-02e503db7aea"/>
    <ds:schemaRef ds:uri="http://purl.org/dc/dcmitype/"/>
    <ds:schemaRef ds:uri="049d4a28-2cf3-45f2-9236-3ecb6231b1f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859</TotalTime>
  <Words>854</Words>
  <Application>Microsoft Office PowerPoint</Application>
  <PresentationFormat>Widescreen</PresentationFormat>
  <Paragraphs>149</Paragraphs>
  <Slides>18</Slides>
  <Notes>4</Notes>
  <HiddenSlides>1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file:///\\BPS-BOE-FS\Business-Data\Budget%20Presentation%20Worksheet%202%20from%20Lora.xlsx!Slide%203%20Fund%20Hist!%5bBudget%20Presentation%20Worksheet%202%20from%20Lora.xlsx%5dSlide%203%20Fund%20Hist%20Chart%207</vt:lpstr>
      <vt:lpstr>Worksheet</vt:lpstr>
      <vt:lpstr>Berlin Board of Education Adopted Budget</vt:lpstr>
      <vt:lpstr>BOE Adopted Budget </vt:lpstr>
      <vt:lpstr>BOE Adopted Budget </vt:lpstr>
      <vt:lpstr>PowerPoint Presentation</vt:lpstr>
      <vt:lpstr>BOE Adopted Budget </vt:lpstr>
      <vt:lpstr>BOE Adopted Budget </vt:lpstr>
      <vt:lpstr>PowerPoint Presentation</vt:lpstr>
      <vt:lpstr>Equipment - $128,207</vt:lpstr>
      <vt:lpstr>PowerPoint Presentation</vt:lpstr>
      <vt:lpstr>Certified Staff - $812,386   Non – Certified Staff- $641,977</vt:lpstr>
      <vt:lpstr>Over the last four years the Berlin Public School System has eliminated 19.92 FTE staff positions and 3.0 Administrative positions</vt:lpstr>
      <vt:lpstr>PowerPoint Presentation</vt:lpstr>
      <vt:lpstr>Contracted Services - $241,302</vt:lpstr>
      <vt:lpstr>Hartford Open Choice Enrollment</vt:lpstr>
      <vt:lpstr>Employee Benefits - $306,676</vt:lpstr>
      <vt:lpstr>2020-2021 Board of Education Adopted Budget</vt:lpstr>
      <vt:lpstr>Budget Funding History</vt:lpstr>
      <vt:lpstr>Are enough funds being allocated to education?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Board of Education Proposed Operating Budget</dc:title>
  <dc:creator>RICH AROIAN</dc:creator>
  <cp:lastModifiedBy>Kevin Delaney</cp:lastModifiedBy>
  <cp:revision>19</cp:revision>
  <dcterms:created xsi:type="dcterms:W3CDTF">2020-02-29T21:33:40Z</dcterms:created>
  <dcterms:modified xsi:type="dcterms:W3CDTF">2020-03-30T13:19:34Z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0x010100761DE2362565E8459DE28A4D09E1B1BF</vt:lpwstr>
  </property>
</Properties>
</file>