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69"/>
  </p:notesMasterIdLst>
  <p:handoutMasterIdLst>
    <p:handoutMasterId r:id="rId70"/>
  </p:handoutMasterIdLst>
  <p:sldIdLst>
    <p:sldId id="256" r:id="rId3"/>
    <p:sldId id="289" r:id="rId4"/>
    <p:sldId id="293" r:id="rId5"/>
    <p:sldId id="277" r:id="rId6"/>
    <p:sldId id="272" r:id="rId7"/>
    <p:sldId id="300" r:id="rId8"/>
    <p:sldId id="329" r:id="rId9"/>
    <p:sldId id="330" r:id="rId10"/>
    <p:sldId id="331" r:id="rId11"/>
    <p:sldId id="332" r:id="rId12"/>
    <p:sldId id="333" r:id="rId13"/>
    <p:sldId id="334" r:id="rId14"/>
    <p:sldId id="261" r:id="rId15"/>
    <p:sldId id="262" r:id="rId16"/>
    <p:sldId id="263" r:id="rId17"/>
    <p:sldId id="335" r:id="rId18"/>
    <p:sldId id="336" r:id="rId19"/>
    <p:sldId id="266" r:id="rId20"/>
    <p:sldId id="337" r:id="rId21"/>
    <p:sldId id="268" r:id="rId22"/>
    <p:sldId id="338" r:id="rId23"/>
    <p:sldId id="339" r:id="rId24"/>
    <p:sldId id="340" r:id="rId25"/>
    <p:sldId id="341" r:id="rId26"/>
    <p:sldId id="273" r:id="rId27"/>
    <p:sldId id="274" r:id="rId28"/>
    <p:sldId id="275" r:id="rId29"/>
    <p:sldId id="276" r:id="rId30"/>
    <p:sldId id="342" r:id="rId31"/>
    <p:sldId id="278" r:id="rId32"/>
    <p:sldId id="343" r:id="rId33"/>
    <p:sldId id="280" r:id="rId34"/>
    <p:sldId id="281" r:id="rId35"/>
    <p:sldId id="344" r:id="rId36"/>
    <p:sldId id="345" r:id="rId37"/>
    <p:sldId id="284" r:id="rId38"/>
    <p:sldId id="346" r:id="rId39"/>
    <p:sldId id="286" r:id="rId40"/>
    <p:sldId id="287" r:id="rId41"/>
    <p:sldId id="294" r:id="rId42"/>
    <p:sldId id="257" r:id="rId43"/>
    <p:sldId id="264" r:id="rId44"/>
    <p:sldId id="327" r:id="rId45"/>
    <p:sldId id="269" r:id="rId46"/>
    <p:sldId id="295" r:id="rId47"/>
    <p:sldId id="258" r:id="rId48"/>
    <p:sldId id="267" r:id="rId49"/>
    <p:sldId id="303" r:id="rId50"/>
    <p:sldId id="265" r:id="rId51"/>
    <p:sldId id="270" r:id="rId52"/>
    <p:sldId id="296" r:id="rId53"/>
    <p:sldId id="260" r:id="rId54"/>
    <p:sldId id="285" r:id="rId55"/>
    <p:sldId id="323" r:id="rId56"/>
    <p:sldId id="283" r:id="rId57"/>
    <p:sldId id="297" r:id="rId58"/>
    <p:sldId id="259" r:id="rId59"/>
    <p:sldId id="271" r:id="rId60"/>
    <p:sldId id="299" r:id="rId61"/>
    <p:sldId id="279" r:id="rId62"/>
    <p:sldId id="291" r:id="rId63"/>
    <p:sldId id="324" r:id="rId64"/>
    <p:sldId id="326" r:id="rId65"/>
    <p:sldId id="325" r:id="rId66"/>
    <p:sldId id="302" r:id="rId67"/>
    <p:sldId id="282" r:id="rId6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Delaney" initials="KD" lastIdx="1" clrIdx="0">
    <p:extLst>
      <p:ext uri="{19B8F6BF-5375-455C-9EA6-DF929625EA0E}">
        <p15:presenceInfo xmlns:p15="http://schemas.microsoft.com/office/powerpoint/2012/main" userId="S::kdelaney@town.berlin.ct.us::04dece15-de8e-4152-a926-a2de0906c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0E0C7-9AFA-4E3B-B824-B676B871714E}" v="85" dt="2022-03-02T20:18:20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Delaney" userId="04dece15-de8e-4152-a926-a2de0906c316" providerId="ADAL" clId="{9EB0E0C7-9AFA-4E3B-B824-B676B871714E}"/>
    <pc:docChg chg="undo redo custSel addSld delSld modSld sldOrd">
      <pc:chgData name="Kevin Delaney" userId="04dece15-de8e-4152-a926-a2de0906c316" providerId="ADAL" clId="{9EB0E0C7-9AFA-4E3B-B824-B676B871714E}" dt="2022-03-02T20:17:42.736" v="3042" actId="115"/>
      <pc:docMkLst>
        <pc:docMk/>
      </pc:docMkLst>
      <pc:sldChg chg="modSp mod">
        <pc:chgData name="Kevin Delaney" userId="04dece15-de8e-4152-a926-a2de0906c316" providerId="ADAL" clId="{9EB0E0C7-9AFA-4E3B-B824-B676B871714E}" dt="2022-03-02T20:15:36.066" v="3011" actId="115"/>
        <pc:sldMkLst>
          <pc:docMk/>
          <pc:sldMk cId="3366868342" sldId="257"/>
        </pc:sldMkLst>
        <pc:spChg chg="mod">
          <ac:chgData name="Kevin Delaney" userId="04dece15-de8e-4152-a926-a2de0906c316" providerId="ADAL" clId="{9EB0E0C7-9AFA-4E3B-B824-B676B871714E}" dt="2022-03-02T20:15:36.066" v="3011" actId="115"/>
          <ac:spMkLst>
            <pc:docMk/>
            <pc:sldMk cId="3366868342" sldId="257"/>
            <ac:spMk id="2" creationId="{DB8BDBCF-3980-457C-B30C-F60FF5158E54}"/>
          </ac:spMkLst>
        </pc:spChg>
        <pc:spChg chg="mod">
          <ac:chgData name="Kevin Delaney" userId="04dece15-de8e-4152-a926-a2de0906c316" providerId="ADAL" clId="{9EB0E0C7-9AFA-4E3B-B824-B676B871714E}" dt="2022-03-02T17:13:24.235" v="2786" actId="20577"/>
          <ac:spMkLst>
            <pc:docMk/>
            <pc:sldMk cId="3366868342" sldId="257"/>
            <ac:spMk id="3" creationId="{F5C6146E-5C61-47E2-A0FA-9222700B900C}"/>
          </ac:spMkLst>
        </pc:spChg>
      </pc:sldChg>
      <pc:sldChg chg="modSp mod">
        <pc:chgData name="Kevin Delaney" userId="04dece15-de8e-4152-a926-a2de0906c316" providerId="ADAL" clId="{9EB0E0C7-9AFA-4E3B-B824-B676B871714E}" dt="2022-03-02T20:15:57.320" v="3020" actId="115"/>
        <pc:sldMkLst>
          <pc:docMk/>
          <pc:sldMk cId="418642334" sldId="258"/>
        </pc:sldMkLst>
        <pc:spChg chg="mod">
          <ac:chgData name="Kevin Delaney" userId="04dece15-de8e-4152-a926-a2de0906c316" providerId="ADAL" clId="{9EB0E0C7-9AFA-4E3B-B824-B676B871714E}" dt="2022-03-02T20:15:57.320" v="3020" actId="115"/>
          <ac:spMkLst>
            <pc:docMk/>
            <pc:sldMk cId="418642334" sldId="258"/>
            <ac:spMk id="2" creationId="{8E7D77D8-4B79-4068-819F-81EAF7C3C002}"/>
          </ac:spMkLst>
        </pc:spChg>
      </pc:sldChg>
      <pc:sldChg chg="modSp mod">
        <pc:chgData name="Kevin Delaney" userId="04dece15-de8e-4152-a926-a2de0906c316" providerId="ADAL" clId="{9EB0E0C7-9AFA-4E3B-B824-B676B871714E}" dt="2022-03-02T20:17:12.708" v="3034" actId="115"/>
        <pc:sldMkLst>
          <pc:docMk/>
          <pc:sldMk cId="1450089079" sldId="259"/>
        </pc:sldMkLst>
        <pc:spChg chg="mod">
          <ac:chgData name="Kevin Delaney" userId="04dece15-de8e-4152-a926-a2de0906c316" providerId="ADAL" clId="{9EB0E0C7-9AFA-4E3B-B824-B676B871714E}" dt="2022-03-02T20:17:12.708" v="3034" actId="115"/>
          <ac:spMkLst>
            <pc:docMk/>
            <pc:sldMk cId="1450089079" sldId="259"/>
            <ac:spMk id="2" creationId="{17A0427B-30C3-4000-A34E-4A2696029F4F}"/>
          </ac:spMkLst>
        </pc:spChg>
      </pc:sldChg>
      <pc:sldChg chg="modSp mod">
        <pc:chgData name="Kevin Delaney" userId="04dece15-de8e-4152-a926-a2de0906c316" providerId="ADAL" clId="{9EB0E0C7-9AFA-4E3B-B824-B676B871714E}" dt="2022-03-02T20:16:54.606" v="3028" actId="20577"/>
        <pc:sldMkLst>
          <pc:docMk/>
          <pc:sldMk cId="455016470" sldId="260"/>
        </pc:sldMkLst>
        <pc:spChg chg="mod">
          <ac:chgData name="Kevin Delaney" userId="04dece15-de8e-4152-a926-a2de0906c316" providerId="ADAL" clId="{9EB0E0C7-9AFA-4E3B-B824-B676B871714E}" dt="2022-03-02T20:16:54.606" v="3028" actId="20577"/>
          <ac:spMkLst>
            <pc:docMk/>
            <pc:sldMk cId="455016470" sldId="260"/>
            <ac:spMk id="2" creationId="{00000000-0000-0000-0000-000000000000}"/>
          </ac:spMkLst>
        </pc:spChg>
        <pc:spChg chg="mod">
          <ac:chgData name="Kevin Delaney" userId="04dece15-de8e-4152-a926-a2de0906c316" providerId="ADAL" clId="{9EB0E0C7-9AFA-4E3B-B824-B676B871714E}" dt="2022-02-18T14:23:25.188" v="39" actId="20577"/>
          <ac:spMkLst>
            <pc:docMk/>
            <pc:sldMk cId="455016470" sldId="260"/>
            <ac:spMk id="3" creationId="{00000000-0000-0000-0000-000000000000}"/>
          </ac:spMkLst>
        </pc:spChg>
      </pc:sldChg>
      <pc:sldChg chg="modSp mod">
        <pc:chgData name="Kevin Delaney" userId="04dece15-de8e-4152-a926-a2de0906c316" providerId="ADAL" clId="{9EB0E0C7-9AFA-4E3B-B824-B676B871714E}" dt="2022-03-02T20:15:43.763" v="3017" actId="113"/>
        <pc:sldMkLst>
          <pc:docMk/>
          <pc:sldMk cId="3092165356" sldId="264"/>
        </pc:sldMkLst>
        <pc:spChg chg="mod">
          <ac:chgData name="Kevin Delaney" userId="04dece15-de8e-4152-a926-a2de0906c316" providerId="ADAL" clId="{9EB0E0C7-9AFA-4E3B-B824-B676B871714E}" dt="2022-03-02T20:15:43.763" v="3017" actId="113"/>
          <ac:spMkLst>
            <pc:docMk/>
            <pc:sldMk cId="3092165356" sldId="264"/>
            <ac:spMk id="4" creationId="{00A54A3D-F432-43BB-B78B-977B4F779494}"/>
          </ac:spMkLst>
        </pc:spChg>
        <pc:spChg chg="mod">
          <ac:chgData name="Kevin Delaney" userId="04dece15-de8e-4152-a926-a2de0906c316" providerId="ADAL" clId="{9EB0E0C7-9AFA-4E3B-B824-B676B871714E}" dt="2022-02-27T20:57:34.623" v="1629" actId="20577"/>
          <ac:spMkLst>
            <pc:docMk/>
            <pc:sldMk cId="3092165356" sldId="264"/>
            <ac:spMk id="8" creationId="{00C22902-636D-4E2C-8EEE-8073A4F22847}"/>
          </ac:spMkLst>
        </pc:spChg>
        <pc:picChg chg="mod">
          <ac:chgData name="Kevin Delaney" userId="04dece15-de8e-4152-a926-a2de0906c316" providerId="ADAL" clId="{9EB0E0C7-9AFA-4E3B-B824-B676B871714E}" dt="2022-02-27T21:09:20.964" v="2240" actId="14100"/>
          <ac:picMkLst>
            <pc:docMk/>
            <pc:sldMk cId="3092165356" sldId="264"/>
            <ac:picMk id="3" creationId="{50D4A897-61B7-42E7-953D-216AA0B84705}"/>
          </ac:picMkLst>
        </pc:picChg>
      </pc:sldChg>
      <pc:sldChg chg="modSp mod">
        <pc:chgData name="Kevin Delaney" userId="04dece15-de8e-4152-a926-a2de0906c316" providerId="ADAL" clId="{9EB0E0C7-9AFA-4E3B-B824-B676B871714E}" dt="2022-03-02T20:16:48.324" v="3027" actId="113"/>
        <pc:sldMkLst>
          <pc:docMk/>
          <pc:sldMk cId="1874065474" sldId="265"/>
        </pc:sldMkLst>
        <pc:spChg chg="mod">
          <ac:chgData name="Kevin Delaney" userId="04dece15-de8e-4152-a926-a2de0906c316" providerId="ADAL" clId="{9EB0E0C7-9AFA-4E3B-B824-B676B871714E}" dt="2022-03-02T20:16:48.324" v="3027" actId="113"/>
          <ac:spMkLst>
            <pc:docMk/>
            <pc:sldMk cId="1874065474" sldId="265"/>
            <ac:spMk id="2" creationId="{DB09AB0F-504B-4B46-B8BA-2FCB42F255D1}"/>
          </ac:spMkLst>
        </pc:spChg>
        <pc:spChg chg="mod">
          <ac:chgData name="Kevin Delaney" userId="04dece15-de8e-4152-a926-a2de0906c316" providerId="ADAL" clId="{9EB0E0C7-9AFA-4E3B-B824-B676B871714E}" dt="2022-02-28T21:48:51.578" v="2763" actId="27636"/>
          <ac:spMkLst>
            <pc:docMk/>
            <pc:sldMk cId="1874065474" sldId="265"/>
            <ac:spMk id="3" creationId="{99AAA34B-33E9-4DF8-8E82-A29EF735A982}"/>
          </ac:spMkLst>
        </pc:spChg>
        <pc:spChg chg="mod">
          <ac:chgData name="Kevin Delaney" userId="04dece15-de8e-4152-a926-a2de0906c316" providerId="ADAL" clId="{9EB0E0C7-9AFA-4E3B-B824-B676B871714E}" dt="2022-02-27T21:22:08.783" v="2549" actId="1076"/>
          <ac:spMkLst>
            <pc:docMk/>
            <pc:sldMk cId="1874065474" sldId="265"/>
            <ac:spMk id="5" creationId="{00000000-0000-0000-0000-000000000000}"/>
          </ac:spMkLst>
        </pc:spChg>
        <pc:graphicFrameChg chg="mod">
          <ac:chgData name="Kevin Delaney" userId="04dece15-de8e-4152-a926-a2de0906c316" providerId="ADAL" clId="{9EB0E0C7-9AFA-4E3B-B824-B676B871714E}" dt="2022-02-27T21:21:50.918" v="2544" actId="14100"/>
          <ac:graphicFrameMkLst>
            <pc:docMk/>
            <pc:sldMk cId="1874065474" sldId="265"/>
            <ac:graphicFrameMk id="6" creationId="{00000000-0008-0000-1800-000008000000}"/>
          </ac:graphicFrameMkLst>
        </pc:graphicFrameChg>
      </pc:sldChg>
      <pc:sldChg chg="modSp mod">
        <pc:chgData name="Kevin Delaney" userId="04dece15-de8e-4152-a926-a2de0906c316" providerId="ADAL" clId="{9EB0E0C7-9AFA-4E3B-B824-B676B871714E}" dt="2022-03-02T20:16:02.838" v="3021" actId="115"/>
        <pc:sldMkLst>
          <pc:docMk/>
          <pc:sldMk cId="1120041340" sldId="267"/>
        </pc:sldMkLst>
        <pc:spChg chg="mod">
          <ac:chgData name="Kevin Delaney" userId="04dece15-de8e-4152-a926-a2de0906c316" providerId="ADAL" clId="{9EB0E0C7-9AFA-4E3B-B824-B676B871714E}" dt="2022-03-02T20:16:02.838" v="3021" actId="115"/>
          <ac:spMkLst>
            <pc:docMk/>
            <pc:sldMk cId="1120041340" sldId="267"/>
            <ac:spMk id="2" creationId="{8E7D77D8-4B79-4068-819F-81EAF7C3C002}"/>
          </ac:spMkLst>
        </pc:spChg>
        <pc:spChg chg="mod">
          <ac:chgData name="Kevin Delaney" userId="04dece15-de8e-4152-a926-a2de0906c316" providerId="ADAL" clId="{9EB0E0C7-9AFA-4E3B-B824-B676B871714E}" dt="2022-02-27T21:14:26.890" v="2388" actId="1035"/>
          <ac:spMkLst>
            <pc:docMk/>
            <pc:sldMk cId="1120041340" sldId="267"/>
            <ac:spMk id="5" creationId="{519AF7EC-B306-4B54-8E1A-5672FA18D0CA}"/>
          </ac:spMkLst>
        </pc:spChg>
        <pc:picChg chg="mod">
          <ac:chgData name="Kevin Delaney" userId="04dece15-de8e-4152-a926-a2de0906c316" providerId="ADAL" clId="{9EB0E0C7-9AFA-4E3B-B824-B676B871714E}" dt="2022-02-27T21:14:22.588" v="2385" actId="1035"/>
          <ac:picMkLst>
            <pc:docMk/>
            <pc:sldMk cId="1120041340" sldId="267"/>
            <ac:picMk id="3" creationId="{5103F028-4AFE-4816-B157-417F52059E7A}"/>
          </ac:picMkLst>
        </pc:picChg>
      </pc:sldChg>
      <pc:sldChg chg="modSp mod">
        <pc:chgData name="Kevin Delaney" userId="04dece15-de8e-4152-a926-a2de0906c316" providerId="ADAL" clId="{9EB0E0C7-9AFA-4E3B-B824-B676B871714E}" dt="2022-03-02T20:12:03.448" v="3004" actId="113"/>
        <pc:sldMkLst>
          <pc:docMk/>
          <pc:sldMk cId="2078357012" sldId="277"/>
        </pc:sldMkLst>
        <pc:spChg chg="mod">
          <ac:chgData name="Kevin Delaney" userId="04dece15-de8e-4152-a926-a2de0906c316" providerId="ADAL" clId="{9EB0E0C7-9AFA-4E3B-B824-B676B871714E}" dt="2022-03-02T20:12:03.448" v="3004" actId="113"/>
          <ac:spMkLst>
            <pc:docMk/>
            <pc:sldMk cId="2078357012" sldId="277"/>
            <ac:spMk id="2" creationId="{FD019709-C2C9-4369-B458-686DDFEE287D}"/>
          </ac:spMkLst>
        </pc:spChg>
      </pc:sldChg>
      <pc:sldChg chg="addSp delSp modSp mod">
        <pc:chgData name="Kevin Delaney" userId="04dece15-de8e-4152-a926-a2de0906c316" providerId="ADAL" clId="{9EB0E0C7-9AFA-4E3B-B824-B676B871714E}" dt="2022-03-02T20:17:22.603" v="3035" actId="115"/>
        <pc:sldMkLst>
          <pc:docMk/>
          <pc:sldMk cId="4218304308" sldId="279"/>
        </pc:sldMkLst>
        <pc:spChg chg="mod">
          <ac:chgData name="Kevin Delaney" userId="04dece15-de8e-4152-a926-a2de0906c316" providerId="ADAL" clId="{9EB0E0C7-9AFA-4E3B-B824-B676B871714E}" dt="2022-03-02T20:17:22.603" v="3035" actId="115"/>
          <ac:spMkLst>
            <pc:docMk/>
            <pc:sldMk cId="4218304308" sldId="279"/>
            <ac:spMk id="2" creationId="{DB8BDBCF-3980-457C-B30C-F60FF5158E54}"/>
          </ac:spMkLst>
        </pc:spChg>
        <pc:picChg chg="add del">
          <ac:chgData name="Kevin Delaney" userId="04dece15-de8e-4152-a926-a2de0906c316" providerId="ADAL" clId="{9EB0E0C7-9AFA-4E3B-B824-B676B871714E}" dt="2022-02-21T16:23:07.406" v="56" actId="478"/>
          <ac:picMkLst>
            <pc:docMk/>
            <pc:sldMk cId="4218304308" sldId="279"/>
            <ac:picMk id="3" creationId="{1DBA3E33-186B-46F4-B79A-287DB4E6BEAF}"/>
          </ac:picMkLst>
        </pc:picChg>
        <pc:picChg chg="add mod">
          <ac:chgData name="Kevin Delaney" userId="04dece15-de8e-4152-a926-a2de0906c316" providerId="ADAL" clId="{9EB0E0C7-9AFA-4E3B-B824-B676B871714E}" dt="2022-02-21T16:23:17.380" v="59" actId="14100"/>
          <ac:picMkLst>
            <pc:docMk/>
            <pc:sldMk cId="4218304308" sldId="279"/>
            <ac:picMk id="5" creationId="{89C48ABD-BD50-49D9-A1A5-63056434639F}"/>
          </ac:picMkLst>
        </pc:picChg>
      </pc:sldChg>
      <pc:sldChg chg="modSp mod">
        <pc:chgData name="Kevin Delaney" userId="04dece15-de8e-4152-a926-a2de0906c316" providerId="ADAL" clId="{9EB0E0C7-9AFA-4E3B-B824-B676B871714E}" dt="2022-03-02T20:16:59.063" v="3029" actId="20577"/>
        <pc:sldMkLst>
          <pc:docMk/>
          <pc:sldMk cId="2862076560" sldId="285"/>
        </pc:sldMkLst>
        <pc:spChg chg="mod">
          <ac:chgData name="Kevin Delaney" userId="04dece15-de8e-4152-a926-a2de0906c316" providerId="ADAL" clId="{9EB0E0C7-9AFA-4E3B-B824-B676B871714E}" dt="2022-03-02T20:16:59.063" v="3029" actId="20577"/>
          <ac:spMkLst>
            <pc:docMk/>
            <pc:sldMk cId="2862076560" sldId="285"/>
            <ac:spMk id="2" creationId="{00000000-0000-0000-0000-000000000000}"/>
          </ac:spMkLst>
        </pc:spChg>
      </pc:sldChg>
      <pc:sldChg chg="modSp mod">
        <pc:chgData name="Kevin Delaney" userId="04dece15-de8e-4152-a926-a2de0906c316" providerId="ADAL" clId="{9EB0E0C7-9AFA-4E3B-B824-B676B871714E}" dt="2022-03-02T20:12:07.642" v="3005" actId="113"/>
        <pc:sldMkLst>
          <pc:docMk/>
          <pc:sldMk cId="879431537" sldId="289"/>
        </pc:sldMkLst>
        <pc:spChg chg="mod">
          <ac:chgData name="Kevin Delaney" userId="04dece15-de8e-4152-a926-a2de0906c316" providerId="ADAL" clId="{9EB0E0C7-9AFA-4E3B-B824-B676B871714E}" dt="2022-03-02T20:12:07.642" v="3005" actId="113"/>
          <ac:spMkLst>
            <pc:docMk/>
            <pc:sldMk cId="879431537" sldId="289"/>
            <ac:spMk id="2" creationId="{00000000-0000-0000-0000-000000000000}"/>
          </ac:spMkLst>
        </pc:spChg>
        <pc:spChg chg="mod">
          <ac:chgData name="Kevin Delaney" userId="04dece15-de8e-4152-a926-a2de0906c316" providerId="ADAL" clId="{9EB0E0C7-9AFA-4E3B-B824-B676B871714E}" dt="2022-03-02T20:11:43.974" v="3002" actId="1076"/>
          <ac:spMkLst>
            <pc:docMk/>
            <pc:sldMk cId="879431537" sldId="289"/>
            <ac:spMk id="3" creationId="{00000000-0000-0000-0000-000000000000}"/>
          </ac:spMkLst>
        </pc:spChg>
      </pc:sldChg>
      <pc:sldChg chg="modSp mod">
        <pc:chgData name="Kevin Delaney" userId="04dece15-de8e-4152-a926-a2de0906c316" providerId="ADAL" clId="{9EB0E0C7-9AFA-4E3B-B824-B676B871714E}" dt="2022-02-27T21:32:38.257" v="2628" actId="20577"/>
        <pc:sldMkLst>
          <pc:docMk/>
          <pc:sldMk cId="3665005254" sldId="291"/>
        </pc:sldMkLst>
        <pc:spChg chg="mod">
          <ac:chgData name="Kevin Delaney" userId="04dece15-de8e-4152-a926-a2de0906c316" providerId="ADAL" clId="{9EB0E0C7-9AFA-4E3B-B824-B676B871714E}" dt="2022-02-27T21:32:38.257" v="2628" actId="20577"/>
          <ac:spMkLst>
            <pc:docMk/>
            <pc:sldMk cId="3665005254" sldId="291"/>
            <ac:spMk id="3" creationId="{00000000-0000-0000-0000-000000000000}"/>
          </ac:spMkLst>
        </pc:spChg>
      </pc:sldChg>
      <pc:sldChg chg="modSp mod">
        <pc:chgData name="Kevin Delaney" userId="04dece15-de8e-4152-a926-a2de0906c316" providerId="ADAL" clId="{9EB0E0C7-9AFA-4E3B-B824-B676B871714E}" dt="2022-02-21T16:38:01.185" v="102" actId="115"/>
        <pc:sldMkLst>
          <pc:docMk/>
          <pc:sldMk cId="2379472251" sldId="300"/>
        </pc:sldMkLst>
        <pc:spChg chg="mod">
          <ac:chgData name="Kevin Delaney" userId="04dece15-de8e-4152-a926-a2de0906c316" providerId="ADAL" clId="{9EB0E0C7-9AFA-4E3B-B824-B676B871714E}" dt="2022-02-21T16:38:01.185" v="102" actId="115"/>
          <ac:spMkLst>
            <pc:docMk/>
            <pc:sldMk cId="2379472251" sldId="300"/>
            <ac:spMk id="2" creationId="{59E7591C-97C5-44B0-8165-9F0E205839E2}"/>
          </ac:spMkLst>
        </pc:spChg>
        <pc:picChg chg="mod">
          <ac:chgData name="Kevin Delaney" userId="04dece15-de8e-4152-a926-a2de0906c316" providerId="ADAL" clId="{9EB0E0C7-9AFA-4E3B-B824-B676B871714E}" dt="2022-02-18T14:21:34.230" v="0" actId="1076"/>
          <ac:picMkLst>
            <pc:docMk/>
            <pc:sldMk cId="2379472251" sldId="300"/>
            <ac:picMk id="3" creationId="{6FBAC66A-9DFB-4F36-89C8-4F21C7CDA4F6}"/>
          </ac:picMkLst>
        </pc:picChg>
        <pc:picChg chg="mod">
          <ac:chgData name="Kevin Delaney" userId="04dece15-de8e-4152-a926-a2de0906c316" providerId="ADAL" clId="{9EB0E0C7-9AFA-4E3B-B824-B676B871714E}" dt="2022-02-18T14:21:49.757" v="5" actId="14100"/>
          <ac:picMkLst>
            <pc:docMk/>
            <pc:sldMk cId="2379472251" sldId="300"/>
            <ac:picMk id="5" creationId="{0F10A801-C687-40FD-A4C0-1487DAF494DC}"/>
          </ac:picMkLst>
        </pc:picChg>
      </pc:sldChg>
      <pc:sldChg chg="modSp mod">
        <pc:chgData name="Kevin Delaney" userId="04dece15-de8e-4152-a926-a2de0906c316" providerId="ADAL" clId="{9EB0E0C7-9AFA-4E3B-B824-B676B871714E}" dt="2022-03-02T20:17:42.736" v="3042" actId="115"/>
        <pc:sldMkLst>
          <pc:docMk/>
          <pc:sldMk cId="3947029022" sldId="302"/>
        </pc:sldMkLst>
        <pc:spChg chg="mod">
          <ac:chgData name="Kevin Delaney" userId="04dece15-de8e-4152-a926-a2de0906c316" providerId="ADAL" clId="{9EB0E0C7-9AFA-4E3B-B824-B676B871714E}" dt="2022-03-02T20:17:42.736" v="3042" actId="115"/>
          <ac:spMkLst>
            <pc:docMk/>
            <pc:sldMk cId="3947029022" sldId="302"/>
            <ac:spMk id="2" creationId="{00000000-0000-0000-0000-000000000000}"/>
          </ac:spMkLst>
        </pc:spChg>
      </pc:sldChg>
      <pc:sldChg chg="modSp mod">
        <pc:chgData name="Kevin Delaney" userId="04dece15-de8e-4152-a926-a2de0906c316" providerId="ADAL" clId="{9EB0E0C7-9AFA-4E3B-B824-B676B871714E}" dt="2022-03-02T20:16:34.781" v="3025" actId="115"/>
        <pc:sldMkLst>
          <pc:docMk/>
          <pc:sldMk cId="4228828425" sldId="303"/>
        </pc:sldMkLst>
        <pc:spChg chg="mod">
          <ac:chgData name="Kevin Delaney" userId="04dece15-de8e-4152-a926-a2de0906c316" providerId="ADAL" clId="{9EB0E0C7-9AFA-4E3B-B824-B676B871714E}" dt="2022-03-02T20:16:34.781" v="3025" actId="115"/>
          <ac:spMkLst>
            <pc:docMk/>
            <pc:sldMk cId="4228828425" sldId="303"/>
            <ac:spMk id="2" creationId="{FA82B040-2F5A-447D-BCA2-B02DCBC2BCB7}"/>
          </ac:spMkLst>
        </pc:spChg>
      </pc:sldChg>
      <pc:sldChg chg="delSp del mod">
        <pc:chgData name="Kevin Delaney" userId="04dece15-de8e-4152-a926-a2de0906c316" providerId="ADAL" clId="{9EB0E0C7-9AFA-4E3B-B824-B676B871714E}" dt="2022-02-27T21:31:37.059" v="2595" actId="47"/>
        <pc:sldMkLst>
          <pc:docMk/>
          <pc:sldMk cId="0" sldId="321"/>
        </pc:sldMkLst>
        <pc:spChg chg="del">
          <ac:chgData name="Kevin Delaney" userId="04dece15-de8e-4152-a926-a2de0906c316" providerId="ADAL" clId="{9EB0E0C7-9AFA-4E3B-B824-B676B871714E}" dt="2022-02-27T21:31:24.027" v="2591" actId="478"/>
          <ac:spMkLst>
            <pc:docMk/>
            <pc:sldMk cId="0" sldId="321"/>
            <ac:spMk id="552" creationId="{00000000-0000-0000-0000-000000000000}"/>
          </ac:spMkLst>
        </pc:spChg>
      </pc:sldChg>
      <pc:sldChg chg="delSp del ord">
        <pc:chgData name="Kevin Delaney" userId="04dece15-de8e-4152-a926-a2de0906c316" providerId="ADAL" clId="{9EB0E0C7-9AFA-4E3B-B824-B676B871714E}" dt="2022-03-02T20:08:10.083" v="2983" actId="47"/>
        <pc:sldMkLst>
          <pc:docMk/>
          <pc:sldMk cId="3353413999" sldId="322"/>
        </pc:sldMkLst>
        <pc:picChg chg="del">
          <ac:chgData name="Kevin Delaney" userId="04dece15-de8e-4152-a926-a2de0906c316" providerId="ADAL" clId="{9EB0E0C7-9AFA-4E3B-B824-B676B871714E}" dt="2022-02-27T21:31:03.623" v="2588"/>
          <ac:picMkLst>
            <pc:docMk/>
            <pc:sldMk cId="3353413999" sldId="322"/>
            <ac:picMk id="4" creationId="{FB8DB998-131B-4EF0-8D18-3BD65599C908}"/>
          </ac:picMkLst>
        </pc:picChg>
      </pc:sldChg>
      <pc:sldChg chg="modSp mod">
        <pc:chgData name="Kevin Delaney" userId="04dece15-de8e-4152-a926-a2de0906c316" providerId="ADAL" clId="{9EB0E0C7-9AFA-4E3B-B824-B676B871714E}" dt="2022-03-02T20:17:04.076" v="3031" actId="115"/>
        <pc:sldMkLst>
          <pc:docMk/>
          <pc:sldMk cId="2601735064" sldId="323"/>
        </pc:sldMkLst>
        <pc:spChg chg="mod">
          <ac:chgData name="Kevin Delaney" userId="04dece15-de8e-4152-a926-a2de0906c316" providerId="ADAL" clId="{9EB0E0C7-9AFA-4E3B-B824-B676B871714E}" dt="2022-03-02T20:17:04.076" v="3031" actId="115"/>
          <ac:spMkLst>
            <pc:docMk/>
            <pc:sldMk cId="2601735064" sldId="323"/>
            <ac:spMk id="2" creationId="{802FDFDD-989F-4A81-927D-D2FA9DFEC683}"/>
          </ac:spMkLst>
        </pc:spChg>
        <pc:picChg chg="mod">
          <ac:chgData name="Kevin Delaney" userId="04dece15-de8e-4152-a926-a2de0906c316" providerId="ADAL" clId="{9EB0E0C7-9AFA-4E3B-B824-B676B871714E}" dt="2022-02-27T21:29:16.149" v="2585" actId="14100"/>
          <ac:picMkLst>
            <pc:docMk/>
            <pc:sldMk cId="2601735064" sldId="323"/>
            <ac:picMk id="5" creationId="{7527D8B7-38E0-445B-B203-D91B9A91B16B}"/>
          </ac:picMkLst>
        </pc:picChg>
        <pc:picChg chg="mod">
          <ac:chgData name="Kevin Delaney" userId="04dece15-de8e-4152-a926-a2de0906c316" providerId="ADAL" clId="{9EB0E0C7-9AFA-4E3B-B824-B676B871714E}" dt="2022-02-27T21:31:08.483" v="2590" actId="14100"/>
          <ac:picMkLst>
            <pc:docMk/>
            <pc:sldMk cId="2601735064" sldId="323"/>
            <ac:picMk id="6" creationId="{5139F847-B8B0-41DF-A1A8-2825E8BFAFF8}"/>
          </ac:picMkLst>
        </pc:picChg>
      </pc:sldChg>
      <pc:sldChg chg="modSp mod">
        <pc:chgData name="Kevin Delaney" userId="04dece15-de8e-4152-a926-a2de0906c316" providerId="ADAL" clId="{9EB0E0C7-9AFA-4E3B-B824-B676B871714E}" dt="2022-03-02T20:17:30.958" v="3038" actId="115"/>
        <pc:sldMkLst>
          <pc:docMk/>
          <pc:sldMk cId="4236835273" sldId="324"/>
        </pc:sldMkLst>
        <pc:spChg chg="mod">
          <ac:chgData name="Kevin Delaney" userId="04dece15-de8e-4152-a926-a2de0906c316" providerId="ADAL" clId="{9EB0E0C7-9AFA-4E3B-B824-B676B871714E}" dt="2022-03-02T20:17:30.958" v="3038" actId="115"/>
          <ac:spMkLst>
            <pc:docMk/>
            <pc:sldMk cId="4236835273" sldId="324"/>
            <ac:spMk id="2" creationId="{00000000-0000-0000-0000-000000000000}"/>
          </ac:spMkLst>
        </pc:spChg>
        <pc:spChg chg="mod">
          <ac:chgData name="Kevin Delaney" userId="04dece15-de8e-4152-a926-a2de0906c316" providerId="ADAL" clId="{9EB0E0C7-9AFA-4E3B-B824-B676B871714E}" dt="2022-02-21T16:24:29.878" v="96" actId="27636"/>
          <ac:spMkLst>
            <pc:docMk/>
            <pc:sldMk cId="4236835273" sldId="324"/>
            <ac:spMk id="3" creationId="{00000000-0000-0000-0000-000000000000}"/>
          </ac:spMkLst>
        </pc:spChg>
      </pc:sldChg>
      <pc:sldChg chg="modSp mod">
        <pc:chgData name="Kevin Delaney" userId="04dece15-de8e-4152-a926-a2de0906c316" providerId="ADAL" clId="{9EB0E0C7-9AFA-4E3B-B824-B676B871714E}" dt="2022-03-02T20:17:37.438" v="3040" actId="115"/>
        <pc:sldMkLst>
          <pc:docMk/>
          <pc:sldMk cId="1473124637" sldId="326"/>
        </pc:sldMkLst>
        <pc:spChg chg="mod">
          <ac:chgData name="Kevin Delaney" userId="04dece15-de8e-4152-a926-a2de0906c316" providerId="ADAL" clId="{9EB0E0C7-9AFA-4E3B-B824-B676B871714E}" dt="2022-03-02T20:17:37.438" v="3040" actId="115"/>
          <ac:spMkLst>
            <pc:docMk/>
            <pc:sldMk cId="1473124637" sldId="326"/>
            <ac:spMk id="2" creationId="{C32F6128-3429-407E-BB51-E32074645270}"/>
          </ac:spMkLst>
        </pc:spChg>
      </pc:sldChg>
      <pc:sldChg chg="addSp delSp modSp new mod">
        <pc:chgData name="Kevin Delaney" userId="04dece15-de8e-4152-a926-a2de0906c316" providerId="ADAL" clId="{9EB0E0C7-9AFA-4E3B-B824-B676B871714E}" dt="2022-03-02T20:15:50.462" v="3018" actId="113"/>
        <pc:sldMkLst>
          <pc:docMk/>
          <pc:sldMk cId="357190717" sldId="327"/>
        </pc:sldMkLst>
        <pc:spChg chg="mod">
          <ac:chgData name="Kevin Delaney" userId="04dece15-de8e-4152-a926-a2de0906c316" providerId="ADAL" clId="{9EB0E0C7-9AFA-4E3B-B824-B676B871714E}" dt="2022-03-02T20:15:50.462" v="3018" actId="113"/>
          <ac:spMkLst>
            <pc:docMk/>
            <pc:sldMk cId="357190717" sldId="327"/>
            <ac:spMk id="2" creationId="{59E8E190-81C9-496B-89ED-7264AAC4BE0D}"/>
          </ac:spMkLst>
        </pc:spChg>
        <pc:spChg chg="del">
          <ac:chgData name="Kevin Delaney" userId="04dece15-de8e-4152-a926-a2de0906c316" providerId="ADAL" clId="{9EB0E0C7-9AFA-4E3B-B824-B676B871714E}" dt="2022-02-23T17:58:16.955" v="131" actId="3680"/>
          <ac:spMkLst>
            <pc:docMk/>
            <pc:sldMk cId="357190717" sldId="327"/>
            <ac:spMk id="3" creationId="{EAB9D211-572F-443E-B7BE-BFB1F4BBB434}"/>
          </ac:spMkLst>
        </pc:spChg>
        <pc:graphicFrameChg chg="add mod ord modGraphic">
          <ac:chgData name="Kevin Delaney" userId="04dece15-de8e-4152-a926-a2de0906c316" providerId="ADAL" clId="{9EB0E0C7-9AFA-4E3B-B824-B676B871714E}" dt="2022-03-02T17:16:32.314" v="2982" actId="1076"/>
          <ac:graphicFrameMkLst>
            <pc:docMk/>
            <pc:sldMk cId="357190717" sldId="327"/>
            <ac:graphicFrameMk id="5" creationId="{3B4FFBA6-F79B-4EAF-9D73-B8A39C4AF71D}"/>
          </ac:graphicFrameMkLst>
        </pc:graphicFrameChg>
      </pc:sldChg>
      <pc:sldChg chg="add del ord">
        <pc:chgData name="Kevin Delaney" userId="04dece15-de8e-4152-a926-a2de0906c316" providerId="ADAL" clId="{9EB0E0C7-9AFA-4E3B-B824-B676B871714E}" dt="2022-03-02T20:10:05.670" v="2990" actId="47"/>
        <pc:sldMkLst>
          <pc:docMk/>
          <pc:sldMk cId="3499886718" sldId="328"/>
        </pc:sldMkLst>
      </pc:sldChg>
      <pc:sldChg chg="addSp delSp add mod ord">
        <pc:chgData name="Kevin Delaney" userId="04dece15-de8e-4152-a926-a2de0906c316" providerId="ADAL" clId="{9EB0E0C7-9AFA-4E3B-B824-B676B871714E}" dt="2022-03-02T20:08:49.748" v="2989" actId="22"/>
        <pc:sldMkLst>
          <pc:docMk/>
          <pc:sldMk cId="835158361" sldId="329"/>
        </pc:sldMkLst>
        <pc:spChg chg="add del">
          <ac:chgData name="Kevin Delaney" userId="04dece15-de8e-4152-a926-a2de0906c316" providerId="ADAL" clId="{9EB0E0C7-9AFA-4E3B-B824-B676B871714E}" dt="2022-03-02T20:08:21.451" v="2985" actId="22"/>
          <ac:spMkLst>
            <pc:docMk/>
            <pc:sldMk cId="835158361" sldId="329"/>
            <ac:spMk id="5" creationId="{8E909738-748D-4D90-A1FB-964BE56D7E92}"/>
          </ac:spMkLst>
        </pc:spChg>
        <pc:spChg chg="add del">
          <ac:chgData name="Kevin Delaney" userId="04dece15-de8e-4152-a926-a2de0906c316" providerId="ADAL" clId="{9EB0E0C7-9AFA-4E3B-B824-B676B871714E}" dt="2022-03-02T20:08:27.039" v="2987" actId="22"/>
          <ac:spMkLst>
            <pc:docMk/>
            <pc:sldMk cId="835158361" sldId="329"/>
            <ac:spMk id="7" creationId="{BE40578B-F422-4E62-B45C-9C3995D19387}"/>
          </ac:spMkLst>
        </pc:spChg>
        <pc:spChg chg="add del">
          <ac:chgData name="Kevin Delaney" userId="04dece15-de8e-4152-a926-a2de0906c316" providerId="ADAL" clId="{9EB0E0C7-9AFA-4E3B-B824-B676B871714E}" dt="2022-03-02T20:08:49.748" v="2989" actId="22"/>
          <ac:spMkLst>
            <pc:docMk/>
            <pc:sldMk cId="835158361" sldId="329"/>
            <ac:spMk id="9" creationId="{EECD5285-3A8A-48BA-B39A-A27FD88DDB2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s\th_public\Excel%20-%20Sal.%20Anal.%20for%20Budgets\FY23%20Input%20Forms\FY23%20Town%20Budget%20Inputs%205pm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berlinct-my.sharepoint.com/personal/kdelaney_town_berlin_ct_us/Documents/Pensions/ADEC_Member%20Counts_202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71778423100295E-2"/>
          <c:y val="8.7870881811415363E-2"/>
          <c:w val="0.69981611654523701"/>
          <c:h val="0.93039436646506146"/>
        </c:manualLayout>
      </c:layout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FE-40C7-A81B-D5D4C5E509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FE-40C7-A81B-D5D4C5E509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FE-40C7-A81B-D5D4C5E509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FE-40C7-A81B-D5D4C5E509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FE-40C7-A81B-D5D4C5E509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FE-40C7-A81B-D5D4C5E509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FE-40C7-A81B-D5D4C5E509AC}"/>
              </c:ext>
            </c:extLst>
          </c:dPt>
          <c:dLbls>
            <c:dLbl>
              <c:idx val="0"/>
              <c:layout>
                <c:manualLayout>
                  <c:x val="3.7192799004186357E-3"/>
                  <c:y val="-0.45723377861349424"/>
                </c:manualLayout>
              </c:layout>
              <c:numFmt formatCode="0.0%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0253"/>
                        <a:gd name="adj2" fmla="val 22546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DFE-40C7-A81B-D5D4C5E509AC}"/>
                </c:ext>
              </c:extLst>
            </c:dLbl>
            <c:dLbl>
              <c:idx val="1"/>
              <c:layout>
                <c:manualLayout>
                  <c:x val="-0.16918116204572278"/>
                  <c:y val="-0.217598621067888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E-40C7-A81B-D5D4C5E509AC}"/>
                </c:ext>
              </c:extLst>
            </c:dLbl>
            <c:dLbl>
              <c:idx val="2"/>
              <c:layout>
                <c:manualLayout>
                  <c:x val="-6.8484447603392028E-4"/>
                  <c:y val="-0.326411511993836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E-40C7-A81B-D5D4C5E509AC}"/>
                </c:ext>
              </c:extLst>
            </c:dLbl>
            <c:dLbl>
              <c:idx val="3"/>
              <c:layout>
                <c:manualLayout>
                  <c:x val="3.2113937891559731E-2"/>
                  <c:y val="-0.158059309750460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E-40C7-A81B-D5D4C5E509AC}"/>
                </c:ext>
              </c:extLst>
            </c:dLbl>
            <c:dLbl>
              <c:idx val="4"/>
              <c:layout>
                <c:manualLayout>
                  <c:x val="3.4790099382523053E-2"/>
                  <c:y val="9.02821848761442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FE-40C7-A81B-D5D4C5E509AC}"/>
                </c:ext>
              </c:extLst>
            </c:dLbl>
            <c:dLbl>
              <c:idx val="5"/>
              <c:layout>
                <c:manualLayout>
                  <c:x val="8.2872503241421588E-3"/>
                  <c:y val="0.278075240594925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FE-40C7-A81B-D5D4C5E509AC}"/>
                </c:ext>
              </c:extLst>
            </c:dLbl>
            <c:dLbl>
              <c:idx val="6"/>
              <c:layout>
                <c:manualLayout>
                  <c:x val="-0.18859970871731591"/>
                  <c:y val="0.243285410219244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FE-40C7-A81B-D5D4C5E509AC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Summary'!$S$424:$S$430</c:f>
              <c:strCache>
                <c:ptCount val="7"/>
                <c:pt idx="0">
                  <c:v>Taxes</c:v>
                </c:pt>
                <c:pt idx="1">
                  <c:v>Fees</c:v>
                </c:pt>
                <c:pt idx="2">
                  <c:v>State Education Grants</c:v>
                </c:pt>
                <c:pt idx="3">
                  <c:v>State/Federal Non-Education Grants</c:v>
                </c:pt>
                <c:pt idx="4">
                  <c:v>Svc Fees &amp; Inv Earnings</c:v>
                </c:pt>
                <c:pt idx="5">
                  <c:v>Transfers In</c:v>
                </c:pt>
                <c:pt idx="6">
                  <c:v>Use of Fund Balance</c:v>
                </c:pt>
              </c:strCache>
            </c:strRef>
          </c:cat>
          <c:val>
            <c:numRef>
              <c:f>'Budget Summary'!$U$424:$U$430</c:f>
              <c:numCache>
                <c:formatCode>0.0%</c:formatCode>
                <c:ptCount val="7"/>
                <c:pt idx="0">
                  <c:v>0.88920999327469452</c:v>
                </c:pt>
                <c:pt idx="1">
                  <c:v>3.9704402327184758E-2</c:v>
                </c:pt>
                <c:pt idx="2">
                  <c:v>5.9036108072984143E-2</c:v>
                </c:pt>
                <c:pt idx="3">
                  <c:v>4.0408851345448754E-3</c:v>
                </c:pt>
                <c:pt idx="4">
                  <c:v>3.0860862524719093E-3</c:v>
                </c:pt>
                <c:pt idx="5">
                  <c:v>4.5253038246248875E-5</c:v>
                </c:pt>
                <c:pt idx="6">
                  <c:v>4.8772718998734898E-3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FE-40C7-A81B-D5D4C5E50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for Graphs'!$J$4</c:f>
              <c:strCache>
                <c:ptCount val="1"/>
                <c:pt idx="0">
                  <c:v>Normal Cost</c:v>
                </c:pt>
              </c:strCache>
            </c:strRef>
          </c:tx>
          <c:spPr>
            <a:solidFill>
              <a:srgbClr val="5B07A0"/>
            </a:solidFill>
          </c:spPr>
          <c:invertIfNegative val="0"/>
          <c:cat>
            <c:numRef>
              <c:f>[0]!Graph_ADEC_Year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[0]!Graph_ADEC_NC</c:f>
              <c:numCache>
                <c:formatCode>#,##0</c:formatCode>
                <c:ptCount val="5"/>
                <c:pt idx="0">
                  <c:v>178836</c:v>
                </c:pt>
                <c:pt idx="1">
                  <c:v>149216</c:v>
                </c:pt>
                <c:pt idx="2">
                  <c:v>120712</c:v>
                </c:pt>
                <c:pt idx="3">
                  <c:v>144349</c:v>
                </c:pt>
                <c:pt idx="4">
                  <c:v>145176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8-47EF-B7E0-F07877449B8A}"/>
            </c:ext>
          </c:extLst>
        </c:ser>
        <c:ser>
          <c:idx val="1"/>
          <c:order val="1"/>
          <c:tx>
            <c:strRef>
              <c:f>'Data for Graphs'!$K$4</c:f>
              <c:strCache>
                <c:ptCount val="1"/>
                <c:pt idx="0">
                  <c:v>Past Service Cost</c:v>
                </c:pt>
              </c:strCache>
            </c:strRef>
          </c:tx>
          <c:spPr>
            <a:solidFill>
              <a:srgbClr val="FE5000"/>
            </a:solidFill>
          </c:spPr>
          <c:invertIfNegative val="0"/>
          <c:cat>
            <c:numRef>
              <c:f>[0]!Graph_ADEC_Year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[0]!Graph_ADEC_PSC</c:f>
              <c:numCache>
                <c:formatCode>#,##0</c:formatCode>
                <c:ptCount val="5"/>
                <c:pt idx="0">
                  <c:v>1269559</c:v>
                </c:pt>
                <c:pt idx="1">
                  <c:v>1457485</c:v>
                </c:pt>
                <c:pt idx="2">
                  <c:v>1453518</c:v>
                </c:pt>
                <c:pt idx="3">
                  <c:v>1618384</c:v>
                </c:pt>
                <c:pt idx="4">
                  <c:v>2250465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8-47EF-B7E0-F0787744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06016"/>
        <c:axId val="237682688"/>
      </c:barChart>
      <c:catAx>
        <c:axId val="2376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82688"/>
        <c:crosses val="autoZero"/>
        <c:auto val="1"/>
        <c:lblAlgn val="ctr"/>
        <c:lblOffset val="100"/>
        <c:noMultiLvlLbl val="0"/>
      </c:catAx>
      <c:valAx>
        <c:axId val="23768268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376060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A907D-DF78-4BB7-A08A-6D32B5EFB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F536D-4C93-4640-81AB-7514913169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7F43-0CEB-47F7-B461-F5E89391B4E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B164E-2A74-47E0-917E-9B38860C87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E645-3723-48F4-B1B9-5FAA461AF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60D7-3120-4C3E-8C2F-788A61478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B0A7F-BAC5-4A08-ACEE-EDBF63674941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62C8-4BCA-4CFB-952F-C3F6E6E0C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3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2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bfc52dec1_4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bfc52dec1_4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798449bf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798449bf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798449bf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798449bf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c22b11e4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c22b11e4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798449bf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798449bf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7b582de9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7b582de9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798449bf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798449bf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798449bf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798449bf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798449bf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798449bf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798449bf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798449bf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7b582de9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7b582de9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798449bf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798449bf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798449bf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798449bf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798449bf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798449bf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798449bf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798449bf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c21a291c2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c21a291c2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c21a291c2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c21a291c2_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7a6a102bd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7a6a102bd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7a6a102b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7a6a102b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c21a291c2_4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c21a291c2_4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2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55aeaa046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55aeaa046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798449bf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798449bf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798449bf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798449bf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798449bf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798449bf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7d7fa9d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7d7fa9d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7d7fa9d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17d7fa9d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7b582de9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7b582de9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7b582de9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7b582de9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798449bf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798449bf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798449bf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1798449bf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8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0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1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Assigning more fund balance than proposed will negatively impact: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Interest earnings</a:t>
            </a:r>
          </a:p>
          <a:p>
            <a:pPr marL="228600" indent="-228600">
              <a:buAutoNum type="arabicParenR"/>
            </a:pPr>
            <a:r>
              <a:rPr lang="en-US" dirty="0"/>
              <a:t>Pension liability coverage</a:t>
            </a:r>
          </a:p>
          <a:p>
            <a:pPr marL="228600" indent="-228600">
              <a:buAutoNum type="arabicParenR"/>
            </a:pPr>
            <a:r>
              <a:rPr lang="en-US" dirty="0"/>
              <a:t>Capital project funding (where the Town “fronts” the money)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64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31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80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41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pension valuation from actuaries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77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319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Teacher’s Retirement charge is very likely coming in the next few years – strong balance sheet (including unassigned fund balance) will help mitigate the impact</a:t>
            </a:r>
          </a:p>
          <a:p>
            <a:endParaRPr lang="en-US" dirty="0"/>
          </a:p>
          <a:p>
            <a:r>
              <a:rPr lang="en-US" dirty="0"/>
              <a:t>Tried to offset proposed operating increases with revenue (for revenue generating departments) &amp; fund balance for non-recurring items (pension &amp; contingency)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34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Bridges are higher than most surrounding towns (Cheshire in the only neighboring town that is close)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38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45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032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69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04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96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percentage is people cost with two notable exceptions: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General government: liability insurance, postage, advertising, legal, probate court, auditing, pension, software (town clerk, financial, tax, assessment)</a:t>
            </a:r>
          </a:p>
          <a:p>
            <a:pPr marL="228600" indent="-228600">
              <a:buAutoNum type="arabicParenR"/>
            </a:pPr>
            <a:r>
              <a:rPr lang="en-US" dirty="0"/>
              <a:t>Physical Services: refuse disposal, vehicle fuel &amp; parts, natural gas, streetlighting, snow &amp; ice materials, catch basin cleaning, electricity, telephones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196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0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KEEP????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961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06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12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7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5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7b582de9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7b582de9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bfc52dec1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bfc52dec1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E78-5AB9-4D3A-9E21-70B0F84252C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C3EC-1C56-4E62-AD15-6726E85060EF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2C86-D362-498C-A43D-AC0BF150A2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4078167"/>
            <a:ext cx="4914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93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3330333"/>
            <a:ext cx="4950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4904336"/>
            <a:ext cx="4950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58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04525" y="1139700"/>
            <a:ext cx="5152200" cy="4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 i="1"/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617750" y="804500"/>
            <a:ext cx="948000" cy="126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4"/>
          <p:cNvSpPr/>
          <p:nvPr/>
        </p:nvSpPr>
        <p:spPr>
          <a:xfrm>
            <a:off x="809196" y="1139700"/>
            <a:ext cx="565108" cy="593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80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1130133"/>
            <a:ext cx="5092200" cy="18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3083900"/>
            <a:ext cx="7405800" cy="26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88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1130133"/>
            <a:ext cx="5092200" cy="18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3083900"/>
            <a:ext cx="3594600" cy="28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3083900"/>
            <a:ext cx="3594600" cy="28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35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69150" y="1130133"/>
            <a:ext cx="5092200" cy="18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69150" y="3083900"/>
            <a:ext cx="2366400" cy="27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56739" y="3083900"/>
            <a:ext cx="2366400" cy="27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44329" y="3083900"/>
            <a:ext cx="2366400" cy="27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15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69150" y="1130133"/>
            <a:ext cx="5092200" cy="18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14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40425" y="5265467"/>
            <a:ext cx="7463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6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093-6392-459A-AF30-53F02AFA91F4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39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 reverse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264800"/>
            <a:ext cx="8746800" cy="6347700"/>
          </a:xfrm>
          <a:prstGeom prst="frame">
            <a:avLst>
              <a:gd name="adj1" fmla="val 41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658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06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5C1B-D74A-4584-AAF9-4809E03644FA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CF86-56A6-40FD-937A-0F715ACB5EFE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7533-2FEE-4FF3-939E-0C8572F7F782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8042-CB9C-4234-9F2B-EE935399DFF1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F06-8BFB-44E4-926F-50A5C0AA35AA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C7E8-3099-4A51-92C8-AE9EC7B03F22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640F-E160-43C6-970E-72BF80ECA461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1F0B-113F-4D4C-B4A2-D51CBE74B6F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1130133"/>
            <a:ext cx="50922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3083900"/>
            <a:ext cx="7405800" cy="26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 rtl="0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038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0AEB-F3CA-4728-9174-BB01190BE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85" y="1356361"/>
            <a:ext cx="8469630" cy="32461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Town of Berlin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FY2023 Board of Finance Budget Review</a:t>
            </a:r>
            <a:br>
              <a:rPr lang="en-US" sz="33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March 2, 2022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C00A8-1FFD-4283-84F6-BAC5DF1A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73" y="4866968"/>
            <a:ext cx="1768267" cy="1659562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893E327-0E1E-4244-831F-47B724AED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5" y="4866968"/>
            <a:ext cx="2448697" cy="1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150" y="527425"/>
            <a:ext cx="4220450" cy="580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41425" y="274725"/>
            <a:ext cx="3356100" cy="435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b="1"/>
              <a:t>2022-2023 Superintendent’s Proposed Budget Overview</a:t>
            </a:r>
            <a:endParaRPr sz="2400" b="1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5812375" y="4010175"/>
            <a:ext cx="1245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84" name="Google Shape;84;p16"/>
          <p:cNvGraphicFramePr/>
          <p:nvPr/>
        </p:nvGraphicFramePr>
        <p:xfrm>
          <a:off x="472050" y="1009888"/>
          <a:ext cx="8199875" cy="4600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550">
                <a:tc grid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Budget Executive Summary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 Summary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Actual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Superintendent's Proposed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Administrative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$2,737,080.00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$2,772,037.00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$2,855,887.00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$2,974,826.00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$118,939.00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4.16%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$20,900,470.00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$20,997,178.00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$21,545,983.00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$22,521,627.00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$975,644.00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$7,472,905.00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$7,085,852.00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$7,646,170.00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$7,960,043.00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$313,873.00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4.10%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Employee Benefits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$6,462,707.00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$6,430,651.00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$6,780,970.00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$7,156,529.00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$375,559.00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5.54%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$1,778,688.00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$1,848,494.00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$1,862,459.00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$2,034,382.00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$171,923.00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Utilities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$330,009.00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$418,370.00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$12,067.00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$3,212,078.00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$2,460,948.00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$3,251,277.00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$3,332,355.00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$81,078.00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2.49%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Supplies, Textbooks, &amp; Materials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$1,074,100.00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$1,112,560.00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$973,450.00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$1,025,707.00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$52,257.00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$154,200.00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$535,863.00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$176,979.00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$226,205.00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$49,226.00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27.81%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Other Expenditures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$62,186.00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$485,535.00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$115,439.00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$92,264.00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-$23,175.00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-20.08%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$46,416,504.00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$46,007,892.00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$47,885,632.00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$2,236,964.00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4.67%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7200" y="377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" sz="3600"/>
            </a:br>
            <a:r>
              <a:rPr lang="en" sz="3100"/>
              <a:t>6 Year FTE Comparisons</a:t>
            </a:r>
            <a:br>
              <a:rPr lang="en" sz="3100"/>
            </a:br>
            <a:r>
              <a:rPr lang="en" sz="3100"/>
              <a:t>Teachers/Certified Staff</a:t>
            </a:r>
            <a:br>
              <a:rPr lang="en" sz="3100"/>
            </a:br>
            <a:r>
              <a:rPr lang="en" sz="3600"/>
              <a:t> </a:t>
            </a:r>
            <a:endParaRPr sz="3600" dirty="0"/>
          </a:p>
        </p:txBody>
      </p:sp>
      <p:graphicFrame>
        <p:nvGraphicFramePr>
          <p:cNvPr id="91" name="Google Shape;91;p17"/>
          <p:cNvGraphicFramePr/>
          <p:nvPr/>
        </p:nvGraphicFramePr>
        <p:xfrm>
          <a:off x="706363" y="1520688"/>
          <a:ext cx="7819275" cy="6824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Type</a:t>
                      </a: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 FTE</a:t>
                      </a:r>
                      <a:endParaRPr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 FTE</a:t>
                      </a:r>
                      <a:endParaRPr sz="1200" b="1" dirty="0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FTE</a:t>
                      </a:r>
                      <a:endParaRPr sz="1200" b="1" dirty="0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 FTE</a:t>
                      </a:r>
                      <a:endParaRPr sz="1200" b="1" dirty="0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 FTE</a:t>
                      </a:r>
                      <a:endParaRPr sz="1200" b="1" dirty="0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2021-2022 FTE</a:t>
                      </a:r>
                      <a:endParaRPr sz="1100" b="1" dirty="0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Teachers/Certified Staff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279.3</a:t>
                      </a:r>
                      <a:endParaRPr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267.0</a:t>
                      </a:r>
                      <a:endParaRPr sz="1200" b="1" dirty="0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264.0</a:t>
                      </a:r>
                      <a:endParaRPr sz="1200" b="1" dirty="0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259.4</a:t>
                      </a:r>
                      <a:endParaRPr sz="1200" b="1" dirty="0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266.7</a:t>
                      </a:r>
                      <a:endParaRPr sz="1200" b="1" dirty="0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270.3</a:t>
                      </a:r>
                      <a:endParaRPr sz="1100" b="1" dirty="0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" name="Google Shape;92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225" y="2309025"/>
            <a:ext cx="6394425" cy="3953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98" name="Google Shape;98;p18"/>
          <p:cNvGraphicFramePr/>
          <p:nvPr/>
        </p:nvGraphicFramePr>
        <p:xfrm>
          <a:off x="732713" y="1189055"/>
          <a:ext cx="7698300" cy="50784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Fund Requests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Position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Salary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Salary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 Office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Office Assistant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$37,425.00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$12,322.00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 Office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of Hours HR Director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$24,075.00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Districtwide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I.T. Technician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$65,000.00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$23,890.00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Districtwide (PPS Department)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Paraprofessional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$157,764.00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$65,991.00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Interventionist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Assistant Principal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Interventionist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Social Worker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$9,666.00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 Teacher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$38,513.00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$11,600.00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 Middle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Assistant Principal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Education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Elementary Teacher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Education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Registered Behavior Technician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$35,604.00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$10,999.00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Interventionist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$64,189.00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 Elementary School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Assistant Principal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Fund Subtotal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13.80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$700,137.00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$211,928.00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Grant &amp; Other Fund Requests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Districtwide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Armed Security Guard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$44,606.00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$23,354.00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Elementary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Resident Teacher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$67,500.00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 Based Learning Coordinator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$67,500.00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Grant &amp; Other Funds Subtotal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3.00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$179,606.00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$62,084.00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$879,743.00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$274,012.00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46550" y="533176"/>
            <a:ext cx="82509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1866"/>
              <a:t>Initial Staffing Request for Operational Budget - $912,065</a:t>
            </a:r>
            <a:endParaRPr sz="1866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1866"/>
              <a:t>Total Initial Staffing Requests - $1,153,755</a:t>
            </a:r>
            <a:endParaRPr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8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16.80</a:t>
            </a:r>
            <a:r>
              <a:rPr lang="en" sz="2300"/>
              <a:t> </a:t>
            </a:r>
            <a:r>
              <a:rPr lang="en" sz="2200"/>
              <a:t>Total Requests for New Staff</a:t>
            </a:r>
            <a:r>
              <a:rPr lang="en" sz="2300"/>
              <a:t> 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14.60</a:t>
            </a:r>
            <a:r>
              <a:rPr lang="en" sz="2300"/>
              <a:t> </a:t>
            </a:r>
            <a:r>
              <a:rPr lang="en" sz="2200"/>
              <a:t>Requests Not Funded</a:t>
            </a:r>
            <a:endParaRPr sz="2200" dirty="0"/>
          </a:p>
          <a:p>
            <a:pPr marL="457200" lvl="0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300"/>
              <a:buChar char="■"/>
            </a:pP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  2.20</a:t>
            </a:r>
            <a:r>
              <a:rPr lang="en" sz="2300"/>
              <a:t> </a:t>
            </a:r>
            <a:r>
              <a:rPr lang="en" sz="2200"/>
              <a:t>Requested for Funding </a:t>
            </a:r>
            <a:r>
              <a:rPr lang="en" sz="2100"/>
              <a:t>(Operational, Grant &amp; Town)</a:t>
            </a:r>
            <a:endParaRPr sz="2100" dirty="0"/>
          </a:p>
          <a:p>
            <a:pPr marL="4572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300" dirty="0"/>
          </a:p>
          <a:p>
            <a:pPr marL="914400" lvl="1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□"/>
            </a:pPr>
            <a:r>
              <a:rPr lang="en" sz="2300" b="1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Operational General Fund</a:t>
            </a:r>
            <a:r>
              <a:rPr lang="en" sz="2300" b="1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23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1371600" lvl="2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00"/>
              <a:buFont typeface="Work Sans"/>
              <a:buChar char="□"/>
            </a:pPr>
            <a:r>
              <a:rPr lang="en" sz="2400" b="1">
                <a:latin typeface="Work Sans"/>
                <a:ea typeface="Work Sans"/>
                <a:cs typeface="Work Sans"/>
                <a:sym typeface="Work Sans"/>
              </a:rPr>
              <a:t>.</a:t>
            </a:r>
            <a:r>
              <a:rPr lang="en" sz="2200" b="1">
                <a:latin typeface="Work Sans"/>
                <a:ea typeface="Work Sans"/>
                <a:cs typeface="Work Sans"/>
                <a:sym typeface="Work Sans"/>
              </a:rPr>
              <a:t>20 Increase to Director of Human Resources </a:t>
            </a:r>
            <a:endParaRPr sz="22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13716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2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914400" lvl="1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□"/>
            </a:pPr>
            <a:r>
              <a:rPr lang="en" sz="2300" b="1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Town of Berlin</a:t>
            </a:r>
            <a:endParaRPr sz="2300" b="1" dirty="0">
              <a:solidFill>
                <a:srgbClr val="00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371600" lvl="2" indent="-3683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200"/>
              <a:buFont typeface="Work Sans"/>
              <a:buChar char="□"/>
            </a:pPr>
            <a:r>
              <a:rPr lang="en" sz="2200" b="1">
                <a:latin typeface="Work Sans"/>
                <a:ea typeface="Work Sans"/>
                <a:cs typeface="Work Sans"/>
                <a:sym typeface="Work Sans"/>
              </a:rPr>
              <a:t>1.0 Armed Security Guard (BHS Night Shift) </a:t>
            </a:r>
            <a:endParaRPr sz="22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13716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2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914400" lvl="1" indent="-3746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□"/>
            </a:pPr>
            <a:r>
              <a:rPr lang="en" sz="2300" b="1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Open Choice Grant</a:t>
            </a:r>
            <a:endParaRPr sz="2300" b="1" dirty="0">
              <a:solidFill>
                <a:srgbClr val="00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371600" lvl="2" indent="-3683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200"/>
              <a:buFont typeface="Work Sans"/>
              <a:buChar char="□"/>
            </a:pPr>
            <a:r>
              <a:rPr lang="en" sz="2200" b="1">
                <a:latin typeface="Work Sans"/>
                <a:ea typeface="Work Sans"/>
                <a:cs typeface="Work Sans"/>
                <a:sym typeface="Work Sans"/>
              </a:rPr>
              <a:t>1.0 Work Based Learning Coordinator</a:t>
            </a:r>
            <a:endParaRPr sz="2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3"/>
              <a:buFont typeface="Calibri"/>
              <a:buNone/>
            </a:pPr>
            <a:r>
              <a:rPr lang="en" sz="3064"/>
              <a:t> 2022-2023 New Staff Request Summary</a:t>
            </a:r>
            <a:endParaRPr sz="30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12" name="Google Shape;112;p20"/>
          <p:cNvGraphicFramePr/>
          <p:nvPr/>
        </p:nvGraphicFramePr>
        <p:xfrm>
          <a:off x="472050" y="1009888"/>
          <a:ext cx="8199875" cy="4600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550">
                <a:tc grid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Budget Executive Summary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 Summary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Actual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Superintendent's Proposed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Administrative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$2,737,080.00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$2,772,037.00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$2,855,887.00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$2,974,826.00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$118,939.00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4.16%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$20,900,470.00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$20,997,178.00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$21,545,983.00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$22,521,627.00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$975,644.00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4.53%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$7,472,905.00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$7,085,852.00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$7,646,170.00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$7,960,043.00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$313,873.00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4.10%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Employee Benefits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$6,462,707.00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$6,430,651.00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$6,780,970.00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$7,156,529.00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$375,559.00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5.54%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$1,778,688.00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$1,848,494.00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$1,862,459.00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$2,034,382.00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$171,923.00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9.23%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Utilities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$330,009.00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$418,370.00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$12,067.00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$3,212,078.00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$2,460,948.00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$3,251,277.00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$3,332,355.00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$81,078.00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2.49%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Supplies, Textbooks, &amp; Materials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$1,074,100.00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$1,112,560.00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$973,450.00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$1,025,707.00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$52,257.00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5.37%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$154,200.00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$535,863.00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$176,979.00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$226,205.00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$49,226.00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27.81%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Other Expenditures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$62,186.00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$485,535.00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$115,439.00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$92,264.00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-$23,175.00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-20.08%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$46,416,504.00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$46,007,892.00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$47,885,632.00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$2,236,964.00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4.67%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450050" y="520113"/>
            <a:ext cx="8229600" cy="11430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Contracted Services - $171,923</a:t>
            </a:r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639200" y="2147925"/>
            <a:ext cx="7851300" cy="3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Includes all operational and educational systems which increase 3% to 7% annually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Additional cybersecurity software required by insurance company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Increase in legal fees &amp; anticipated copier contract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78600" y="520138"/>
            <a:ext cx="8229600" cy="11430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Transportation - $81,078</a:t>
            </a:r>
            <a:endParaRPr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835500" y="1994475"/>
            <a:ext cx="7851300" cy="3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300">
                <a:solidFill>
                  <a:schemeClr val="dk1"/>
                </a:solidFill>
              </a:rPr>
              <a:t>Contractual increase for 2022-2023 school year is 3.45% with New Britain Transportation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District intends to use a portion of Excess Cost funds to offset Special Education transportation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457213" y="497097"/>
            <a:ext cx="8229600" cy="8502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Tuition - $109,573</a:t>
            </a:r>
            <a:endParaRPr dirty="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57225" y="1473963"/>
            <a:ext cx="82296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0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</a:pPr>
            <a:r>
              <a:rPr lang="en" sz="1900">
                <a:solidFill>
                  <a:schemeClr val="dk1"/>
                </a:solidFill>
              </a:rPr>
              <a:t>No funds have been budgeted for anticipated outplacements for 2022-2023.</a:t>
            </a:r>
            <a:endParaRPr sz="1900" dirty="0">
              <a:solidFill>
                <a:schemeClr val="dk1"/>
              </a:solidFill>
            </a:endParaRPr>
          </a:p>
          <a:p>
            <a:pPr marL="34290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</a:pPr>
            <a:r>
              <a:rPr lang="en" sz="1900">
                <a:solidFill>
                  <a:schemeClr val="dk1"/>
                </a:solidFill>
              </a:rPr>
              <a:t>The anticipated increase for CREC Magnet School is 12%</a:t>
            </a:r>
            <a:endParaRPr sz="1900" dirty="0">
              <a:solidFill>
                <a:schemeClr val="dk1"/>
              </a:solidFill>
            </a:endParaRPr>
          </a:p>
          <a:p>
            <a:pPr marL="34290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</a:pPr>
            <a:r>
              <a:rPr lang="en" sz="1900">
                <a:solidFill>
                  <a:schemeClr val="dk1"/>
                </a:solidFill>
              </a:rPr>
              <a:t>The budget assumes the current Pre-K (non-tuition students) will continue through the magnet school system as a tuition student in the next fiscal year</a:t>
            </a:r>
            <a:endParaRPr sz="1700" dirty="0">
              <a:solidFill>
                <a:schemeClr val="dk1"/>
              </a:solidFill>
            </a:endParaRPr>
          </a:p>
        </p:txBody>
      </p:sp>
      <p:graphicFrame>
        <p:nvGraphicFramePr>
          <p:cNvPr id="134" name="Google Shape;134;p23"/>
          <p:cNvGraphicFramePr/>
          <p:nvPr/>
        </p:nvGraphicFramePr>
        <p:xfrm>
          <a:off x="515863" y="311767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Actual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Superintendent's Proposed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Southington Vocational Agriculture Center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$34,115.00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$27,292.00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$40,801.00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$36,250.00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-$4,551.00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-11.15%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 Summer School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$118,737.26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Out-Of-District Tuition- Public In State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$548,483.00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$257,990.25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$483,615.51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$410,243.00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-$73,372.51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-15.17%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Out-Of-District Tuition- Private In State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$1,261,813.00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$1,240,618.39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$1,434,485.02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$1,560,820.00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$126,334.98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8.81%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Expulsion Program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$15,450.00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$15,450.00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100.00%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Magnet School Tuition for Berlin Residents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$311,376.00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$304,127.00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$311,813.00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$357,525.00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$45,712.00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14.66%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457200" y="504763"/>
            <a:ext cx="8229600" cy="1143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All Other Expenditures - ($23,175)</a:t>
            </a:r>
            <a:endParaRPr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457200" y="1763950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The District is taking a 0% increase from the original July 1, 2021 budget for All Other Expenditures.  The budget, as of 12/1/2021, includes the Board approved $20,000 transfers for the Griswold Band Room.  The proposed budget redistributes funds to the original category or to other line items within the All Other Expenditures category.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Initial Requests to Superintendent included an additional $474,700 for equipment and facilities improvements which was cut by the Superintendent before the January 10th BOE Meeting.</a:t>
            </a:r>
            <a:endParaRPr sz="2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609"/>
          </a:xfrm>
        </p:spPr>
        <p:txBody>
          <a:bodyPr/>
          <a:lstStyle/>
          <a:p>
            <a:pPr algn="ctr"/>
            <a:r>
              <a:rPr lang="en-US" b="1" u="sng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1618359"/>
            <a:ext cx="8606790" cy="48098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Overall Budget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Board of Education Operating Budget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Revenue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Long-term Liabilities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Capital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Transfers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General Government (incl BWC) Operating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7D6E6-7637-4245-9FA6-BCAFF9C7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3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47" name="Google Shape;147;p25"/>
          <p:cNvGraphicFramePr/>
          <p:nvPr/>
        </p:nvGraphicFramePr>
        <p:xfrm>
          <a:off x="472050" y="1009888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550">
                <a:tc grid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Budget Executive Summary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 Summary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Actual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Superintendent's Proposed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Administrative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$2,737,080.00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$2,772,037.00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$2,855,887.00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$2,974,826.00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$118,939.00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4.16%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$20,900,470.00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$20,997,178.00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$21,545,983.00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$22,521,627.00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$975,644.00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$7,472,905.00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$7,085,852.00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$7,646,170.00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$7,960,043.00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$313,873.00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4.10%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Employee Benefits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$6,462,707.00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$6,430,651.00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$6,780,970.00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$7,156,529.00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$375,559.00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5.54%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$1,778,688.00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$1,848,494.00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$1,862,459.00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$2,034,382.00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$171,923.00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Utilities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$330,009.00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$418,370.00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$12,067.00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$3,212,078.00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$2,460,948.00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$3,251,277.00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$3,332,355.00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$81,078.00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2.49%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Supplies, Textbooks, &amp; Materials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$1,074,100.00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$1,112,560.00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$973,450.00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$1,025,707.00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$52,257.00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$154,200.00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$535,863.00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$176,979.00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$226,205.00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$49,226.00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27.81%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Other Expenditures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$62,186.00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$485,535.00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$115,439.00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$92,264.00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-$23,175.00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-20.08%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$46,416,504.00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$46,007,892.00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$47,885,632.00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$2,236,964.00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4.67%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57188" y="489454"/>
            <a:ext cx="8229600" cy="1035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/>
              <a:t>ESSER II FY 2023 - $308,946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/>
              <a:t>Total ESSER II Funds - $641,868</a:t>
            </a:r>
            <a:endParaRPr dirty="0"/>
          </a:p>
        </p:txBody>
      </p:sp>
      <p:graphicFrame>
        <p:nvGraphicFramePr>
          <p:cNvPr id="154" name="Google Shape;154;p26"/>
          <p:cNvGraphicFramePr/>
          <p:nvPr/>
        </p:nvGraphicFramePr>
        <p:xfrm>
          <a:off x="590563" y="176795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22 Budget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23 Budget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Extended Learning Opportunities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$142,922.00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$72,922.00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 in Middle School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$241,000.00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$118,000.00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$123,000.00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"Common Ground" Partnership w/ Social Services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Partially Fund Zoom License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$105,946.00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$45,946.00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Communication Specialist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$92,000.00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$47,000.00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Totals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$641,868.00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$308,946.00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$332,922.00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5" name="Google Shape;155;p26"/>
          <p:cNvSpPr txBox="1"/>
          <p:nvPr/>
        </p:nvSpPr>
        <p:spPr>
          <a:xfrm>
            <a:off x="590575" y="4806425"/>
            <a:ext cx="796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ESSER II is a two year grant with the expectation that funds will be expended by September 30, 2023.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24650" y="506300"/>
            <a:ext cx="8283600" cy="168750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ESSER ARP FY 2023 - $521,000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Total ESSER ARP Funds - $800,942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27"/>
          <p:cNvSpPr txBox="1"/>
          <p:nvPr/>
        </p:nvSpPr>
        <p:spPr>
          <a:xfrm>
            <a:off x="424650" y="5927600"/>
            <a:ext cx="80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ESSER ARP is a three year grant with the expectation that funds will be expended by September 30, 2024.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63" name="Google Shape;163;p27"/>
          <p:cNvGraphicFramePr/>
          <p:nvPr/>
        </p:nvGraphicFramePr>
        <p:xfrm>
          <a:off x="424650" y="1451158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22 Budget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23 Budget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24 Budget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Extended Learning Opportunities- expand summer programs, including offering some summer courses at BHS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$339,942.00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$115,000.00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$134,942.00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RULER training and curriculum work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$65,000.00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Facilities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Mental Health Suite- McGee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$124,000.00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$124,000.00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WAN: Upgrade current fiber network between all buildings from 10gb to 40gb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$102,000.00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$102,000.00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 fiber from Town Hall data closet to Board of Education data center.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BOE of Ed Data Center Switches should be upgraded to utilize 10-50gbps fiber runs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5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Districtwide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Berlin High School MER (Main Equipment Room) Core Switches- end of life and need to be replaced with current models and have throughput increased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$120,000.00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Totals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$800,942.00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$521,000.00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$130,000.00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$149,942.00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/>
              <a:t>Hartford Open Choice Enrollment</a:t>
            </a:r>
            <a:endParaRPr sz="3600" dirty="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152300" y="3743575"/>
            <a:ext cx="8400300" cy="2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1679">
                <a:latin typeface="Arial"/>
                <a:ea typeface="Arial"/>
                <a:cs typeface="Arial"/>
                <a:sym typeface="Arial"/>
              </a:rPr>
              <a:t>For the 2021-2022 school year, we offered 14 new seats for Choice students and 11 were filled.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1679">
                <a:latin typeface="Arial"/>
                <a:ea typeface="Arial"/>
                <a:cs typeface="Arial"/>
                <a:sym typeface="Arial"/>
              </a:rPr>
              <a:t>8 kindergarten students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1679">
                <a:latin typeface="Arial"/>
                <a:ea typeface="Arial"/>
                <a:cs typeface="Arial"/>
                <a:sym typeface="Arial"/>
              </a:rPr>
              <a:t>1 second grade, 1 third grade and 1 sixth grade – all siblings/relatives of students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679">
                <a:latin typeface="Arial"/>
                <a:ea typeface="Arial"/>
                <a:cs typeface="Arial"/>
                <a:sym typeface="Arial"/>
              </a:rPr>
              <a:t>Every effort is being made to accept students at the kindergarten level with a conscious awareness of maintaining </a:t>
            </a:r>
            <a:r>
              <a:rPr lang="en" sz="1679" u="sng">
                <a:latin typeface="Arial"/>
                <a:ea typeface="Arial"/>
                <a:cs typeface="Arial"/>
                <a:sym typeface="Arial"/>
              </a:rPr>
              <a:t>at least 4% Choice Enrollment</a:t>
            </a:r>
            <a:r>
              <a:rPr lang="en" sz="1679">
                <a:latin typeface="Arial"/>
                <a:ea typeface="Arial"/>
                <a:cs typeface="Arial"/>
                <a:sym typeface="Arial"/>
              </a:rPr>
              <a:t> as these funds are tied to additional staff and programs.</a:t>
            </a:r>
            <a:endParaRPr sz="1679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28"/>
          <p:cNvGraphicFramePr/>
          <p:nvPr/>
        </p:nvGraphicFramePr>
        <p:xfrm>
          <a:off x="576200" y="114300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2016-2017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2017-2018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2018-2019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 2019-2020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 2020-2021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2021-2022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Projected 2022-2023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Choice Students</a:t>
                      </a:r>
                      <a:endParaRPr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96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92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131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116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121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109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110</a:t>
                      </a:r>
                      <a:endParaRPr sz="1200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 Enrollment</a:t>
                      </a:r>
                      <a:endParaRPr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2792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2781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2787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2735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2688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2678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2639</a:t>
                      </a:r>
                      <a:endParaRPr sz="1200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% Choice Students</a:t>
                      </a:r>
                      <a:endParaRPr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3.44%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3.31%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4.70%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4.24%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4.50%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4.07%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4.17%</a:t>
                      </a:r>
                      <a:endParaRPr sz="1200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457200" y="521650"/>
            <a:ext cx="8229600" cy="88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" sz="2820"/>
              <a:t>Hartford Open Choice Anticipated Budget - $1,034,275</a:t>
            </a:r>
            <a:endParaRPr sz="2820" dirty="0"/>
          </a:p>
        </p:txBody>
      </p:sp>
      <p:graphicFrame>
        <p:nvGraphicFramePr>
          <p:cNvPr id="178" name="Google Shape;178;p29"/>
          <p:cNvGraphicFramePr/>
          <p:nvPr/>
        </p:nvGraphicFramePr>
        <p:xfrm>
          <a:off x="1252713" y="140695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Expense Type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2022 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2023 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$176,734.00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$247,304.00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$70,570.00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39.93%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66,495.00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69,869.00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3,374.00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5.07%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92,630.00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94,251.00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1,621.00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1.75%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162,499.00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168,659.00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6,160.00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3.79%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498,358.00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580,083.00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$81,725.00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16.40%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$36,911.00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$38,026.00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3.02%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55,958.00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57,201.00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1,243.00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2.22%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38,592.00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39,457.00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2.24%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47,760.00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51,883.00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4,123.00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8.63%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105,082.00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108,390.00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3,308.00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3.15%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284,303.00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294,957.00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10,654.00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3.75%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Salaries Totals: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782,661.00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$875,040.00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$92,379.00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11.80%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3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Remaining Fund for Allocation</a:t>
                      </a:r>
                      <a:endParaRPr sz="11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$159,235.00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Education Reserve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$150,000.00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$134,235.00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-$15,765.00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-10.51%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Rent for CCTA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25,000.00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0.00%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Expenses: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$175,000.00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$159,235.00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-$15,765.00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-9.01%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676275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/>
              <a:t>Budget Funding History</a:t>
            </a:r>
            <a:endParaRPr dirty="0"/>
          </a:p>
        </p:txBody>
      </p:sp>
      <p:pic>
        <p:nvPicPr>
          <p:cNvPr id="185" name="Google Shape;185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50" y="2260390"/>
            <a:ext cx="8217302" cy="34979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408900" y="562475"/>
            <a:ext cx="83262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3400"/>
              <a:t>Berlin’s adopted budgets in the past three years have compared favorably</a:t>
            </a:r>
            <a:endParaRPr sz="3400" dirty="0"/>
          </a:p>
        </p:txBody>
      </p:sp>
      <p:graphicFrame>
        <p:nvGraphicFramePr>
          <p:cNvPr id="192" name="Google Shape;192;p31"/>
          <p:cNvGraphicFramePr/>
          <p:nvPr/>
        </p:nvGraphicFramePr>
        <p:xfrm>
          <a:off x="521400" y="263415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District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2017-18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2018-19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2019-20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2020-21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2021-22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Yr. Average Increase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Rocky Hill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4.54%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3.75%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Farmington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Cromwell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3.60%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2.68%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Berlin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1.58%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Wethersfield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1.96%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Glastonbury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3.16%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1.95%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Newington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3.40%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1.81%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490950" y="455225"/>
            <a:ext cx="82173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3300"/>
              <a:t>Superintendent’s Proposed Budget by Surrounding Districts</a:t>
            </a:r>
            <a:endParaRPr sz="3300" dirty="0"/>
          </a:p>
        </p:txBody>
      </p:sp>
      <p:graphicFrame>
        <p:nvGraphicFramePr>
          <p:cNvPr id="199" name="Google Shape;199;p32"/>
          <p:cNvGraphicFramePr/>
          <p:nvPr/>
        </p:nvGraphicFramePr>
        <p:xfrm>
          <a:off x="587825" y="187925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1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District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2017-18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2018-19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2019-20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2020-21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Adopted 2021-22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Proposed 2022-23 Budget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Wethersfield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4.98%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Berlin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1.58%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4.67%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Rocky Hill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4.54%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3.75%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4.49%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Cromwell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3.60%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Newington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3.40%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3.63%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Glastonbury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3.16%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2.81%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Farmington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3.35%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3.30%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Average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1.42%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3.04%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2.19%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3.97%</a:t>
                      </a:r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685800" y="475600"/>
            <a:ext cx="77724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800"/>
              <a:t>NCEP - Net Current Expenditure per Pupil</a:t>
            </a:r>
            <a:r>
              <a:rPr lang="en" sz="3700"/>
              <a:t> </a:t>
            </a:r>
            <a:endParaRPr sz="4100" dirty="0"/>
          </a:p>
        </p:txBody>
      </p:sp>
      <p:pic>
        <p:nvPicPr>
          <p:cNvPr id="206" name="Google Shape;206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0" y="1799787"/>
            <a:ext cx="8243898" cy="38135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p33"/>
          <p:cNvSpPr txBox="1"/>
          <p:nvPr/>
        </p:nvSpPr>
        <p:spPr>
          <a:xfrm>
            <a:off x="450050" y="5958500"/>
            <a:ext cx="656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Revised on 2/15/2022  to included the most recent information available from the CSDE.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676275" y="609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" sz="2840"/>
              <a:t>Berlin and State Per Pupil Expenditure</a:t>
            </a:r>
            <a:endParaRPr sz="2840" dirty="0"/>
          </a:p>
        </p:txBody>
      </p:sp>
      <p:pic>
        <p:nvPicPr>
          <p:cNvPr id="214" name="Google Shape;214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49" y="1295400"/>
            <a:ext cx="6728751" cy="416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34"/>
          <p:cNvSpPr txBox="1"/>
          <p:nvPr/>
        </p:nvSpPr>
        <p:spPr>
          <a:xfrm>
            <a:off x="447675" y="5456000"/>
            <a:ext cx="82296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tabLst/>
              <a:defRPr/>
            </a:pPr>
            <a:r>
              <a:rPr kumimoji="0" lang="en" sz="18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the 20-21 school year, state per pupil spending was $20,740, Berlin per pupil spending was $18,973 or $1,767 less than the state. </a:t>
            </a:r>
            <a:endParaRPr kumimoji="0" sz="18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1626275" y="5958500"/>
            <a:ext cx="611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Revised on 2/15/2022  to included the most recent information available from the CSDE.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Overall Budget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CAB7A-7988-4B33-844C-7047C087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4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676275" y="609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" sz="2840"/>
              <a:t>Berlin and State Per Pupil Expenditure</a:t>
            </a:r>
            <a:endParaRPr sz="2840" dirty="0"/>
          </a:p>
        </p:txBody>
      </p:sp>
      <p:sp>
        <p:nvSpPr>
          <p:cNvPr id="223" name="Google Shape;223;p35"/>
          <p:cNvSpPr txBox="1"/>
          <p:nvPr/>
        </p:nvSpPr>
        <p:spPr>
          <a:xfrm>
            <a:off x="1344775" y="5791200"/>
            <a:ext cx="6579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tabLst/>
              <a:defRPr/>
            </a:pPr>
            <a:r>
              <a:rPr kumimoji="0" lang="en" sz="172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Wealth Ranking is 60th</a:t>
            </a:r>
            <a:endParaRPr kumimoji="0" sz="17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4" name="Google Shape;224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447800"/>
            <a:ext cx="7726803" cy="419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623400" y="408000"/>
            <a:ext cx="80847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Town Revenue Sources</a:t>
            </a:r>
            <a:endParaRPr dirty="0"/>
          </a:p>
        </p:txBody>
      </p:sp>
      <p:sp>
        <p:nvSpPr>
          <p:cNvPr id="230" name="Google Shape;230;p36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623400" y="5999500"/>
            <a:ext cx="743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from the FY 2021-22 Town General Fund Budget, Adopted at Referendum 4/27/2021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50" y="1171500"/>
            <a:ext cx="7913620" cy="482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07088" y="6127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of Revenue Sources</a:t>
            </a:r>
            <a:endParaRPr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730200" y="5827550"/>
            <a:ext cx="726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from the FY 2021-22 Town General Fund Budget, Adopted at Referendum 4/27/2021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00" y="1603300"/>
            <a:ext cx="7724252" cy="402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506300" y="530925"/>
            <a:ext cx="82017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BOE Operational Funding Sources</a:t>
            </a:r>
            <a:endParaRPr sz="3800" dirty="0"/>
          </a:p>
        </p:txBody>
      </p:sp>
      <p:sp>
        <p:nvSpPr>
          <p:cNvPr id="246" name="Google Shape;246;p38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875" y="1294425"/>
            <a:ext cx="6752399" cy="430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/>
        </p:nvSpPr>
        <p:spPr>
          <a:xfrm>
            <a:off x="715150" y="5788025"/>
            <a:ext cx="718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from the FY 2021-22 Town General Fund Budget, Adopted at Referendum 4/27/2021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402750" y="544625"/>
            <a:ext cx="81558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3-Year History of Non-Lapsing Deposits</a:t>
            </a:r>
            <a:endParaRPr sz="3200" dirty="0"/>
          </a:p>
        </p:txBody>
      </p:sp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646675" y="5346875"/>
            <a:ext cx="758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fiscal years 2020 and 2021 the District was significantly impacted by the COVID-19 pandemic and substantial savings were realized. In both fiscal years, the District returned $400,000 to the Town.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56" name="Google Shape;256;p39"/>
          <p:cNvGraphicFramePr/>
          <p:nvPr/>
        </p:nvGraphicFramePr>
        <p:xfrm>
          <a:off x="646750" y="1308125"/>
          <a:ext cx="7582050" cy="4038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Project Description</a:t>
                      </a:r>
                      <a:endParaRPr sz="1200" b="1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FY 2018-2019</a:t>
                      </a:r>
                      <a:endParaRPr sz="1200" b="1" dirty="0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FY 2019-2020</a:t>
                      </a:r>
                      <a:endParaRPr sz="1200" b="1" dirty="0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FY 2020-2021</a:t>
                      </a:r>
                      <a:endParaRPr sz="1200" b="1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Blast Classroom at McGee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$200,000.00</a:t>
                      </a:r>
                      <a:endParaRPr sz="1200" dirty="0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Refinish Gym Floors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$117,775.00</a:t>
                      </a:r>
                      <a:endParaRPr sz="12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Paint McGee Gym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$37,225.00</a:t>
                      </a:r>
                      <a:endParaRPr sz="12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Security Equipment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$25,000.00</a:t>
                      </a:r>
                      <a:endParaRPr sz="1200" u="sng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$380,000.00</a:t>
                      </a:r>
                      <a:endParaRPr sz="1200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Hubbard Fire Alarms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$150,000.00</a:t>
                      </a:r>
                      <a:endParaRPr sz="12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McGee Rooftop HVAC Unit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$225,000.00</a:t>
                      </a:r>
                      <a:endParaRPr sz="1200" u="sng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$375,000.00</a:t>
                      </a:r>
                      <a:endParaRPr sz="1200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McGee LMC Lighting Upgrade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$150,000.00</a:t>
                      </a:r>
                      <a:endParaRPr sz="1200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Paving of Willard Playground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$150,000.00</a:t>
                      </a:r>
                      <a:endParaRPr sz="1200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Hubbard Classroom Storage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$50,000.00</a:t>
                      </a:r>
                      <a:endParaRPr sz="1200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McGee Removal of Retaining Wall and Paving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$25,000.00</a:t>
                      </a:r>
                      <a:endParaRPr sz="1200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Additional Funding for McGee Rooftop HVAC Unit</a:t>
                      </a:r>
                      <a:endParaRPr sz="1200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$25,000.00</a:t>
                      </a:r>
                      <a:endParaRPr sz="1200" u="sng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$400,000.00</a:t>
                      </a:r>
                      <a:endParaRPr sz="1200" b="1" dirty="0"/>
                    </a:p>
                  </a:txBody>
                  <a:tcPr marL="28575" marR="28575" marT="19050" marB="19050" anchor="b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0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3-Year History for Non-Lapsing Deposit for Unfunded Capital Projects</a:t>
                      </a:r>
                      <a:endParaRPr sz="1200" b="1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2D6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$1,155,000.00</a:t>
                      </a:r>
                      <a:endParaRPr sz="1200" b="1" dirty="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2D6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559950" y="400175"/>
            <a:ext cx="80241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3-Year History of End of Year Purchases</a:t>
            </a:r>
            <a:endParaRPr sz="2900" dirty="0"/>
          </a:p>
        </p:txBody>
      </p:sp>
      <p:sp>
        <p:nvSpPr>
          <p:cNvPr id="262" name="Google Shape;262;p40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63" name="Google Shape;263;p40"/>
          <p:cNvGraphicFramePr/>
          <p:nvPr/>
        </p:nvGraphicFramePr>
        <p:xfrm>
          <a:off x="1608025" y="1342465"/>
          <a:ext cx="6075125" cy="43977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Purchase Description</a:t>
                      </a:r>
                      <a:endParaRPr sz="9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FY 2018-2019</a:t>
                      </a:r>
                      <a:endParaRPr sz="900" b="1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FY 2019-2020</a:t>
                      </a:r>
                      <a:endParaRPr sz="900" b="1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FY 2020-2021</a:t>
                      </a:r>
                      <a:endParaRPr sz="900" b="1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McGee Camera &amp; Video Management System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$127,730.00</a:t>
                      </a:r>
                      <a:endParaRPr sz="850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Willard / Hubbard Camera &amp; Video Management System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$198,680.00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Chromebooks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u="sng"/>
                        <a:t>$107,250.00</a:t>
                      </a:r>
                      <a:endParaRPr sz="850" u="sng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b="1"/>
                        <a:t>$433,660.00</a:t>
                      </a:r>
                      <a:endParaRPr sz="850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Staff Laptops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$289,100.00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iPads (200)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$81,590.00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MacBooks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$10,415.00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Adaptors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$15,000.00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Vans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$117,000.00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Facility Plan Updates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$31,500.00</a:t>
                      </a: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Equipment for McGee Gym Painting Equipment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u="sng"/>
                        <a:t>$26,675.00</a:t>
                      </a:r>
                      <a:endParaRPr sz="850" u="sng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b="1"/>
                        <a:t>$571,280.00</a:t>
                      </a:r>
                      <a:endParaRPr sz="850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Boardroom Remodel &amp; Furniture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$43,988.00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New Building Signs (Districtwide)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$38,000.00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Cafeteria Equipment (Districtwide)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$20,350.00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3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Bleacher Repairs &amp; Gym Floor Resurfacing and Equipment (Districtwide)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$26,693.00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BHS Camera Storage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$12,589.00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SonicWall Security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$20,750.00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iMacs for Art Departments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$37,856.00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iPads &amp; Apple TVs (Districtwide)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$49,037.00</a:t>
                      </a:r>
                      <a:endParaRPr sz="850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/>
                        <a:t>Exterior Door Repairs (Hubbard &amp; McGee)</a:t>
                      </a:r>
                      <a:endParaRPr sz="85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5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u="sng"/>
                        <a:t>$27,962.00</a:t>
                      </a:r>
                      <a:endParaRPr sz="850" u="sng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 b="1"/>
                        <a:t>$277,225.00</a:t>
                      </a:r>
                      <a:endParaRPr sz="850" b="1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3-Year End of Year Purchase History</a:t>
                      </a:r>
                      <a:endParaRPr sz="9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$1,282,165.00</a:t>
                      </a:r>
                      <a:endParaRPr sz="900" b="1"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69" name="Google Shape;269;p41"/>
          <p:cNvGraphicFramePr/>
          <p:nvPr/>
        </p:nvGraphicFramePr>
        <p:xfrm>
          <a:off x="472050" y="1009888"/>
          <a:ext cx="8199875" cy="4600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550">
                <a:tc grid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Budget Executive Summary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 Summary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Budget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20-21 Actual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21-22 Budget as of 12/1/2021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22-23 Superintendent's Proposed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Administrative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$2,737,080.00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$2,772,037.00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$2,855,887.00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$2,974,826.00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$118,939.00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4.16%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$20,900,470.00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$20,997,178.00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$21,545,983.00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$22,521,627.00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$975,644.00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Certified Salaries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$7,472,905.00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$7,085,852.00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$7,646,170.00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$7,960,043.00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$313,873.00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4.10%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Employee Benefits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$6,462,707.00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$6,430,651.00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$6,780,970.00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$7,156,529.00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$375,559.00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5.54%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$1,778,688.00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$1,848,494.00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$1,862,459.00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$2,034,382.00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$171,923.00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Utilities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$330,009.00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$406,303.00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$418,370.00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$12,067.00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$3,212,078.00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$2,460,948.00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$3,251,277.00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$3,332,355.00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$81,078.00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2.49%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Tuition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$2,155,787.00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$1,948,765.00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$2,270,715.00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$2,380,288.00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$109,573.00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4.83%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Supplies, Textbooks, &amp; Materials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$1,074,100.00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$1,112,560.00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$973,450.00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$1,025,707.00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$52,257.00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5.37%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$154,200.00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$535,863.00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$176,979.00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$226,205.00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$49,226.00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27.81%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Other Expenditures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$62,186.00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$485,535.00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$115,439.00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$92,264.00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-$23,175.00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-20.08%</a:t>
                      </a:r>
                      <a:endParaRPr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$46,416,504.00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$46,007,892.00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$47,885,632.00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$50,122,596.00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$2,236,964.00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4.67%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375" y="527425"/>
            <a:ext cx="4220450" cy="580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341425" y="274725"/>
            <a:ext cx="3356100" cy="435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b="1"/>
              <a:t>2022-2023 Superintendent’s Proposed Budget Overview</a:t>
            </a:r>
            <a:endParaRPr sz="2400" b="1" dirty="0"/>
          </a:p>
        </p:txBody>
      </p:sp>
      <p:sp>
        <p:nvSpPr>
          <p:cNvPr id="277" name="Google Shape;277;p42"/>
          <p:cNvSpPr txBox="1"/>
          <p:nvPr/>
        </p:nvSpPr>
        <p:spPr>
          <a:xfrm>
            <a:off x="5597650" y="4029900"/>
            <a:ext cx="1245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869150" y="1994500"/>
            <a:ext cx="74058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A school district's budget reflects the </a:t>
            </a:r>
            <a:r>
              <a:rPr lang="en" sz="2300" b="1"/>
              <a:t>commitment </a:t>
            </a:r>
            <a:r>
              <a:rPr lang="en" sz="2300"/>
              <a:t>of the community to </a:t>
            </a:r>
            <a:r>
              <a:rPr lang="en" sz="2300" b="1"/>
              <a:t>invest in the future </a:t>
            </a:r>
            <a:r>
              <a:rPr lang="en" sz="2300"/>
              <a:t>of our children. </a:t>
            </a:r>
            <a:endParaRPr sz="2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The erosion of funding for education challenges the sustainability of Berlin as a </a:t>
            </a:r>
            <a:r>
              <a:rPr lang="en" sz="2300" b="1"/>
              <a:t>competitive </a:t>
            </a:r>
            <a:r>
              <a:rPr lang="en" sz="2300"/>
              <a:t>school district with </a:t>
            </a:r>
            <a:r>
              <a:rPr lang="en" sz="2300" b="1"/>
              <a:t>rich educational and extracurricular opportunities</a:t>
            </a:r>
            <a:r>
              <a:rPr lang="en" sz="2300"/>
              <a:t> for our students. </a:t>
            </a:r>
            <a:endParaRPr sz="2300" dirty="0"/>
          </a:p>
        </p:txBody>
      </p:sp>
      <p:sp>
        <p:nvSpPr>
          <p:cNvPr id="283" name="Google Shape;283;p43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84" name="Google Shape;28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75" y="733799"/>
            <a:ext cx="1642600" cy="1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869100" y="2453375"/>
            <a:ext cx="7405800" cy="26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7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700" b="1"/>
              <a:t>Questions</a:t>
            </a:r>
            <a:endParaRPr sz="3700" b="1" dirty="0"/>
          </a:p>
        </p:txBody>
      </p:sp>
      <p:sp>
        <p:nvSpPr>
          <p:cNvPr id="290" name="Google Shape;290;p4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1" name="Google Shape;29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25" y="703124"/>
            <a:ext cx="1642600" cy="1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9709-C2C9-4369-B458-686DDFEE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1861"/>
            <a:ext cx="7886700" cy="4552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Budget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E7FF-B16C-4EFF-9439-9FF39642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40" y="4839805"/>
            <a:ext cx="8488719" cy="1836334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/>
              <a:t>Exercise fiscal restraint to keep taxes down as much as possible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/>
              <a:t>No new money borrowing to prepare for impending large projects</a:t>
            </a:r>
          </a:p>
          <a:p>
            <a:pPr marL="342900" indent="-342900">
              <a:buAutoNum type="arabicPeriod"/>
            </a:pPr>
            <a:r>
              <a:rPr lang="en-US" sz="1800" dirty="0"/>
              <a:t>Structurally balanced budget while maintaining a high-quality educational system, public safety, infrastructure and honoring legal/contractual obligations</a:t>
            </a:r>
          </a:p>
          <a:p>
            <a:pPr marL="342900" indent="-342900">
              <a:buAutoNum type="arabicPeriod"/>
            </a:pPr>
            <a:r>
              <a:rPr lang="en-US" sz="1800" dirty="0"/>
              <a:t>Focus limited capital requests on Schools, Public Safety &amp; critical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1A0A8-BB80-4085-A88B-5CF392C8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86" y="941447"/>
            <a:ext cx="5079637" cy="36365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D954-5002-4CA9-BEC6-8E8F7966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57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Revenue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DFA5B-FF8C-4CD0-9947-1D974761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1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BCF-3980-457C-B30C-F60FF51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78484"/>
            <a:ext cx="7945334" cy="807168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/>
              <a:t>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146E-5C61-47E2-A0FA-9222700B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45" y="1703070"/>
            <a:ext cx="3847205" cy="4642866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Local taxes largest funding source - collection rate remains  at 99.3%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User fees increase:</a:t>
            </a:r>
          </a:p>
          <a:p>
            <a:pPr lvl="1"/>
            <a:r>
              <a:rPr lang="en-US" sz="2000" dirty="0"/>
              <a:t>VNA +$100k</a:t>
            </a:r>
          </a:p>
          <a:p>
            <a:pPr lvl="1"/>
            <a:r>
              <a:rPr lang="en-US" sz="2000" dirty="0"/>
              <a:t>Town Clerk +$95k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000" dirty="0"/>
              <a:t>Funds FY22 one-time sources:</a:t>
            </a:r>
          </a:p>
          <a:p>
            <a:pPr lvl="1"/>
            <a:r>
              <a:rPr lang="en-US" sz="2000" dirty="0"/>
              <a:t>BHS project tfr $1.2 million</a:t>
            </a:r>
          </a:p>
          <a:p>
            <a:pPr lvl="1"/>
            <a:r>
              <a:rPr lang="en-US" sz="2000" dirty="0"/>
              <a:t>ARPA grant $700k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000" dirty="0"/>
              <a:t>Fund balance only used to fund Pension admin. &amp; contingency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403B9A-3593-470C-9141-3FCC5ED01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937386"/>
              </p:ext>
            </p:extLst>
          </p:nvPr>
        </p:nvGraphicFramePr>
        <p:xfrm>
          <a:off x="4187952" y="2109978"/>
          <a:ext cx="4745603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D62D9-2738-4C50-93FC-7DBDE5E2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68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A54A3D-F432-43BB-B78B-977B4F77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256481"/>
            <a:ext cx="8734696" cy="81115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Unassigned Fund Balance Projection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22902-636D-4E2C-8EEE-8073A4F22847}"/>
              </a:ext>
            </a:extLst>
          </p:cNvPr>
          <p:cNvSpPr txBox="1"/>
          <p:nvPr/>
        </p:nvSpPr>
        <p:spPr>
          <a:xfrm>
            <a:off x="204652" y="5808204"/>
            <a:ext cx="873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Potential future demands on fund balance:</a:t>
            </a:r>
            <a:r>
              <a:rPr lang="en-US" dirty="0"/>
              <a:t> fire vehicles, school air quality, school vans, Griswold portables, Timberlin clubhouse and/or maintenance building, and  backstop: Berlin Water Control, insurance funds and special education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4A897-61B7-42E7-953D-216AA0B8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2" y="1067635"/>
            <a:ext cx="8426244" cy="47544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FA3CF-1C64-42D0-8FCA-0A8BCECC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65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E190-81C9-496B-89ED-7264AAC4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136524"/>
            <a:ext cx="8632722" cy="6279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u="sng" dirty="0"/>
              <a:t>$2.25 million projected surplus major drivers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4FFBA6-F79B-4EAF-9D73-B8A39C4AF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09884"/>
              </p:ext>
            </p:extLst>
          </p:nvPr>
        </p:nvGraphicFramePr>
        <p:xfrm>
          <a:off x="358901" y="764456"/>
          <a:ext cx="8632721" cy="598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284">
                  <a:extLst>
                    <a:ext uri="{9D8B030D-6E8A-4147-A177-3AD203B41FA5}">
                      <a16:colId xmlns:a16="http://schemas.microsoft.com/office/drawing/2014/main" val="2959447139"/>
                    </a:ext>
                  </a:extLst>
                </a:gridCol>
                <a:gridCol w="2099970">
                  <a:extLst>
                    <a:ext uri="{9D8B030D-6E8A-4147-A177-3AD203B41FA5}">
                      <a16:colId xmlns:a16="http://schemas.microsoft.com/office/drawing/2014/main" val="1139419675"/>
                    </a:ext>
                  </a:extLst>
                </a:gridCol>
                <a:gridCol w="2639467">
                  <a:extLst>
                    <a:ext uri="{9D8B030D-6E8A-4147-A177-3AD203B41FA5}">
                      <a16:colId xmlns:a16="http://schemas.microsoft.com/office/drawing/2014/main" val="266134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Projected Surplus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6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Tax revenue:</a:t>
                      </a:r>
                    </a:p>
                    <a:p>
                      <a:r>
                        <a:rPr lang="en-US" sz="1500" dirty="0"/>
                        <a:t>     tax sale pmts.: $450k    </a:t>
                      </a:r>
                    </a:p>
                    <a:p>
                      <a:r>
                        <a:rPr lang="en-US" sz="1500" dirty="0"/>
                        <a:t>     suppl. MV: $350k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     prior yr. pmts.: $200k</a:t>
                      </a:r>
                    </a:p>
                    <a:p>
                      <a:r>
                        <a:rPr lang="en-US" sz="1500" dirty="0"/>
                        <a:t>     fav. court settlements: $200k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$1.2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  <a:p>
                      <a:r>
                        <a:rPr lang="en-US" sz="1500" dirty="0"/>
                        <a:t>One-time revenue</a:t>
                      </a:r>
                    </a:p>
                    <a:p>
                      <a:r>
                        <a:rPr lang="en-US" sz="1500" dirty="0"/>
                        <a:t>COVID catch-up</a:t>
                      </a:r>
                    </a:p>
                    <a:p>
                      <a:endParaRPr lang="en-US" sz="1500" dirty="0"/>
                    </a:p>
                    <a:p>
                      <a:r>
                        <a:rPr lang="en-US" sz="1500" dirty="0"/>
                        <a:t>No court in FY23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4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Town Clerk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$225k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Incr. in FY23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21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Building inspection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$150k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8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VNA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($130k)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FY22 staff challenges</a:t>
                      </a:r>
                    </a:p>
                    <a:p>
                      <a:r>
                        <a:rPr lang="en-US" sz="1500" dirty="0"/>
                        <a:t>Incr. $230k in FY23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2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Unanticipated position vacancies: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     Police: $100k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     VNA Director: $60k</a:t>
                      </a:r>
                    </a:p>
                    <a:p>
                      <a:r>
                        <a:rPr lang="en-US" sz="1500" dirty="0"/>
                        <a:t>     Physical Therapist: $55k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(net of vac payouts)</a:t>
                      </a:r>
                    </a:p>
                    <a:p>
                      <a:r>
                        <a:rPr lang="en-US" sz="1500" dirty="0"/>
                        <a:t>WC process chg. in FY23</a:t>
                      </a:r>
                    </a:p>
                    <a:p>
                      <a:r>
                        <a:rPr lang="en-US" sz="1500" dirty="0"/>
                        <a:t>Removed from FY23 budget</a:t>
                      </a:r>
                    </a:p>
                    <a:p>
                      <a:r>
                        <a:rPr lang="en-US" sz="1500" dirty="0"/>
                        <a:t>Tied to FY23 bud rev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48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Contractual services (schools &amp; town)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$165k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7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Electricity (schools &amp; town)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$140k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4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Fringes from unanticipated position vacancies: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$120k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$45k DC pension forfeit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01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4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Board of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Assumes budget expended or 2% request for deferred 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4154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AF99-4CEF-4BFE-8777-08E70C59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3209A-1679-47CE-8E01-5286BAB3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89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Long-term Liabilities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98798-7556-4409-9568-B41ECF98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38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7D8-4B79-4068-819F-81EAF7C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794"/>
            <a:ext cx="7886700" cy="727054"/>
          </a:xfrm>
        </p:spPr>
        <p:txBody>
          <a:bodyPr/>
          <a:lstStyle/>
          <a:p>
            <a:pPr algn="ctr"/>
            <a:r>
              <a:rPr lang="en-US" b="1" u="sng" dirty="0"/>
              <a:t>Long-Term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B31E1-666B-496D-AE6B-36831CBF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420720"/>
            <a:ext cx="8388297" cy="5094379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Items in this category: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sz="2400" dirty="0"/>
              <a:t>Bonds</a:t>
            </a:r>
          </a:p>
          <a:p>
            <a:pPr lvl="1"/>
            <a:r>
              <a:rPr lang="en-US" sz="2400" dirty="0"/>
              <a:t>Capital Leases</a:t>
            </a:r>
          </a:p>
          <a:p>
            <a:pPr lvl="1"/>
            <a:r>
              <a:rPr lang="en-US" sz="2400" dirty="0"/>
              <a:t>Unfunded Pension Costs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$217k year-over-year decline</a:t>
            </a:r>
            <a:r>
              <a:rPr lang="en-US" dirty="0"/>
              <a:t> in debt service costs</a:t>
            </a:r>
          </a:p>
          <a:p>
            <a:pPr lvl="1"/>
            <a:endParaRPr lang="en-US" sz="2400" dirty="0"/>
          </a:p>
          <a:p>
            <a:r>
              <a:rPr lang="en-US" sz="2700" dirty="0"/>
              <a:t>$8.6 million or 8.7% of total budget:</a:t>
            </a:r>
          </a:p>
          <a:p>
            <a:pPr lvl="1"/>
            <a:r>
              <a:rPr lang="en-US" dirty="0"/>
              <a:t>Down 0.7pp (from 9.4% in FY 22 adopted </a:t>
            </a:r>
            <a:r>
              <a:rPr lang="en-US" sz="2400" dirty="0"/>
              <a:t>budget)</a:t>
            </a:r>
          </a:p>
          <a:p>
            <a:pPr lvl="1"/>
            <a:r>
              <a:rPr lang="en-US" sz="2400" dirty="0"/>
              <a:t>Goal is 4% or less of total budget</a:t>
            </a:r>
          </a:p>
          <a:p>
            <a:pPr lvl="1"/>
            <a:r>
              <a:rPr lang="en-US" dirty="0"/>
              <a:t>Significant pension payments ($5.3 million) in FY22 relieved pressure on FY23 budget, but reduced unassigned fund balance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46F5CCD-8FA3-4440-93F0-50DEB6EFEB55}"/>
              </a:ext>
            </a:extLst>
          </p:cNvPr>
          <p:cNvSpPr/>
          <p:nvPr/>
        </p:nvSpPr>
        <p:spPr>
          <a:xfrm>
            <a:off x="3161211" y="1898469"/>
            <a:ext cx="644435" cy="853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76C1B-2775-4E53-8063-A809B6FD5A13}"/>
              </a:ext>
            </a:extLst>
          </p:cNvPr>
          <p:cNvSpPr txBox="1"/>
          <p:nvPr/>
        </p:nvSpPr>
        <p:spPr>
          <a:xfrm>
            <a:off x="3897085" y="2140523"/>
            <a:ext cx="192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Debt Service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1CD5-1B75-4BD7-AA35-15704B0D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7D8-4B79-4068-819F-81EAF7C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22" y="319888"/>
            <a:ext cx="8380741" cy="72705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Long-Term Liabilities - Debt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AF7EC-B306-4B54-8E1A-5672FA18D0CA}"/>
              </a:ext>
            </a:extLst>
          </p:cNvPr>
          <p:cNvSpPr txBox="1"/>
          <p:nvPr/>
        </p:nvSpPr>
        <p:spPr>
          <a:xfrm>
            <a:off x="678567" y="4984227"/>
            <a:ext cx="7824650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Propose no bonding in June 2022 - prepare for future bonding…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Elementary schools HVAC project: $10+ million (3 schools but 1 funded with ARPA grant)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Fire vehicle: $900k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Swimming pools/pool buildings: $500k-$1 million+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Police station/Renovate existing Police station: $5 million+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senior/community center: $40 million?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clubhouse at Timberlin: $2 million+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portable classrooms at Griswold: TBD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3F028-4AFE-4816-B157-417F5205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0" y="928958"/>
            <a:ext cx="8567538" cy="40462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AD299-2496-4BEF-B5DF-74CBA9A2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1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B040-2F5A-447D-BCA2-B02DCBC2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5" y="365127"/>
            <a:ext cx="8622891" cy="84188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/>
              <a:t>After FY26, start retiring debt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F7D18-6AB8-4D70-BA25-CD86D62B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2" y="2142935"/>
            <a:ext cx="8191916" cy="334346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B86BBA3-2EB0-4C47-8EEE-9DB7F58891BC}"/>
              </a:ext>
            </a:extLst>
          </p:cNvPr>
          <p:cNvSpPr/>
          <p:nvPr/>
        </p:nvSpPr>
        <p:spPr>
          <a:xfrm>
            <a:off x="4645152" y="3429000"/>
            <a:ext cx="859536" cy="393192"/>
          </a:xfrm>
          <a:prstGeom prst="wedgeEllipseCallout">
            <a:avLst>
              <a:gd name="adj1" fmla="val 20656"/>
              <a:gd name="adj2" fmla="val -9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First Drop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5BC23C4-ED00-460A-AE0A-BF83775BC550}"/>
              </a:ext>
            </a:extLst>
          </p:cNvPr>
          <p:cNvSpPr/>
          <p:nvPr/>
        </p:nvSpPr>
        <p:spPr>
          <a:xfrm>
            <a:off x="6138395" y="3938016"/>
            <a:ext cx="966216" cy="393192"/>
          </a:xfrm>
          <a:prstGeom prst="wedgeEllipseCallout">
            <a:avLst>
              <a:gd name="adj1" fmla="val 20656"/>
              <a:gd name="adj2" fmla="val -9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Second Drop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01CB6F5-F019-44D0-854D-E1ADFA787BD9}"/>
              </a:ext>
            </a:extLst>
          </p:cNvPr>
          <p:cNvSpPr/>
          <p:nvPr/>
        </p:nvSpPr>
        <p:spPr>
          <a:xfrm>
            <a:off x="5172179" y="4096512"/>
            <a:ext cx="966216" cy="393192"/>
          </a:xfrm>
          <a:prstGeom prst="wedgeEllipseCallout">
            <a:avLst>
              <a:gd name="adj1" fmla="val 20656"/>
              <a:gd name="adj2" fmla="val -9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Third Drop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8CA5478-EAB3-43B8-B859-F0BA09A0DAAE}"/>
              </a:ext>
            </a:extLst>
          </p:cNvPr>
          <p:cNvSpPr/>
          <p:nvPr/>
        </p:nvSpPr>
        <p:spPr>
          <a:xfrm>
            <a:off x="6760187" y="4319016"/>
            <a:ext cx="966216" cy="393192"/>
          </a:xfrm>
          <a:prstGeom prst="wedgeEllipseCallout">
            <a:avLst>
              <a:gd name="adj1" fmla="val 20656"/>
              <a:gd name="adj2" fmla="val -9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Fourth Drop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6B8D2-58C3-4B8B-B87F-1D0478BD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28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AB0F-504B-4B46-B8BA-2FCB42F2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6" y="314066"/>
            <a:ext cx="8917290" cy="600333"/>
          </a:xfrm>
        </p:spPr>
        <p:txBody>
          <a:bodyPr>
            <a:noAutofit/>
          </a:bodyPr>
          <a:lstStyle/>
          <a:p>
            <a:r>
              <a:rPr lang="en-US" sz="3600" b="1" u="sng" dirty="0"/>
              <a:t>Long-term Liabilities – Closed DB Pension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A34B-33E9-4DF8-8E82-A29EF735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3914486"/>
            <a:ext cx="7745723" cy="2874690"/>
          </a:xfrm>
          <a:ln w="127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lvl="1"/>
            <a:endParaRPr lang="en-US" sz="450" dirty="0"/>
          </a:p>
          <a:p>
            <a:pPr marL="347663" lvl="1" indent="-173831"/>
            <a:r>
              <a:rPr lang="en-US" dirty="0"/>
              <a:t>6/30/2021 funding level 19%</a:t>
            </a:r>
          </a:p>
          <a:p>
            <a:pPr lvl="1"/>
            <a:endParaRPr lang="en-US" sz="450" dirty="0"/>
          </a:p>
          <a:p>
            <a:pPr marL="347663" lvl="1" indent="-173831"/>
            <a:r>
              <a:rPr lang="en-US" dirty="0"/>
              <a:t>Census (1/1/2022):</a:t>
            </a:r>
          </a:p>
          <a:p>
            <a:pPr marL="552450" lvl="2" indent="-204788"/>
            <a:r>
              <a:rPr lang="en-US" dirty="0"/>
              <a:t>Active workers: 5</a:t>
            </a:r>
          </a:p>
          <a:p>
            <a:pPr marL="552450" lvl="2" indent="-204788"/>
            <a:r>
              <a:rPr lang="en-US" dirty="0"/>
              <a:t>Inactive, Retirees and Beneficiaries: 15</a:t>
            </a:r>
          </a:p>
          <a:p>
            <a:pPr marL="347663" lvl="2" indent="0">
              <a:buNone/>
            </a:pPr>
            <a:endParaRPr lang="en-US" sz="450" dirty="0"/>
          </a:p>
          <a:p>
            <a:pPr marL="347663" lvl="1" indent="-173831"/>
            <a:r>
              <a:rPr lang="en-US" dirty="0"/>
              <a:t>Actuarially Determined Contribution (ADC): $2,664,914</a:t>
            </a:r>
          </a:p>
          <a:p>
            <a:pPr marL="552450" lvl="2" indent="-204788"/>
            <a:r>
              <a:rPr lang="en-US" dirty="0"/>
              <a:t>$100k normal cost</a:t>
            </a:r>
          </a:p>
          <a:p>
            <a:pPr marL="552450" lvl="2" indent="-204788"/>
            <a:r>
              <a:rPr lang="en-US" dirty="0"/>
              <a:t>$2,565k past service cost</a:t>
            </a:r>
          </a:p>
          <a:p>
            <a:pPr marL="552450" lvl="2" indent="-204788"/>
            <a:endParaRPr lang="en-US" dirty="0"/>
          </a:p>
          <a:p>
            <a:pPr marL="95250" lvl="1" indent="-204788"/>
            <a:r>
              <a:rPr lang="en-US" dirty="0"/>
              <a:t>Fully funded ADC for both years in July/September 2022 to cover retirements</a:t>
            </a:r>
          </a:p>
          <a:p>
            <a:pPr marL="552450" lvl="2" indent="-204788"/>
            <a:r>
              <a:rPr lang="en-US" dirty="0"/>
              <a:t>2022 ADC: $2,395,640</a:t>
            </a:r>
          </a:p>
          <a:p>
            <a:pPr marL="552450" lvl="2" indent="-204788"/>
            <a:r>
              <a:rPr lang="en-US" dirty="0"/>
              <a:t>2023 ADC: $2,664,914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5696" y="1110026"/>
            <a:ext cx="3071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FY23 ADC was funded with July-Sep 2021 payouts…only administration and annuity payments are in this proposed budget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1800-000008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03271"/>
              </p:ext>
            </p:extLst>
          </p:nvPr>
        </p:nvGraphicFramePr>
        <p:xfrm>
          <a:off x="294968" y="858750"/>
          <a:ext cx="5534332" cy="312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7B42D-D221-4B76-BFFE-38562435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38DA-877C-4117-81F1-C3CC9A50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2" y="41471"/>
            <a:ext cx="8587945" cy="906779"/>
          </a:xfrm>
        </p:spPr>
        <p:txBody>
          <a:bodyPr>
            <a:noAutofit/>
          </a:bodyPr>
          <a:lstStyle/>
          <a:p>
            <a:pPr algn="ctr"/>
            <a:r>
              <a:rPr lang="en-US" sz="2700" b="1" u="sng" dirty="0"/>
              <a:t>Fiscal Year 2023 Overall Budget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8D6-41DA-4F30-80DC-B22D0D40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62" y="862564"/>
            <a:ext cx="8597276" cy="2950484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Total Proposal: </a:t>
            </a:r>
            <a:r>
              <a:rPr lang="en-US" sz="2000" dirty="0"/>
              <a:t>$99.4 million (+$5.5 million or +5.8%)</a:t>
            </a:r>
          </a:p>
          <a:p>
            <a:r>
              <a:rPr lang="en-US" dirty="0"/>
              <a:t>Mill Rate: </a:t>
            </a:r>
            <a:r>
              <a:rPr lang="en-US" sz="2000" dirty="0"/>
              <a:t>35.91 mills (+1.98 mills)</a:t>
            </a:r>
          </a:p>
          <a:p>
            <a:r>
              <a:rPr lang="en-US" dirty="0"/>
              <a:t>State Funds: </a:t>
            </a:r>
            <a:r>
              <a:rPr lang="en-US" sz="2000" dirty="0"/>
              <a:t>based on Governor Lamont’s budget proposal </a:t>
            </a:r>
          </a:p>
          <a:p>
            <a:pPr lvl="1"/>
            <a:r>
              <a:rPr lang="en-US" sz="2000" dirty="0"/>
              <a:t>ECS flat to FY22</a:t>
            </a:r>
          </a:p>
          <a:p>
            <a:pPr lvl="1"/>
            <a:r>
              <a:rPr lang="en-US" sz="2000" dirty="0"/>
              <a:t>Budget does </a:t>
            </a:r>
            <a:r>
              <a:rPr lang="en-US" sz="2000" u="sng" dirty="0"/>
              <a:t>not</a:t>
            </a:r>
            <a:r>
              <a:rPr lang="en-US" sz="2000" dirty="0"/>
              <a:t> include motor vehicle cap </a:t>
            </a:r>
            <a:r>
              <a:rPr lang="en-US" sz="1500" dirty="0"/>
              <a:t>(Governor proposed motor vehicle cap at 29 mils)</a:t>
            </a:r>
            <a:endParaRPr lang="en-US" sz="2000" dirty="0"/>
          </a:p>
          <a:p>
            <a:pPr lvl="2"/>
            <a:r>
              <a:rPr lang="en-US" sz="1600" dirty="0"/>
              <a:t>Uncertain if legislature will pass</a:t>
            </a:r>
          </a:p>
          <a:p>
            <a:pPr lvl="2"/>
            <a:r>
              <a:rPr lang="en-US" sz="1600" dirty="0"/>
              <a:t>If the proposal passes, uncertain at what level the motor vehicle mil rate will be capped</a:t>
            </a:r>
          </a:p>
          <a:p>
            <a:r>
              <a:rPr lang="en-US" dirty="0"/>
              <a:t>Budgeted Grand List: </a:t>
            </a:r>
          </a:p>
          <a:p>
            <a:pPr lvl="1"/>
            <a:r>
              <a:rPr lang="en-US" sz="2100" dirty="0"/>
              <a:t>1 mil is worth $2,438,139</a:t>
            </a:r>
            <a:endParaRPr lang="en-US" dirty="0"/>
          </a:p>
          <a:p>
            <a:pPr lvl="1"/>
            <a:r>
              <a:rPr lang="en-US" sz="2000" dirty="0"/>
              <a:t>+2.9% YOY increase - generates $2,272,318 incremental tax revenue </a:t>
            </a:r>
            <a:r>
              <a:rPr lang="en-US" sz="1400" dirty="0"/>
              <a:t>(@ 33.93 mill rate)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BFB0F-DBE1-4FA5-B4C3-9CE38A1D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49" y="4054851"/>
            <a:ext cx="6869770" cy="27616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225BD-F128-488E-B5C7-71FC0455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1F7CF-2E60-4AAE-8A88-C2556766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6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Capital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C39CC-1086-4020-B2B3-5613EA5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93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542"/>
            <a:ext cx="7886700" cy="776480"/>
          </a:xfrm>
        </p:spPr>
        <p:txBody>
          <a:bodyPr/>
          <a:lstStyle/>
          <a:p>
            <a:pPr algn="ctr"/>
            <a:r>
              <a:rPr lang="en-US" b="1" u="sng" dirty="0"/>
              <a:t>Capital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7" y="1061022"/>
            <a:ext cx="8690017" cy="5648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Berlin has considerable assets that require maintenance and periodic replacement. </a:t>
            </a:r>
          </a:p>
          <a:p>
            <a:pPr marL="0" lvl="0" indent="0">
              <a:buNone/>
            </a:pPr>
            <a:r>
              <a:rPr lang="en-US" sz="700" dirty="0"/>
              <a:t>   </a:t>
            </a:r>
          </a:p>
          <a:p>
            <a:pPr marL="857250" lvl="3" indent="-171450"/>
            <a:r>
              <a:rPr lang="en-US" sz="1900" dirty="0"/>
              <a:t>37 bridges (5 replaced since 2012 &amp; 8 more being rehabilitated or replaced)</a:t>
            </a:r>
          </a:p>
          <a:p>
            <a:pPr marL="857250" lvl="3" indent="-171450"/>
            <a:r>
              <a:rPr lang="en-US" sz="1900" dirty="0"/>
              <a:t>110 miles of roads (5 mile/year repair/replacement strategy)</a:t>
            </a:r>
          </a:p>
          <a:p>
            <a:pPr marL="857250" lvl="3" indent="-171450"/>
            <a:r>
              <a:rPr lang="en-US" sz="1900" dirty="0"/>
              <a:t>5 schools</a:t>
            </a:r>
          </a:p>
          <a:p>
            <a:pPr marL="857250" lvl="3" indent="-171450"/>
            <a:r>
              <a:rPr lang="en-US" sz="1900" dirty="0"/>
              <a:t>Town Hall</a:t>
            </a:r>
          </a:p>
          <a:p>
            <a:pPr marL="857250" lvl="3" indent="-171450"/>
            <a:r>
              <a:rPr lang="en-US" sz="1900" dirty="0"/>
              <a:t>Community Center/Library</a:t>
            </a:r>
          </a:p>
          <a:p>
            <a:pPr marL="857250" lvl="3" indent="-171450"/>
            <a:r>
              <a:rPr lang="en-US" sz="1900" dirty="0"/>
              <a:t>Senior Center</a:t>
            </a:r>
          </a:p>
          <a:p>
            <a:pPr marL="857250" lvl="3" indent="-171450"/>
            <a:r>
              <a:rPr lang="en-US" sz="1900" dirty="0"/>
              <a:t>Golf Course</a:t>
            </a:r>
          </a:p>
          <a:p>
            <a:pPr marL="857250" lvl="3" indent="-171450"/>
            <a:r>
              <a:rPr lang="en-US" sz="1900" dirty="0"/>
              <a:t>Animal Control</a:t>
            </a:r>
          </a:p>
          <a:p>
            <a:pPr marL="857250" lvl="3" indent="-171450"/>
            <a:r>
              <a:rPr lang="en-US" sz="1900" dirty="0"/>
              <a:t>Physical Services Complex (including recycling, salt building and garage)</a:t>
            </a:r>
          </a:p>
          <a:p>
            <a:pPr marL="857250" lvl="3" indent="-171450"/>
            <a:r>
              <a:rPr lang="en-US" sz="1900" dirty="0"/>
              <a:t>14 Police patrols</a:t>
            </a:r>
          </a:p>
          <a:p>
            <a:pPr marL="857250" lvl="3" indent="-171450"/>
            <a:r>
              <a:rPr lang="en-US" sz="1900" dirty="0"/>
              <a:t>13 Fire apparatus </a:t>
            </a:r>
          </a:p>
          <a:p>
            <a:pPr marL="857250" lvl="3" indent="-171450"/>
            <a:r>
              <a:rPr lang="en-US" sz="1900" dirty="0"/>
              <a:t>117,715 item library collection</a:t>
            </a:r>
          </a:p>
          <a:p>
            <a:pPr marL="857250" lvl="3" indent="-171450"/>
            <a:r>
              <a:rPr lang="en-US" sz="1900" dirty="0"/>
              <a:t>2,280 parks acreage</a:t>
            </a:r>
          </a:p>
          <a:p>
            <a:pPr marL="857250" lvl="3" indent="-171450"/>
            <a:r>
              <a:rPr lang="en-US" sz="1900" dirty="0"/>
              <a:t>2,559 streetlights</a:t>
            </a:r>
          </a:p>
          <a:p>
            <a:pPr marL="857250" lvl="3" indent="-171450"/>
            <a:r>
              <a:rPr lang="en-US" sz="1900" dirty="0"/>
              <a:t>2 swimming pools &amp; 2 pool buildings</a:t>
            </a:r>
          </a:p>
          <a:p>
            <a:pPr marL="857250" lvl="3" indent="-171450"/>
            <a:r>
              <a:rPr lang="en-US" sz="1900" dirty="0"/>
              <a:t>11 playgrounds</a:t>
            </a:r>
          </a:p>
          <a:p>
            <a:pPr marL="857250" lvl="3" indent="-171450"/>
            <a:r>
              <a:rPr lang="en-US" sz="1900" dirty="0"/>
              <a:t>15 baseball/softball fields</a:t>
            </a:r>
          </a:p>
          <a:p>
            <a:pPr marL="857250" lvl="3" indent="-171450"/>
            <a:r>
              <a:rPr lang="en-US" sz="1900" dirty="0"/>
              <a:t>11 soccer/football fields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EE32E-D979-4483-8F90-06C2E720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6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542"/>
            <a:ext cx="7886700" cy="776480"/>
          </a:xfrm>
        </p:spPr>
        <p:txBody>
          <a:bodyPr/>
          <a:lstStyle/>
          <a:p>
            <a:pPr algn="ctr"/>
            <a:r>
              <a:rPr lang="en-US" b="1" u="sng" dirty="0"/>
              <a:t>Capital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7" y="1061022"/>
            <a:ext cx="8690017" cy="5445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Capital Budget:</a:t>
            </a:r>
          </a:p>
          <a:p>
            <a:pPr lvl="1"/>
            <a:r>
              <a:rPr lang="en-US" dirty="0"/>
              <a:t>Departments Requested = $4.4 million</a:t>
            </a:r>
          </a:p>
          <a:p>
            <a:pPr lvl="1"/>
            <a:r>
              <a:rPr lang="en-US" dirty="0"/>
              <a:t>Proposing = $1,132,859 </a:t>
            </a:r>
            <a:r>
              <a:rPr lang="en-US" sz="1800" dirty="0"/>
              <a:t>(0.3% of major capital assets)</a:t>
            </a:r>
          </a:p>
          <a:p>
            <a:r>
              <a:rPr lang="en-US" dirty="0"/>
              <a:t>Focus:</a:t>
            </a:r>
          </a:p>
          <a:p>
            <a:pPr lvl="1"/>
            <a:r>
              <a:rPr lang="en-US" dirty="0"/>
              <a:t>Public Safety:</a:t>
            </a:r>
          </a:p>
          <a:p>
            <a:pPr lvl="2"/>
            <a:r>
              <a:rPr lang="en-US" dirty="0"/>
              <a:t>Fire alarm upgrade – Willard</a:t>
            </a:r>
          </a:p>
          <a:p>
            <a:pPr lvl="2"/>
            <a:r>
              <a:rPr lang="en-US" dirty="0"/>
              <a:t>School vans</a:t>
            </a:r>
          </a:p>
          <a:p>
            <a:pPr lvl="1"/>
            <a:r>
              <a:rPr lang="en-US" dirty="0"/>
              <a:t>Technology – deferred upgrades &amp; maintenance (Town &amp; PD)</a:t>
            </a:r>
          </a:p>
          <a:p>
            <a:pPr lvl="1"/>
            <a:r>
              <a:rPr lang="en-US" dirty="0"/>
              <a:t>Senior Center van (20% town-funded;80% federal-funded)</a:t>
            </a:r>
          </a:p>
          <a:p>
            <a:pPr lvl="1"/>
            <a:r>
              <a:rPr lang="en-US" dirty="0"/>
              <a:t>Recreation/Safety:</a:t>
            </a:r>
          </a:p>
          <a:p>
            <a:pPr lvl="2"/>
            <a:r>
              <a:rPr lang="en-US" dirty="0"/>
              <a:t>Demore, Dinda, Bittner Jr Memorial pool relining</a:t>
            </a:r>
          </a:p>
          <a:p>
            <a:pPr lvl="2"/>
            <a:r>
              <a:rPr lang="en-US" dirty="0"/>
              <a:t>Year 1 of Timberlin cart bridge replacement (2 bridges)</a:t>
            </a:r>
          </a:p>
          <a:p>
            <a:pPr lvl="1"/>
            <a:r>
              <a:rPr lang="en-US" dirty="0"/>
              <a:t>Infrastructure:</a:t>
            </a:r>
          </a:p>
          <a:p>
            <a:pPr lvl="2"/>
            <a:r>
              <a:rPr lang="en-US" dirty="0"/>
              <a:t>Hubbard School Playground repaving</a:t>
            </a:r>
          </a:p>
          <a:p>
            <a:pPr lvl="2"/>
            <a:r>
              <a:rPr lang="en-US" dirty="0"/>
              <a:t>New carpeting at Berlin-Peck Memorial Library – replace original</a:t>
            </a:r>
          </a:p>
          <a:p>
            <a:pPr lvl="1"/>
            <a:r>
              <a:rPr lang="en-US" dirty="0"/>
              <a:t>Golf Course – replace old, critical maintenance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BC98-46FC-4C82-B40D-852E55B5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76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DFDD-989F-4A81-927D-D2FA9DFE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15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Total Proposed FY23 Capital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7D8B7-38E0-445B-B203-D91B9A91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1" y="1288026"/>
            <a:ext cx="4356324" cy="5204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9F847-B8B0-41DF-A1A8-2825E8BF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575" y="1288027"/>
            <a:ext cx="4356324" cy="5204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38434-80B6-4465-BFA0-7522E5A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35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FC20B-30A0-46C9-8B4E-67AFB060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25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Transfers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AB02B-5589-472B-AA2A-67065F9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49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427B-30C3-4000-A34E-4A269602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9" y="306396"/>
            <a:ext cx="7886700" cy="6714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0ABA-FE66-4BB8-B39F-0B0502B3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445342"/>
            <a:ext cx="8493017" cy="510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No Change from FY22 Adopted Budget</a:t>
            </a:r>
          </a:p>
          <a:p>
            <a:pPr lvl="1"/>
            <a:r>
              <a:rPr lang="en-US" dirty="0"/>
              <a:t>Pension, Health Insurance Administration: $65,000</a:t>
            </a:r>
          </a:p>
          <a:p>
            <a:pPr lvl="1"/>
            <a:r>
              <a:rPr lang="en-US" dirty="0"/>
              <a:t>Business Continuity: $50,000</a:t>
            </a:r>
          </a:p>
          <a:p>
            <a:pPr lvl="1"/>
            <a:r>
              <a:rPr lang="en-US" dirty="0"/>
              <a:t>Revaluation Fund: $72,500 – funds Oct 2022 revaluation</a:t>
            </a:r>
            <a:endParaRPr lang="en-US" sz="1800" dirty="0"/>
          </a:p>
          <a:p>
            <a:pPr lvl="1"/>
            <a:r>
              <a:rPr lang="en-US" dirty="0"/>
              <a:t>Energy lease payments (debt service): $719,500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/>
              <a:t>Increase from FY22 Adopted Budget</a:t>
            </a:r>
          </a:p>
          <a:p>
            <a:pPr lvl="1"/>
            <a:r>
              <a:rPr lang="en-US" dirty="0"/>
              <a:t>Plan of Conservation &amp; Development: $35,120</a:t>
            </a:r>
            <a:endParaRPr lang="en-US" dirty="0">
              <a:highlight>
                <a:srgbClr val="FFFF00"/>
              </a:highlight>
            </a:endParaRPr>
          </a:p>
          <a:p>
            <a:pPr lvl="2"/>
            <a:r>
              <a:rPr lang="en-US" dirty="0"/>
              <a:t>+$10,120 to FY22 budget</a:t>
            </a:r>
          </a:p>
          <a:p>
            <a:pPr lvl="2"/>
            <a:r>
              <a:rPr lang="en-US" dirty="0"/>
              <a:t>Necessary to fund contract for 2023 POCD</a:t>
            </a:r>
          </a:p>
          <a:p>
            <a:pPr lvl="1"/>
            <a:endParaRPr lang="en-US" sz="1200" u="sng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95180-1637-4824-9098-2208B6C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9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DF031-B8DD-4852-AC7C-D6F1797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0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24828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6500" dirty="0"/>
              <a:t>General Government </a:t>
            </a:r>
          </a:p>
          <a:p>
            <a:pPr marL="0" indent="0" algn="ctr">
              <a:buNone/>
            </a:pPr>
            <a:r>
              <a:rPr lang="en-US" sz="4000" dirty="0"/>
              <a:t>(including Berlin Water Control)</a:t>
            </a:r>
            <a:endParaRPr lang="en-US" sz="6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05461-81A6-448D-B15B-56FD798B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1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591C-97C5-44B0-8165-9F0E2058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u="sng" dirty="0"/>
              <a:t>Breakdown of Total FY23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AC66A-9DFB-4F36-89C8-4F21C7CD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10" y="1020944"/>
            <a:ext cx="6366018" cy="311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0A801-C687-40FD-A4C0-1487DAF4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4224969"/>
            <a:ext cx="7370064" cy="2423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BE004-3330-42FD-B618-19A3F226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722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BCF-3980-457C-B30C-F60FF51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5" y="320566"/>
            <a:ext cx="8780489" cy="8343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Funding General Government Operations and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Shared Costs with BOE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7E14-7A41-49E5-A0AB-DBBC2FA9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48ABD-BD50-49D9-A1A5-63056434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5" y="2219056"/>
            <a:ext cx="8677110" cy="24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4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617225"/>
          </a:xfrm>
        </p:spPr>
        <p:txBody>
          <a:bodyPr>
            <a:noAutofit/>
          </a:bodyPr>
          <a:lstStyle/>
          <a:p>
            <a:r>
              <a:rPr lang="en-US" sz="3600" b="1" dirty="0"/>
              <a:t>General Government operating cost drivers…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1" y="941832"/>
            <a:ext cx="7886700" cy="56766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Employee-related costs: +$1,875k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200" dirty="0"/>
              <a:t>New position wages: +$706k</a:t>
            </a:r>
          </a:p>
          <a:p>
            <a:pPr marL="971550" lvl="2" indent="-287338"/>
            <a:r>
              <a:rPr lang="en-US" sz="1800" dirty="0"/>
              <a:t>7 new full-time:</a:t>
            </a:r>
          </a:p>
          <a:p>
            <a:pPr marL="1428750" lvl="3" indent="-287338"/>
            <a:r>
              <a:rPr lang="en-US" sz="1600" dirty="0"/>
              <a:t>HR Director (partially offset by elimination of shared cost)</a:t>
            </a:r>
          </a:p>
          <a:p>
            <a:pPr marL="1428750" lvl="3" indent="-287338"/>
            <a:r>
              <a:rPr lang="en-US" sz="1600" dirty="0"/>
              <a:t>Assistant Planner</a:t>
            </a:r>
          </a:p>
          <a:p>
            <a:pPr marL="1428750" lvl="3" indent="-287338"/>
            <a:r>
              <a:rPr lang="en-US" sz="1600" dirty="0"/>
              <a:t>Facilities Superintendent (approved during FY22)</a:t>
            </a:r>
          </a:p>
          <a:p>
            <a:pPr marL="1428750" lvl="3" indent="-287338"/>
            <a:r>
              <a:rPr lang="en-US" sz="1600" dirty="0"/>
              <a:t>2 Police Officers</a:t>
            </a:r>
          </a:p>
          <a:p>
            <a:pPr marL="1428750" lvl="3" indent="-287338"/>
            <a:r>
              <a:rPr lang="en-US" sz="1600" dirty="0"/>
              <a:t>1 Dispatcher</a:t>
            </a:r>
          </a:p>
          <a:p>
            <a:pPr marL="1428750" lvl="3" indent="-287338"/>
            <a:r>
              <a:rPr lang="en-US" sz="1600" dirty="0"/>
              <a:t>1 Floating School Nurse (needed for coverage)</a:t>
            </a:r>
          </a:p>
          <a:p>
            <a:pPr marL="971550" lvl="2" indent="-287338"/>
            <a:r>
              <a:rPr lang="en-US" sz="1800" dirty="0"/>
              <a:t>7 part-time:</a:t>
            </a:r>
          </a:p>
          <a:p>
            <a:pPr marL="1428750" lvl="3" indent="-287338"/>
            <a:r>
              <a:rPr lang="en-US" sz="1600" dirty="0"/>
              <a:t>5 at Timberlin (fully funded by course fees &amp; elimination of 1 FT position)</a:t>
            </a:r>
          </a:p>
          <a:p>
            <a:pPr marL="1428750" lvl="3" indent="-287338"/>
            <a:r>
              <a:rPr lang="en-US" sz="1600" dirty="0"/>
              <a:t>2 Public Grounds (hire part-time to avoid benefits)</a:t>
            </a:r>
          </a:p>
          <a:p>
            <a:pPr marL="971550" lvl="2" indent="-287338"/>
            <a:r>
              <a:rPr lang="en-US" sz="1800" dirty="0"/>
              <a:t>1 custodian wage adjustment to remain market competitive</a:t>
            </a:r>
          </a:p>
          <a:p>
            <a:pPr marL="514350" lvl="1" indent="-287338"/>
            <a:endParaRPr lang="en-US" sz="800" dirty="0"/>
          </a:p>
          <a:p>
            <a:pPr lvl="1"/>
            <a:r>
              <a:rPr lang="en-US" sz="2200" dirty="0"/>
              <a:t>Existing wages </a:t>
            </a:r>
            <a:r>
              <a:rPr lang="en-US" sz="2200" u="sng" dirty="0"/>
              <a:t>net</a:t>
            </a:r>
            <a:r>
              <a:rPr lang="en-US" sz="2200" dirty="0"/>
              <a:t> increase: +$472k (2.7%)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Health insurance: +$354k</a:t>
            </a:r>
          </a:p>
          <a:p>
            <a:pPr lvl="2"/>
            <a:r>
              <a:rPr lang="en-US" sz="1800" dirty="0"/>
              <a:t>9.3% increase in budget</a:t>
            </a:r>
          </a:p>
          <a:p>
            <a:pPr lvl="2"/>
            <a:r>
              <a:rPr lang="en-US" sz="1800" dirty="0"/>
              <a:t>Anthem renewal rates (received Feb 2022) = 13.5% increase</a:t>
            </a:r>
          </a:p>
          <a:p>
            <a:pPr lvl="2"/>
            <a:r>
              <a:rPr lang="en-US" sz="1800" dirty="0"/>
              <a:t>Existing: +$139k</a:t>
            </a:r>
          </a:p>
          <a:p>
            <a:pPr lvl="2"/>
            <a:r>
              <a:rPr lang="en-US" sz="1800" dirty="0"/>
              <a:t>New: +$215k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Other fringes: +$343k </a:t>
            </a:r>
          </a:p>
          <a:p>
            <a:pPr lvl="2"/>
            <a:r>
              <a:rPr lang="en-US" sz="1800" dirty="0"/>
              <a:t>New positions: +$126k</a:t>
            </a:r>
          </a:p>
          <a:p>
            <a:pPr lvl="2"/>
            <a:r>
              <a:rPr lang="en-US" sz="1800" dirty="0"/>
              <a:t>Existing: +$217k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EAA66-06A5-4A1D-AE30-64D7F76F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05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6172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/>
              <a:t>General Government operating cost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1" y="1005840"/>
            <a:ext cx="8132444" cy="5612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Operations: +$814k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200" dirty="0"/>
              <a:t>Insurance (cyber &amp; LAP): +$200k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Vehicle fuel: +$158k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Computer support: +$80k (+$50k for cyber insurance compliance)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Refuse disposal: +$78k (inflation)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Legal: +$75k (Atkins St. lawsuit, Affordable Housing Plan, Police DB Plan)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Equipment: +$36k</a:t>
            </a:r>
          </a:p>
          <a:p>
            <a:pPr lvl="2"/>
            <a:r>
              <a:rPr lang="en-US" sz="1800" dirty="0"/>
              <a:t>PD: +$13k to replace 8-yr old license plate reader w/ no hardware coverage</a:t>
            </a:r>
          </a:p>
          <a:p>
            <a:pPr lvl="2"/>
            <a:r>
              <a:rPr lang="en-US" sz="1800" dirty="0"/>
              <a:t>PD: $16k crash / crime scene mapping equipment that will be paid one time by each municipality that participates in MSARS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School Security Guards: +$30k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Other individually small items: +$157k (copiers, playing field improvements, operating materials, irrigation, professional development, equipment testing, etc.)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20F43-88C7-43E8-9B36-607D9642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35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6128-3429-407E-BB51-E3207464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7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VNA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09369-FC17-4713-8687-B2EEE3CB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70" y="1153668"/>
            <a:ext cx="6057900" cy="175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83660-C0F3-48BB-9FFA-A27C558947F5}"/>
              </a:ext>
            </a:extLst>
          </p:cNvPr>
          <p:cNvSpPr txBox="1"/>
          <p:nvPr/>
        </p:nvSpPr>
        <p:spPr>
          <a:xfrm>
            <a:off x="365760" y="2906268"/>
            <a:ext cx="3895344" cy="3847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FY22 Budget included in the elimination of 2.5 FTEs to offset the projected revenue decline (COVID) and better align FTEs with the census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FY22 Projected includes: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Consolidating the Director and Nursing Supervisor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Reduced revenue due to staff turnover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FY23 Proposed assumes: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Start of revenue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Staffing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Continued cost containment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6254B-834C-4871-892B-AB0D63041B2B}"/>
              </a:ext>
            </a:extLst>
          </p:cNvPr>
          <p:cNvSpPr txBox="1"/>
          <p:nvPr/>
        </p:nvSpPr>
        <p:spPr>
          <a:xfrm>
            <a:off x="4572000" y="3199664"/>
            <a:ext cx="420624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Key Management Metrics:</a:t>
            </a:r>
          </a:p>
          <a:p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50+ Medicare/Medicare advantage patients (in addition to CCCI patients)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Maintain Medicare scores to avoid penalties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Staffing stability: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3 nurses required to take referrals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3 health aides to support long-standing Berlin patients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3 clerical for intake/outtake; billing/coding &amp;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BE60F-B204-4204-92B5-A5FE1913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24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098"/>
            <a:ext cx="7886700" cy="43809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6F202-6120-4A83-A67E-5072DA76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77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766355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Berlin Water Control – Enterprise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14829"/>
            <a:ext cx="7886700" cy="39231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Combined operating budget change: +$121k (+2.1%)</a:t>
            </a:r>
          </a:p>
          <a:p>
            <a:pPr lvl="1"/>
            <a:r>
              <a:rPr lang="en-US" dirty="0"/>
              <a:t>Water: +$118k</a:t>
            </a:r>
          </a:p>
          <a:p>
            <a:pPr lvl="1"/>
            <a:r>
              <a:rPr lang="en-US" dirty="0"/>
              <a:t>Sewer: +$3k</a:t>
            </a:r>
          </a:p>
          <a:p>
            <a:endParaRPr lang="en-US" sz="1100" dirty="0"/>
          </a:p>
          <a:p>
            <a:r>
              <a:rPr lang="en-US" dirty="0"/>
              <a:t>Capital needs:</a:t>
            </a:r>
          </a:p>
          <a:p>
            <a:pPr lvl="1"/>
            <a:r>
              <a:rPr lang="en-US" dirty="0"/>
              <a:t>Deming Road Pump Station</a:t>
            </a:r>
          </a:p>
          <a:p>
            <a:pPr lvl="2"/>
            <a:r>
              <a:rPr lang="en-US" dirty="0"/>
              <a:t>Complete replacement</a:t>
            </a:r>
          </a:p>
          <a:p>
            <a:pPr lvl="2"/>
            <a:r>
              <a:rPr lang="en-US" dirty="0"/>
              <a:t>Est. $3.2 million (approx. 70% of cost borne by MDC)</a:t>
            </a:r>
          </a:p>
          <a:p>
            <a:pPr lvl="1"/>
            <a:r>
              <a:rPr lang="en-US" dirty="0"/>
              <a:t>Berlin Turnpike (future development connection)</a:t>
            </a:r>
          </a:p>
          <a:p>
            <a:pPr lvl="2"/>
            <a:r>
              <a:rPr lang="en-US" dirty="0"/>
              <a:t>Replace/enlarge pipe</a:t>
            </a:r>
          </a:p>
          <a:p>
            <a:pPr lvl="2"/>
            <a:r>
              <a:rPr lang="en-US" dirty="0"/>
              <a:t>Est. $2.0 million</a:t>
            </a:r>
          </a:p>
          <a:p>
            <a:pPr lvl="2"/>
            <a:r>
              <a:rPr lang="en-US" dirty="0"/>
              <a:t>Pursuing debt financing</a:t>
            </a:r>
          </a:p>
          <a:p>
            <a:pPr lvl="1"/>
            <a:r>
              <a:rPr lang="en-US" dirty="0"/>
              <a:t>East Berlin water line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55399-1F67-45D6-AE95-9564E095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856106"/>
            <a:ext cx="7555992" cy="17587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726E4-7220-4260-88CE-814E91C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90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098"/>
            <a:ext cx="7886700" cy="43809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CF342-BA35-4A1B-81DC-508221AC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3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DF031-B8DD-4852-AC7C-D6F1797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5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75600" y="3513375"/>
            <a:ext cx="8223600" cy="24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800">
                <a:latin typeface="Work Sans Light"/>
                <a:ea typeface="Work Sans Light"/>
                <a:cs typeface="Work Sans Light"/>
                <a:sym typeface="Work Sans Light"/>
              </a:rPr>
              <a:t>Board of Education Budget</a:t>
            </a:r>
            <a:endParaRPr sz="2800" dirty="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800">
                <a:latin typeface="Work Sans Light"/>
                <a:ea typeface="Work Sans Light"/>
                <a:cs typeface="Work Sans Light"/>
                <a:sym typeface="Work Sans Light"/>
              </a:rPr>
              <a:t>2022-2023</a:t>
            </a:r>
            <a:endParaRPr sz="2800" b="0" dirty="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dirty="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>
                <a:latin typeface="Work Sans Light"/>
                <a:ea typeface="Work Sans Light"/>
                <a:cs typeface="Work Sans Light"/>
                <a:sym typeface="Work Sans Light"/>
              </a:rPr>
              <a:t>March 2, 2022</a:t>
            </a:r>
            <a:endParaRPr sz="2000" dirty="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324" y="758147"/>
            <a:ext cx="3464649" cy="21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159499" y="585770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57200" y="1749025"/>
            <a:ext cx="8229600" cy="4281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Continue to provide quality education to all students at the standard that Berlin parents expect.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Provide all students with an education that prepares them for multiple options and opportunities upon graduation.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Maintain favorable class sizes and adequate course offerings.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Consistent support for technology use with adequate funding of hardware, software, infrastructure, and IT support.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>
                <a:solidFill>
                  <a:schemeClr val="dk1"/>
                </a:solidFill>
              </a:rPr>
              <a:t>An ongoing commitment to implementing safety measures, equipment and systems that provide all students and staff a safe learning environment.</a:t>
            </a:r>
            <a:endParaRPr sz="24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7200" y="535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BOE &amp; Superintendent’s Goals for 2022-2023</a:t>
            </a:r>
            <a:endParaRPr sz="39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4913</Words>
  <Application>Microsoft Office PowerPoint</Application>
  <PresentationFormat>On-screen Show (4:3)</PresentationFormat>
  <Paragraphs>1540</Paragraphs>
  <Slides>66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Roboto</vt:lpstr>
      <vt:lpstr>Times New Roman</vt:lpstr>
      <vt:lpstr>Work Sans</vt:lpstr>
      <vt:lpstr>Work Sans Light</vt:lpstr>
      <vt:lpstr>Office Theme</vt:lpstr>
      <vt:lpstr>Jacquenetta template</vt:lpstr>
      <vt:lpstr>Town of Berlin FY2023 Board of Finance Budget Review  March 2, 2022</vt:lpstr>
      <vt:lpstr>Agenda</vt:lpstr>
      <vt:lpstr>PowerPoint Presentation</vt:lpstr>
      <vt:lpstr>Budget Strategy</vt:lpstr>
      <vt:lpstr>Fiscal Year 2023 Overall Budget Proposal</vt:lpstr>
      <vt:lpstr>Breakdown of Total FY23 Budget</vt:lpstr>
      <vt:lpstr>PowerPoint Presentation</vt:lpstr>
      <vt:lpstr>Board of Education Budget 2022-2023  March 2, 2022 </vt:lpstr>
      <vt:lpstr>BOE &amp; Superintendent’s Goals for 2022-2023</vt:lpstr>
      <vt:lpstr>2022-2023 Superintendent’s Proposed Budget Overview</vt:lpstr>
      <vt:lpstr>PowerPoint Presentation</vt:lpstr>
      <vt:lpstr> 6 Year FTE Comparisons Teachers/Certified Staff  </vt:lpstr>
      <vt:lpstr>Initial Staffing Request for Operational Budget - $912,065 Total Initial Staffing Requests - $1,153,755</vt:lpstr>
      <vt:lpstr> 2022-2023 New Staff Request Summary</vt:lpstr>
      <vt:lpstr>PowerPoint Presentation</vt:lpstr>
      <vt:lpstr>Contracted Services - $171,923</vt:lpstr>
      <vt:lpstr>Transportation - $81,078</vt:lpstr>
      <vt:lpstr>Tuition - $109,573</vt:lpstr>
      <vt:lpstr>All Other Expenditures - ($23,175)</vt:lpstr>
      <vt:lpstr>PowerPoint Presentation</vt:lpstr>
      <vt:lpstr>ESSER II FY 2023 - $308,946 Total ESSER II Funds - $641,868</vt:lpstr>
      <vt:lpstr>ESSER ARP FY 2023 - $521,000 Total ESSER ARP Funds - $800,942 </vt:lpstr>
      <vt:lpstr>Hartford Open Choice Enrollment</vt:lpstr>
      <vt:lpstr>Hartford Open Choice Anticipated Budget - $1,034,275</vt:lpstr>
      <vt:lpstr>Budget Funding History</vt:lpstr>
      <vt:lpstr>Berlin’s adopted budgets in the past three years have compared favorably</vt:lpstr>
      <vt:lpstr>Superintendent’s Proposed Budget by Surrounding Districts</vt:lpstr>
      <vt:lpstr>NCEP - Net Current Expenditure per Pupil </vt:lpstr>
      <vt:lpstr>Berlin and State Per Pupil Expenditure</vt:lpstr>
      <vt:lpstr>Berlin and State Per Pupil Expenditure</vt:lpstr>
      <vt:lpstr>All Town Revenue Sources</vt:lpstr>
      <vt:lpstr>Share of Revenue Sources</vt:lpstr>
      <vt:lpstr>BOE Operational Funding Sources</vt:lpstr>
      <vt:lpstr>3-Year History of Non-Lapsing Deposits</vt:lpstr>
      <vt:lpstr>3-Year History of End of Year Purchases</vt:lpstr>
      <vt:lpstr>PowerPoint Presentation</vt:lpstr>
      <vt:lpstr>2022-2023 Superintendent’s Proposed Budget Overview</vt:lpstr>
      <vt:lpstr>PowerPoint Presentation</vt:lpstr>
      <vt:lpstr>PowerPoint Presentation</vt:lpstr>
      <vt:lpstr>PowerPoint Presentation</vt:lpstr>
      <vt:lpstr>Revenue</vt:lpstr>
      <vt:lpstr>Unassigned Fund Balance Projection</vt:lpstr>
      <vt:lpstr>$2.25 million projected surplus major drivers</vt:lpstr>
      <vt:lpstr>PowerPoint Presentation</vt:lpstr>
      <vt:lpstr>PowerPoint Presentation</vt:lpstr>
      <vt:lpstr>Long-Term Liabilities</vt:lpstr>
      <vt:lpstr>Long-Term Liabilities - Debt</vt:lpstr>
      <vt:lpstr>After FY26, start retiring debt issues</vt:lpstr>
      <vt:lpstr>Long-term Liabilities – Closed DB Pension Plan</vt:lpstr>
      <vt:lpstr>PowerPoint Presentation</vt:lpstr>
      <vt:lpstr>PowerPoint Presentation</vt:lpstr>
      <vt:lpstr>Capital Overview</vt:lpstr>
      <vt:lpstr>Capital Overview</vt:lpstr>
      <vt:lpstr>Total Proposed FY23 Capital Plan</vt:lpstr>
      <vt:lpstr>PowerPoint Presentation</vt:lpstr>
      <vt:lpstr>PowerPoint Presentation</vt:lpstr>
      <vt:lpstr>Transfers</vt:lpstr>
      <vt:lpstr>PowerPoint Presentation</vt:lpstr>
      <vt:lpstr>PowerPoint Presentation</vt:lpstr>
      <vt:lpstr>Funding General Government Operations and  Shared Costs with BOE</vt:lpstr>
      <vt:lpstr>General Government operating cost drivers…</vt:lpstr>
      <vt:lpstr>General Government operating cost drivers</vt:lpstr>
      <vt:lpstr>VNA</vt:lpstr>
      <vt:lpstr>PowerPoint Presentation</vt:lpstr>
      <vt:lpstr>Berlin Water Control – Enterprise Fund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Berlin FY2021 General Government Budget Review Overview, Revenue,  Long-Term Liabilities, Transfers, Capital &amp; Town Operations March 2, 2020</dc:title>
  <dc:creator>Kevin Delaney</dc:creator>
  <cp:lastModifiedBy>Kevin Delaney</cp:lastModifiedBy>
  <cp:revision>47</cp:revision>
  <cp:lastPrinted>2022-02-28T15:07:13Z</cp:lastPrinted>
  <dcterms:created xsi:type="dcterms:W3CDTF">2020-02-21T17:07:52Z</dcterms:created>
  <dcterms:modified xsi:type="dcterms:W3CDTF">2022-03-02T20:18:24Z</dcterms:modified>
</cp:coreProperties>
</file>