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4" r:id="rId1"/>
    <p:sldMasterId id="2147484151" r:id="rId2"/>
    <p:sldMasterId id="2147484163" r:id="rId3"/>
    <p:sldMasterId id="2147484176" r:id="rId4"/>
    <p:sldMasterId id="2147484193" r:id="rId5"/>
  </p:sldMasterIdLst>
  <p:notesMasterIdLst>
    <p:notesMasterId r:id="rId77"/>
  </p:notesMasterIdLst>
  <p:handoutMasterIdLst>
    <p:handoutMasterId r:id="rId78"/>
  </p:handoutMasterIdLst>
  <p:sldIdLst>
    <p:sldId id="256" r:id="rId6"/>
    <p:sldId id="419" r:id="rId7"/>
    <p:sldId id="404" r:id="rId8"/>
    <p:sldId id="382" r:id="rId9"/>
    <p:sldId id="427" r:id="rId10"/>
    <p:sldId id="333" r:id="rId11"/>
    <p:sldId id="423" r:id="rId12"/>
    <p:sldId id="361" r:id="rId13"/>
    <p:sldId id="429" r:id="rId14"/>
    <p:sldId id="420" r:id="rId15"/>
    <p:sldId id="366" r:id="rId16"/>
    <p:sldId id="428" r:id="rId17"/>
    <p:sldId id="302" r:id="rId18"/>
    <p:sldId id="416" r:id="rId19"/>
    <p:sldId id="431" r:id="rId20"/>
    <p:sldId id="432" r:id="rId21"/>
    <p:sldId id="433" r:id="rId22"/>
    <p:sldId id="434" r:id="rId23"/>
    <p:sldId id="260" r:id="rId24"/>
    <p:sldId id="435" r:id="rId25"/>
    <p:sldId id="436"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437" r:id="rId66"/>
    <p:sldId id="303" r:id="rId67"/>
    <p:sldId id="304" r:id="rId68"/>
    <p:sldId id="305" r:id="rId69"/>
    <p:sldId id="306" r:id="rId70"/>
    <p:sldId id="430" r:id="rId71"/>
    <p:sldId id="257" r:id="rId72"/>
    <p:sldId id="258" r:id="rId73"/>
    <p:sldId id="259" r:id="rId74"/>
    <p:sldId id="261" r:id="rId75"/>
    <p:sldId id="262" r:id="rId7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9933"/>
    <a:srgbClr val="FF0000"/>
    <a:srgbClr val="0099CC"/>
    <a:srgbClr val="CC99FF"/>
    <a:srgbClr val="00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4D446-F35E-4914-9A3C-BC4B4B71E44B}" v="12" dt="2023-03-28T16:46:07.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327" autoAdjust="0"/>
  </p:normalViewPr>
  <p:slideViewPr>
    <p:cSldViewPr>
      <p:cViewPr varScale="1">
        <p:scale>
          <a:sx n="99" d="100"/>
          <a:sy n="99" d="100"/>
        </p:scale>
        <p:origin x="14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50" y="-72"/>
      </p:cViewPr>
      <p:guideLst>
        <p:guide orient="horz" pos="2978"/>
        <p:guide pos="22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elaney" userId="04dece15-de8e-4152-a926-a2de0906c316" providerId="ADAL" clId="{3B34D446-F35E-4914-9A3C-BC4B4B71E44B}"/>
    <pc:docChg chg="custSel addSld delSld modSld">
      <pc:chgData name="Kevin Delaney" userId="04dece15-de8e-4152-a926-a2de0906c316" providerId="ADAL" clId="{3B34D446-F35E-4914-9A3C-BC4B4B71E44B}" dt="2023-03-28T17:11:00.770" v="335" actId="14100"/>
      <pc:docMkLst>
        <pc:docMk/>
      </pc:docMkLst>
      <pc:sldChg chg="add del">
        <pc:chgData name="Kevin Delaney" userId="04dece15-de8e-4152-a926-a2de0906c316" providerId="ADAL" clId="{3B34D446-F35E-4914-9A3C-BC4B4B71E44B}" dt="2023-03-27T14:37:31.649" v="1"/>
        <pc:sldMkLst>
          <pc:docMk/>
          <pc:sldMk cId="3780837084" sldId="257"/>
        </pc:sldMkLst>
      </pc:sldChg>
      <pc:sldChg chg="add del">
        <pc:chgData name="Kevin Delaney" userId="04dece15-de8e-4152-a926-a2de0906c316" providerId="ADAL" clId="{3B34D446-F35E-4914-9A3C-BC4B4B71E44B}" dt="2023-03-27T14:37:31.649" v="1"/>
        <pc:sldMkLst>
          <pc:docMk/>
          <pc:sldMk cId="1729354549" sldId="258"/>
        </pc:sldMkLst>
      </pc:sldChg>
      <pc:sldChg chg="add del">
        <pc:chgData name="Kevin Delaney" userId="04dece15-de8e-4152-a926-a2de0906c316" providerId="ADAL" clId="{3B34D446-F35E-4914-9A3C-BC4B4B71E44B}" dt="2023-03-27T14:37:31.649" v="1"/>
        <pc:sldMkLst>
          <pc:docMk/>
          <pc:sldMk cId="3707461091" sldId="259"/>
        </pc:sldMkLst>
      </pc:sldChg>
      <pc:sldChg chg="modSp add mod">
        <pc:chgData name="Kevin Delaney" userId="04dece15-de8e-4152-a926-a2de0906c316" providerId="ADAL" clId="{3B34D446-F35E-4914-9A3C-BC4B4B71E44B}" dt="2023-03-28T16:53:43.170" v="145" actId="948"/>
        <pc:sldMkLst>
          <pc:docMk/>
          <pc:sldMk cId="0" sldId="260"/>
        </pc:sldMkLst>
        <pc:spChg chg="mod">
          <ac:chgData name="Kevin Delaney" userId="04dece15-de8e-4152-a926-a2de0906c316" providerId="ADAL" clId="{3B34D446-F35E-4914-9A3C-BC4B4B71E44B}" dt="2023-03-28T16:53:43.170" v="145" actId="948"/>
          <ac:spMkLst>
            <pc:docMk/>
            <pc:sldMk cId="0" sldId="260"/>
            <ac:spMk id="174" creationId="{00000000-0000-0000-0000-000000000000}"/>
          </ac:spMkLst>
        </pc:spChg>
        <pc:spChg chg="mod">
          <ac:chgData name="Kevin Delaney" userId="04dece15-de8e-4152-a926-a2de0906c316" providerId="ADAL" clId="{3B34D446-F35E-4914-9A3C-BC4B4B71E44B}" dt="2023-03-28T16:53:32.354" v="144" actId="948"/>
          <ac:spMkLst>
            <pc:docMk/>
            <pc:sldMk cId="0" sldId="260"/>
            <ac:spMk id="176" creationId="{00000000-0000-0000-0000-000000000000}"/>
          </ac:spMkLst>
        </pc:spChg>
      </pc:sldChg>
      <pc:sldChg chg="add del">
        <pc:chgData name="Kevin Delaney" userId="04dece15-de8e-4152-a926-a2de0906c316" providerId="ADAL" clId="{3B34D446-F35E-4914-9A3C-BC4B4B71E44B}" dt="2023-03-27T14:37:31.649" v="1"/>
        <pc:sldMkLst>
          <pc:docMk/>
          <pc:sldMk cId="494890068" sldId="261"/>
        </pc:sldMkLst>
      </pc:sldChg>
      <pc:sldChg chg="add del">
        <pc:chgData name="Kevin Delaney" userId="04dece15-de8e-4152-a926-a2de0906c316" providerId="ADAL" clId="{3B34D446-F35E-4914-9A3C-BC4B4B71E44B}" dt="2023-03-27T14:37:31.649" v="1"/>
        <pc:sldMkLst>
          <pc:docMk/>
          <pc:sldMk cId="2603827706" sldId="262"/>
        </pc:sldMkLst>
      </pc:sldChg>
      <pc:sldChg chg="add">
        <pc:chgData name="Kevin Delaney" userId="04dece15-de8e-4152-a926-a2de0906c316" providerId="ADAL" clId="{3B34D446-F35E-4914-9A3C-BC4B4B71E44B}" dt="2023-03-28T16:46:07.052" v="12"/>
        <pc:sldMkLst>
          <pc:docMk/>
          <pc:sldMk cId="0" sldId="263"/>
        </pc:sldMkLst>
      </pc:sldChg>
      <pc:sldChg chg="add">
        <pc:chgData name="Kevin Delaney" userId="04dece15-de8e-4152-a926-a2de0906c316" providerId="ADAL" clId="{3B34D446-F35E-4914-9A3C-BC4B4B71E44B}" dt="2023-03-28T16:46:07.052" v="12"/>
        <pc:sldMkLst>
          <pc:docMk/>
          <pc:sldMk cId="0" sldId="264"/>
        </pc:sldMkLst>
      </pc:sldChg>
      <pc:sldChg chg="modSp add mod">
        <pc:chgData name="Kevin Delaney" userId="04dece15-de8e-4152-a926-a2de0906c316" providerId="ADAL" clId="{3B34D446-F35E-4914-9A3C-BC4B4B71E44B}" dt="2023-03-28T16:54:21.474" v="147" actId="404"/>
        <pc:sldMkLst>
          <pc:docMk/>
          <pc:sldMk cId="0" sldId="265"/>
        </pc:sldMkLst>
        <pc:spChg chg="mod">
          <ac:chgData name="Kevin Delaney" userId="04dece15-de8e-4152-a926-a2de0906c316" providerId="ADAL" clId="{3B34D446-F35E-4914-9A3C-BC4B4B71E44B}" dt="2023-03-28T16:54:21.474" v="147" actId="404"/>
          <ac:spMkLst>
            <pc:docMk/>
            <pc:sldMk cId="0" sldId="265"/>
            <ac:spMk id="217" creationId="{00000000-0000-0000-0000-000000000000}"/>
          </ac:spMkLst>
        </pc:spChg>
      </pc:sldChg>
      <pc:sldChg chg="add">
        <pc:chgData name="Kevin Delaney" userId="04dece15-de8e-4152-a926-a2de0906c316" providerId="ADAL" clId="{3B34D446-F35E-4914-9A3C-BC4B4B71E44B}" dt="2023-03-28T16:46:07.052" v="12"/>
        <pc:sldMkLst>
          <pc:docMk/>
          <pc:sldMk cId="0" sldId="266"/>
        </pc:sldMkLst>
      </pc:sldChg>
      <pc:sldChg chg="modSp add mod">
        <pc:chgData name="Kevin Delaney" userId="04dece15-de8e-4152-a926-a2de0906c316" providerId="ADAL" clId="{3B34D446-F35E-4914-9A3C-BC4B4B71E44B}" dt="2023-03-28T16:46:07.131" v="17" actId="27636"/>
        <pc:sldMkLst>
          <pc:docMk/>
          <pc:sldMk cId="0" sldId="267"/>
        </pc:sldMkLst>
        <pc:spChg chg="mod">
          <ac:chgData name="Kevin Delaney" userId="04dece15-de8e-4152-a926-a2de0906c316" providerId="ADAL" clId="{3B34D446-F35E-4914-9A3C-BC4B4B71E44B}" dt="2023-03-28T16:46:07.131" v="17" actId="27636"/>
          <ac:spMkLst>
            <pc:docMk/>
            <pc:sldMk cId="0" sldId="267"/>
            <ac:spMk id="231" creationId="{00000000-0000-0000-0000-000000000000}"/>
          </ac:spMkLst>
        </pc:spChg>
      </pc:sldChg>
      <pc:sldChg chg="modSp add mod">
        <pc:chgData name="Kevin Delaney" userId="04dece15-de8e-4152-a926-a2de0906c316" providerId="ADAL" clId="{3B34D446-F35E-4914-9A3C-BC4B4B71E44B}" dt="2023-03-28T16:55:04.322" v="157" actId="1076"/>
        <pc:sldMkLst>
          <pc:docMk/>
          <pc:sldMk cId="0" sldId="268"/>
        </pc:sldMkLst>
        <pc:spChg chg="mod">
          <ac:chgData name="Kevin Delaney" userId="04dece15-de8e-4152-a926-a2de0906c316" providerId="ADAL" clId="{3B34D446-F35E-4914-9A3C-BC4B4B71E44B}" dt="2023-03-28T16:55:04.322" v="157" actId="1076"/>
          <ac:spMkLst>
            <pc:docMk/>
            <pc:sldMk cId="0" sldId="268"/>
            <ac:spMk id="253" creationId="{00000000-0000-0000-0000-000000000000}"/>
          </ac:spMkLst>
        </pc:spChg>
      </pc:sldChg>
      <pc:sldChg chg="modSp add mod">
        <pc:chgData name="Kevin Delaney" userId="04dece15-de8e-4152-a926-a2de0906c316" providerId="ADAL" clId="{3B34D446-F35E-4914-9A3C-BC4B4B71E44B}" dt="2023-03-28T16:56:47.332" v="172" actId="1076"/>
        <pc:sldMkLst>
          <pc:docMk/>
          <pc:sldMk cId="0" sldId="269"/>
        </pc:sldMkLst>
        <pc:spChg chg="mod">
          <ac:chgData name="Kevin Delaney" userId="04dece15-de8e-4152-a926-a2de0906c316" providerId="ADAL" clId="{3B34D446-F35E-4914-9A3C-BC4B4B71E44B}" dt="2023-03-28T16:55:27.659" v="158" actId="1076"/>
          <ac:spMkLst>
            <pc:docMk/>
            <pc:sldMk cId="0" sldId="269"/>
            <ac:spMk id="264" creationId="{00000000-0000-0000-0000-000000000000}"/>
          </ac:spMkLst>
        </pc:spChg>
        <pc:graphicFrameChg chg="mod modGraphic">
          <ac:chgData name="Kevin Delaney" userId="04dece15-de8e-4152-a926-a2de0906c316" providerId="ADAL" clId="{3B34D446-F35E-4914-9A3C-BC4B4B71E44B}" dt="2023-03-28T16:56:47.332" v="172" actId="1076"/>
          <ac:graphicFrameMkLst>
            <pc:docMk/>
            <pc:sldMk cId="0" sldId="269"/>
            <ac:graphicFrameMk id="263" creationId="{00000000-0000-0000-0000-000000000000}"/>
          </ac:graphicFrameMkLst>
        </pc:graphicFrameChg>
      </pc:sldChg>
      <pc:sldChg chg="modSp add mod">
        <pc:chgData name="Kevin Delaney" userId="04dece15-de8e-4152-a926-a2de0906c316" providerId="ADAL" clId="{3B34D446-F35E-4914-9A3C-BC4B4B71E44B}" dt="2023-03-28T16:57:06.658" v="177" actId="1076"/>
        <pc:sldMkLst>
          <pc:docMk/>
          <pc:sldMk cId="0" sldId="270"/>
        </pc:sldMkLst>
        <pc:spChg chg="mod">
          <ac:chgData name="Kevin Delaney" userId="04dece15-de8e-4152-a926-a2de0906c316" providerId="ADAL" clId="{3B34D446-F35E-4914-9A3C-BC4B4B71E44B}" dt="2023-03-28T16:56:54.554" v="175" actId="404"/>
          <ac:spMkLst>
            <pc:docMk/>
            <pc:sldMk cId="0" sldId="270"/>
            <ac:spMk id="270" creationId="{00000000-0000-0000-0000-000000000000}"/>
          </ac:spMkLst>
        </pc:spChg>
        <pc:spChg chg="mod">
          <ac:chgData name="Kevin Delaney" userId="04dece15-de8e-4152-a926-a2de0906c316" providerId="ADAL" clId="{3B34D446-F35E-4914-9A3C-BC4B4B71E44B}" dt="2023-03-28T16:57:06.658" v="177" actId="1076"/>
          <ac:spMkLst>
            <pc:docMk/>
            <pc:sldMk cId="0" sldId="270"/>
            <ac:spMk id="271" creationId="{00000000-0000-0000-0000-000000000000}"/>
          </ac:spMkLst>
        </pc:spChg>
      </pc:sldChg>
      <pc:sldChg chg="modSp add mod">
        <pc:chgData name="Kevin Delaney" userId="04dece15-de8e-4152-a926-a2de0906c316" providerId="ADAL" clId="{3B34D446-F35E-4914-9A3C-BC4B4B71E44B}" dt="2023-03-28T16:57:15.787" v="178" actId="14100"/>
        <pc:sldMkLst>
          <pc:docMk/>
          <pc:sldMk cId="0" sldId="271"/>
        </pc:sldMkLst>
        <pc:spChg chg="mod">
          <ac:chgData name="Kevin Delaney" userId="04dece15-de8e-4152-a926-a2de0906c316" providerId="ADAL" clId="{3B34D446-F35E-4914-9A3C-BC4B4B71E44B}" dt="2023-03-28T16:57:15.787" v="178" actId="14100"/>
          <ac:spMkLst>
            <pc:docMk/>
            <pc:sldMk cId="0" sldId="271"/>
            <ac:spMk id="278" creationId="{00000000-0000-0000-0000-000000000000}"/>
          </ac:spMkLst>
        </pc:spChg>
      </pc:sldChg>
      <pc:sldChg chg="modSp add mod">
        <pc:chgData name="Kevin Delaney" userId="04dece15-de8e-4152-a926-a2de0906c316" providerId="ADAL" clId="{3B34D446-F35E-4914-9A3C-BC4B4B71E44B}" dt="2023-03-28T16:57:30.011" v="179" actId="1076"/>
        <pc:sldMkLst>
          <pc:docMk/>
          <pc:sldMk cId="0" sldId="272"/>
        </pc:sldMkLst>
        <pc:picChg chg="mod">
          <ac:chgData name="Kevin Delaney" userId="04dece15-de8e-4152-a926-a2de0906c316" providerId="ADAL" clId="{3B34D446-F35E-4914-9A3C-BC4B4B71E44B}" dt="2023-03-28T16:57:30.011" v="179" actId="1076"/>
          <ac:picMkLst>
            <pc:docMk/>
            <pc:sldMk cId="0" sldId="272"/>
            <ac:picMk id="287" creationId="{00000000-0000-0000-0000-000000000000}"/>
          </ac:picMkLst>
        </pc:picChg>
      </pc:sldChg>
      <pc:sldChg chg="add">
        <pc:chgData name="Kevin Delaney" userId="04dece15-de8e-4152-a926-a2de0906c316" providerId="ADAL" clId="{3B34D446-F35E-4914-9A3C-BC4B4B71E44B}" dt="2023-03-28T16:46:07.052" v="12"/>
        <pc:sldMkLst>
          <pc:docMk/>
          <pc:sldMk cId="0" sldId="273"/>
        </pc:sldMkLst>
      </pc:sldChg>
      <pc:sldChg chg="add">
        <pc:chgData name="Kevin Delaney" userId="04dece15-de8e-4152-a926-a2de0906c316" providerId="ADAL" clId="{3B34D446-F35E-4914-9A3C-BC4B4B71E44B}" dt="2023-03-28T16:46:07.052" v="12"/>
        <pc:sldMkLst>
          <pc:docMk/>
          <pc:sldMk cId="0" sldId="274"/>
        </pc:sldMkLst>
      </pc:sldChg>
      <pc:sldChg chg="modSp add mod">
        <pc:chgData name="Kevin Delaney" userId="04dece15-de8e-4152-a926-a2de0906c316" providerId="ADAL" clId="{3B34D446-F35E-4914-9A3C-BC4B4B71E44B}" dt="2023-03-28T16:57:53.653" v="186" actId="1076"/>
        <pc:sldMkLst>
          <pc:docMk/>
          <pc:sldMk cId="0" sldId="275"/>
        </pc:sldMkLst>
        <pc:spChg chg="mod">
          <ac:chgData name="Kevin Delaney" userId="04dece15-de8e-4152-a926-a2de0906c316" providerId="ADAL" clId="{3B34D446-F35E-4914-9A3C-BC4B4B71E44B}" dt="2023-03-28T16:57:53.653" v="186" actId="1076"/>
          <ac:spMkLst>
            <pc:docMk/>
            <pc:sldMk cId="0" sldId="275"/>
            <ac:spMk id="310" creationId="{00000000-0000-0000-0000-000000000000}"/>
          </ac:spMkLst>
        </pc:spChg>
      </pc:sldChg>
      <pc:sldChg chg="modSp add mod">
        <pc:chgData name="Kevin Delaney" userId="04dece15-de8e-4152-a926-a2de0906c316" providerId="ADAL" clId="{3B34D446-F35E-4914-9A3C-BC4B4B71E44B}" dt="2023-03-28T16:58:09.760" v="193" actId="1076"/>
        <pc:sldMkLst>
          <pc:docMk/>
          <pc:sldMk cId="0" sldId="276"/>
        </pc:sldMkLst>
        <pc:spChg chg="mod">
          <ac:chgData name="Kevin Delaney" userId="04dece15-de8e-4152-a926-a2de0906c316" providerId="ADAL" clId="{3B34D446-F35E-4914-9A3C-BC4B4B71E44B}" dt="2023-03-28T16:58:09.760" v="193" actId="1076"/>
          <ac:spMkLst>
            <pc:docMk/>
            <pc:sldMk cId="0" sldId="276"/>
            <ac:spMk id="317" creationId="{00000000-0000-0000-0000-000000000000}"/>
          </ac:spMkLst>
        </pc:spChg>
      </pc:sldChg>
      <pc:sldChg chg="modSp add mod">
        <pc:chgData name="Kevin Delaney" userId="04dece15-de8e-4152-a926-a2de0906c316" providerId="ADAL" clId="{3B34D446-F35E-4914-9A3C-BC4B4B71E44B}" dt="2023-03-28T16:58:58.400" v="204" actId="14734"/>
        <pc:sldMkLst>
          <pc:docMk/>
          <pc:sldMk cId="0" sldId="277"/>
        </pc:sldMkLst>
        <pc:spChg chg="mod">
          <ac:chgData name="Kevin Delaney" userId="04dece15-de8e-4152-a926-a2de0906c316" providerId="ADAL" clId="{3B34D446-F35E-4914-9A3C-BC4B4B71E44B}" dt="2023-03-28T16:58:34.826" v="199" actId="14100"/>
          <ac:spMkLst>
            <pc:docMk/>
            <pc:sldMk cId="0" sldId="277"/>
            <ac:spMk id="324" creationId="{00000000-0000-0000-0000-000000000000}"/>
          </ac:spMkLst>
        </pc:spChg>
        <pc:graphicFrameChg chg="mod modGraphic">
          <ac:chgData name="Kevin Delaney" userId="04dece15-de8e-4152-a926-a2de0906c316" providerId="ADAL" clId="{3B34D446-F35E-4914-9A3C-BC4B4B71E44B}" dt="2023-03-28T16:58:58.400" v="204" actId="14734"/>
          <ac:graphicFrameMkLst>
            <pc:docMk/>
            <pc:sldMk cId="0" sldId="277"/>
            <ac:graphicFrameMk id="325" creationId="{00000000-0000-0000-0000-000000000000}"/>
          </ac:graphicFrameMkLst>
        </pc:graphicFrameChg>
      </pc:sldChg>
      <pc:sldChg chg="modSp add mod">
        <pc:chgData name="Kevin Delaney" userId="04dece15-de8e-4152-a926-a2de0906c316" providerId="ADAL" clId="{3B34D446-F35E-4914-9A3C-BC4B4B71E44B}" dt="2023-03-28T16:59:12.361" v="205" actId="948"/>
        <pc:sldMkLst>
          <pc:docMk/>
          <pc:sldMk cId="0" sldId="278"/>
        </pc:sldMkLst>
        <pc:spChg chg="mod">
          <ac:chgData name="Kevin Delaney" userId="04dece15-de8e-4152-a926-a2de0906c316" providerId="ADAL" clId="{3B34D446-F35E-4914-9A3C-BC4B4B71E44B}" dt="2023-03-28T16:59:12.361" v="205" actId="948"/>
          <ac:spMkLst>
            <pc:docMk/>
            <pc:sldMk cId="0" sldId="278"/>
            <ac:spMk id="331" creationId="{00000000-0000-0000-0000-000000000000}"/>
          </ac:spMkLst>
        </pc:spChg>
      </pc:sldChg>
      <pc:sldChg chg="modSp add mod">
        <pc:chgData name="Kevin Delaney" userId="04dece15-de8e-4152-a926-a2de0906c316" providerId="ADAL" clId="{3B34D446-F35E-4914-9A3C-BC4B4B71E44B}" dt="2023-03-28T16:59:35.598" v="214" actId="403"/>
        <pc:sldMkLst>
          <pc:docMk/>
          <pc:sldMk cId="0" sldId="279"/>
        </pc:sldMkLst>
        <pc:spChg chg="mod">
          <ac:chgData name="Kevin Delaney" userId="04dece15-de8e-4152-a926-a2de0906c316" providerId="ADAL" clId="{3B34D446-F35E-4914-9A3C-BC4B4B71E44B}" dt="2023-03-28T16:59:35.598" v="214" actId="403"/>
          <ac:spMkLst>
            <pc:docMk/>
            <pc:sldMk cId="0" sldId="279"/>
            <ac:spMk id="338" creationId="{00000000-0000-0000-0000-000000000000}"/>
          </ac:spMkLst>
        </pc:spChg>
      </pc:sldChg>
      <pc:sldChg chg="modSp add mod">
        <pc:chgData name="Kevin Delaney" userId="04dece15-de8e-4152-a926-a2de0906c316" providerId="ADAL" clId="{3B34D446-F35E-4914-9A3C-BC4B4B71E44B}" dt="2023-03-28T16:46:07.146" v="22" actId="27636"/>
        <pc:sldMkLst>
          <pc:docMk/>
          <pc:sldMk cId="0" sldId="280"/>
        </pc:sldMkLst>
        <pc:spChg chg="mod">
          <ac:chgData name="Kevin Delaney" userId="04dece15-de8e-4152-a926-a2de0906c316" providerId="ADAL" clId="{3B34D446-F35E-4914-9A3C-BC4B4B71E44B}" dt="2023-03-28T16:46:07.146" v="22" actId="27636"/>
          <ac:spMkLst>
            <pc:docMk/>
            <pc:sldMk cId="0" sldId="280"/>
            <ac:spMk id="346" creationId="{00000000-0000-0000-0000-000000000000}"/>
          </ac:spMkLst>
        </pc:spChg>
      </pc:sldChg>
      <pc:sldChg chg="modSp add mod">
        <pc:chgData name="Kevin Delaney" userId="04dece15-de8e-4152-a926-a2de0906c316" providerId="ADAL" clId="{3B34D446-F35E-4914-9A3C-BC4B4B71E44B}" dt="2023-03-28T17:00:21.718" v="224" actId="1076"/>
        <pc:sldMkLst>
          <pc:docMk/>
          <pc:sldMk cId="0" sldId="281"/>
        </pc:sldMkLst>
        <pc:spChg chg="mod">
          <ac:chgData name="Kevin Delaney" userId="04dece15-de8e-4152-a926-a2de0906c316" providerId="ADAL" clId="{3B34D446-F35E-4914-9A3C-BC4B4B71E44B}" dt="2023-03-28T17:00:16.822" v="222" actId="1076"/>
          <ac:spMkLst>
            <pc:docMk/>
            <pc:sldMk cId="0" sldId="281"/>
            <ac:spMk id="354" creationId="{00000000-0000-0000-0000-000000000000}"/>
          </ac:spMkLst>
        </pc:spChg>
        <pc:spChg chg="mod">
          <ac:chgData name="Kevin Delaney" userId="04dece15-de8e-4152-a926-a2de0906c316" providerId="ADAL" clId="{3B34D446-F35E-4914-9A3C-BC4B4B71E44B}" dt="2023-03-28T17:00:21.718" v="224" actId="1076"/>
          <ac:spMkLst>
            <pc:docMk/>
            <pc:sldMk cId="0" sldId="281"/>
            <ac:spMk id="356" creationId="{00000000-0000-0000-0000-000000000000}"/>
          </ac:spMkLst>
        </pc:spChg>
        <pc:graphicFrameChg chg="mod">
          <ac:chgData name="Kevin Delaney" userId="04dece15-de8e-4152-a926-a2de0906c316" providerId="ADAL" clId="{3B34D446-F35E-4914-9A3C-BC4B4B71E44B}" dt="2023-03-28T17:00:19.305" v="223" actId="1076"/>
          <ac:graphicFrameMkLst>
            <pc:docMk/>
            <pc:sldMk cId="0" sldId="281"/>
            <ac:graphicFrameMk id="357" creationId="{00000000-0000-0000-0000-000000000000}"/>
          </ac:graphicFrameMkLst>
        </pc:graphicFrameChg>
      </pc:sldChg>
      <pc:sldChg chg="modSp add mod">
        <pc:chgData name="Kevin Delaney" userId="04dece15-de8e-4152-a926-a2de0906c316" providerId="ADAL" clId="{3B34D446-F35E-4914-9A3C-BC4B4B71E44B}" dt="2023-03-28T17:02:05.852" v="244" actId="14100"/>
        <pc:sldMkLst>
          <pc:docMk/>
          <pc:sldMk cId="0" sldId="282"/>
        </pc:sldMkLst>
        <pc:spChg chg="mod">
          <ac:chgData name="Kevin Delaney" userId="04dece15-de8e-4152-a926-a2de0906c316" providerId="ADAL" clId="{3B34D446-F35E-4914-9A3C-BC4B4B71E44B}" dt="2023-03-28T17:02:05.852" v="244" actId="14100"/>
          <ac:spMkLst>
            <pc:docMk/>
            <pc:sldMk cId="0" sldId="282"/>
            <ac:spMk id="363" creationId="{00000000-0000-0000-0000-000000000000}"/>
          </ac:spMkLst>
        </pc:spChg>
        <pc:spChg chg="mod">
          <ac:chgData name="Kevin Delaney" userId="04dece15-de8e-4152-a926-a2de0906c316" providerId="ADAL" clId="{3B34D446-F35E-4914-9A3C-BC4B4B71E44B}" dt="2023-03-28T17:01:51.884" v="243" actId="1076"/>
          <ac:spMkLst>
            <pc:docMk/>
            <pc:sldMk cId="0" sldId="282"/>
            <ac:spMk id="366" creationId="{00000000-0000-0000-0000-000000000000}"/>
          </ac:spMkLst>
        </pc:spChg>
        <pc:graphicFrameChg chg="mod">
          <ac:chgData name="Kevin Delaney" userId="04dece15-de8e-4152-a926-a2de0906c316" providerId="ADAL" clId="{3B34D446-F35E-4914-9A3C-BC4B4B71E44B}" dt="2023-03-28T17:01:40.766" v="241" actId="1076"/>
          <ac:graphicFrameMkLst>
            <pc:docMk/>
            <pc:sldMk cId="0" sldId="282"/>
            <ac:graphicFrameMk id="365" creationId="{00000000-0000-0000-0000-000000000000}"/>
          </ac:graphicFrameMkLst>
        </pc:graphicFrameChg>
      </pc:sldChg>
      <pc:sldChg chg="add">
        <pc:chgData name="Kevin Delaney" userId="04dece15-de8e-4152-a926-a2de0906c316" providerId="ADAL" clId="{3B34D446-F35E-4914-9A3C-BC4B4B71E44B}" dt="2023-03-28T16:46:07.052" v="12"/>
        <pc:sldMkLst>
          <pc:docMk/>
          <pc:sldMk cId="0" sldId="283"/>
        </pc:sldMkLst>
      </pc:sldChg>
      <pc:sldChg chg="add">
        <pc:chgData name="Kevin Delaney" userId="04dece15-de8e-4152-a926-a2de0906c316" providerId="ADAL" clId="{3B34D446-F35E-4914-9A3C-BC4B4B71E44B}" dt="2023-03-28T16:46:07.052" v="12"/>
        <pc:sldMkLst>
          <pc:docMk/>
          <pc:sldMk cId="0" sldId="284"/>
        </pc:sldMkLst>
      </pc:sldChg>
      <pc:sldChg chg="modSp add mod">
        <pc:chgData name="Kevin Delaney" userId="04dece15-de8e-4152-a926-a2de0906c316" providerId="ADAL" clId="{3B34D446-F35E-4914-9A3C-BC4B4B71E44B}" dt="2023-03-28T17:02:26.447" v="249" actId="14100"/>
        <pc:sldMkLst>
          <pc:docMk/>
          <pc:sldMk cId="0" sldId="285"/>
        </pc:sldMkLst>
        <pc:spChg chg="mod">
          <ac:chgData name="Kevin Delaney" userId="04dece15-de8e-4152-a926-a2de0906c316" providerId="ADAL" clId="{3B34D446-F35E-4914-9A3C-BC4B4B71E44B}" dt="2023-03-28T17:02:26.447" v="249" actId="14100"/>
          <ac:spMkLst>
            <pc:docMk/>
            <pc:sldMk cId="0" sldId="285"/>
            <ac:spMk id="394" creationId="{00000000-0000-0000-0000-000000000000}"/>
          </ac:spMkLst>
        </pc:spChg>
      </pc:sldChg>
      <pc:sldChg chg="modSp add mod">
        <pc:chgData name="Kevin Delaney" userId="04dece15-de8e-4152-a926-a2de0906c316" providerId="ADAL" clId="{3B34D446-F35E-4914-9A3C-BC4B4B71E44B}" dt="2023-03-28T16:46:07.162" v="25" actId="27636"/>
        <pc:sldMkLst>
          <pc:docMk/>
          <pc:sldMk cId="0" sldId="286"/>
        </pc:sldMkLst>
        <pc:spChg chg="mod">
          <ac:chgData name="Kevin Delaney" userId="04dece15-de8e-4152-a926-a2de0906c316" providerId="ADAL" clId="{3B34D446-F35E-4914-9A3C-BC4B4B71E44B}" dt="2023-03-28T16:46:07.162" v="25" actId="27636"/>
          <ac:spMkLst>
            <pc:docMk/>
            <pc:sldMk cId="0" sldId="286"/>
            <ac:spMk id="404" creationId="{00000000-0000-0000-0000-000000000000}"/>
          </ac:spMkLst>
        </pc:spChg>
      </pc:sldChg>
      <pc:sldChg chg="modSp add mod">
        <pc:chgData name="Kevin Delaney" userId="04dece15-de8e-4152-a926-a2de0906c316" providerId="ADAL" clId="{3B34D446-F35E-4914-9A3C-BC4B4B71E44B}" dt="2023-03-28T17:04:08.994" v="266" actId="14100"/>
        <pc:sldMkLst>
          <pc:docMk/>
          <pc:sldMk cId="0" sldId="287"/>
        </pc:sldMkLst>
        <pc:picChg chg="mod">
          <ac:chgData name="Kevin Delaney" userId="04dece15-de8e-4152-a926-a2de0906c316" providerId="ADAL" clId="{3B34D446-F35E-4914-9A3C-BC4B4B71E44B}" dt="2023-03-28T17:04:08.994" v="266" actId="14100"/>
          <ac:picMkLst>
            <pc:docMk/>
            <pc:sldMk cId="0" sldId="287"/>
            <ac:picMk id="415" creationId="{00000000-0000-0000-0000-000000000000}"/>
          </ac:picMkLst>
        </pc:picChg>
      </pc:sldChg>
      <pc:sldChg chg="modSp add mod">
        <pc:chgData name="Kevin Delaney" userId="04dece15-de8e-4152-a926-a2de0906c316" providerId="ADAL" clId="{3B34D446-F35E-4914-9A3C-BC4B4B71E44B}" dt="2023-03-28T17:04:03.976" v="265" actId="14100"/>
        <pc:sldMkLst>
          <pc:docMk/>
          <pc:sldMk cId="0" sldId="288"/>
        </pc:sldMkLst>
        <pc:picChg chg="mod">
          <ac:chgData name="Kevin Delaney" userId="04dece15-de8e-4152-a926-a2de0906c316" providerId="ADAL" clId="{3B34D446-F35E-4914-9A3C-BC4B4B71E44B}" dt="2023-03-28T17:04:03.976" v="265" actId="14100"/>
          <ac:picMkLst>
            <pc:docMk/>
            <pc:sldMk cId="0" sldId="288"/>
            <ac:picMk id="423" creationId="{00000000-0000-0000-0000-000000000000}"/>
          </ac:picMkLst>
        </pc:picChg>
      </pc:sldChg>
      <pc:sldChg chg="modSp add mod">
        <pc:chgData name="Kevin Delaney" userId="04dece15-de8e-4152-a926-a2de0906c316" providerId="ADAL" clId="{3B34D446-F35E-4914-9A3C-BC4B4B71E44B}" dt="2023-03-28T17:03:58.406" v="264" actId="14100"/>
        <pc:sldMkLst>
          <pc:docMk/>
          <pc:sldMk cId="0" sldId="289"/>
        </pc:sldMkLst>
        <pc:picChg chg="mod">
          <ac:chgData name="Kevin Delaney" userId="04dece15-de8e-4152-a926-a2de0906c316" providerId="ADAL" clId="{3B34D446-F35E-4914-9A3C-BC4B4B71E44B}" dt="2023-03-28T17:03:58.406" v="264" actId="14100"/>
          <ac:picMkLst>
            <pc:docMk/>
            <pc:sldMk cId="0" sldId="289"/>
            <ac:picMk id="431" creationId="{00000000-0000-0000-0000-000000000000}"/>
          </ac:picMkLst>
        </pc:picChg>
      </pc:sldChg>
      <pc:sldChg chg="modSp add mod">
        <pc:chgData name="Kevin Delaney" userId="04dece15-de8e-4152-a926-a2de0906c316" providerId="ADAL" clId="{3B34D446-F35E-4914-9A3C-BC4B4B71E44B}" dt="2023-03-28T17:03:02.986" v="254" actId="1076"/>
        <pc:sldMkLst>
          <pc:docMk/>
          <pc:sldMk cId="0" sldId="290"/>
        </pc:sldMkLst>
        <pc:spChg chg="mod">
          <ac:chgData name="Kevin Delaney" userId="04dece15-de8e-4152-a926-a2de0906c316" providerId="ADAL" clId="{3B34D446-F35E-4914-9A3C-BC4B4B71E44B}" dt="2023-03-28T16:46:07.177" v="26" actId="27636"/>
          <ac:spMkLst>
            <pc:docMk/>
            <pc:sldMk cId="0" sldId="290"/>
            <ac:spMk id="436" creationId="{00000000-0000-0000-0000-000000000000}"/>
          </ac:spMkLst>
        </pc:spChg>
        <pc:spChg chg="mod">
          <ac:chgData name="Kevin Delaney" userId="04dece15-de8e-4152-a926-a2de0906c316" providerId="ADAL" clId="{3B34D446-F35E-4914-9A3C-BC4B4B71E44B}" dt="2023-03-28T17:03:02.986" v="254" actId="1076"/>
          <ac:spMkLst>
            <pc:docMk/>
            <pc:sldMk cId="0" sldId="290"/>
            <ac:spMk id="438" creationId="{00000000-0000-0000-0000-000000000000}"/>
          </ac:spMkLst>
        </pc:spChg>
        <pc:spChg chg="mod">
          <ac:chgData name="Kevin Delaney" userId="04dece15-de8e-4152-a926-a2de0906c316" providerId="ADAL" clId="{3B34D446-F35E-4914-9A3C-BC4B4B71E44B}" dt="2023-03-28T17:03:00.380" v="253" actId="1076"/>
          <ac:spMkLst>
            <pc:docMk/>
            <pc:sldMk cId="0" sldId="290"/>
            <ac:spMk id="439" creationId="{00000000-0000-0000-0000-000000000000}"/>
          </ac:spMkLst>
        </pc:spChg>
        <pc:graphicFrameChg chg="mod">
          <ac:chgData name="Kevin Delaney" userId="04dece15-de8e-4152-a926-a2de0906c316" providerId="ADAL" clId="{3B34D446-F35E-4914-9A3C-BC4B4B71E44B}" dt="2023-03-28T17:02:51.737" v="250" actId="1076"/>
          <ac:graphicFrameMkLst>
            <pc:docMk/>
            <pc:sldMk cId="0" sldId="290"/>
            <ac:graphicFrameMk id="437" creationId="{00000000-0000-0000-0000-000000000000}"/>
          </ac:graphicFrameMkLst>
        </pc:graphicFrameChg>
      </pc:sldChg>
      <pc:sldChg chg="modSp add mod">
        <pc:chgData name="Kevin Delaney" userId="04dece15-de8e-4152-a926-a2de0906c316" providerId="ADAL" clId="{3B34D446-F35E-4914-9A3C-BC4B4B71E44B}" dt="2023-03-28T17:03:39.276" v="261" actId="1076"/>
        <pc:sldMkLst>
          <pc:docMk/>
          <pc:sldMk cId="0" sldId="291"/>
        </pc:sldMkLst>
        <pc:spChg chg="mod">
          <ac:chgData name="Kevin Delaney" userId="04dece15-de8e-4152-a926-a2de0906c316" providerId="ADAL" clId="{3B34D446-F35E-4914-9A3C-BC4B4B71E44B}" dt="2023-03-28T17:03:28.585" v="259" actId="403"/>
          <ac:spMkLst>
            <pc:docMk/>
            <pc:sldMk cId="0" sldId="291"/>
            <ac:spMk id="444" creationId="{00000000-0000-0000-0000-000000000000}"/>
          </ac:spMkLst>
        </pc:spChg>
        <pc:spChg chg="mod">
          <ac:chgData name="Kevin Delaney" userId="04dece15-de8e-4152-a926-a2de0906c316" providerId="ADAL" clId="{3B34D446-F35E-4914-9A3C-BC4B4B71E44B}" dt="2023-03-28T17:03:39.276" v="261" actId="1076"/>
          <ac:spMkLst>
            <pc:docMk/>
            <pc:sldMk cId="0" sldId="291"/>
            <ac:spMk id="445" creationId="{00000000-0000-0000-0000-000000000000}"/>
          </ac:spMkLst>
        </pc:spChg>
      </pc:sldChg>
      <pc:sldChg chg="modSp add mod">
        <pc:chgData name="Kevin Delaney" userId="04dece15-de8e-4152-a926-a2de0906c316" providerId="ADAL" clId="{3B34D446-F35E-4914-9A3C-BC4B4B71E44B}" dt="2023-03-28T17:04:26.902" v="268" actId="1076"/>
        <pc:sldMkLst>
          <pc:docMk/>
          <pc:sldMk cId="0" sldId="292"/>
        </pc:sldMkLst>
        <pc:spChg chg="mod">
          <ac:chgData name="Kevin Delaney" userId="04dece15-de8e-4152-a926-a2de0906c316" providerId="ADAL" clId="{3B34D446-F35E-4914-9A3C-BC4B4B71E44B}" dt="2023-03-28T17:04:26.902" v="268" actId="1076"/>
          <ac:spMkLst>
            <pc:docMk/>
            <pc:sldMk cId="0" sldId="292"/>
            <ac:spMk id="451" creationId="{00000000-0000-0000-0000-000000000000}"/>
          </ac:spMkLst>
        </pc:spChg>
        <pc:picChg chg="mod">
          <ac:chgData name="Kevin Delaney" userId="04dece15-de8e-4152-a926-a2de0906c316" providerId="ADAL" clId="{3B34D446-F35E-4914-9A3C-BC4B4B71E44B}" dt="2023-03-28T17:04:20.257" v="267" actId="14100"/>
          <ac:picMkLst>
            <pc:docMk/>
            <pc:sldMk cId="0" sldId="292"/>
            <ac:picMk id="452" creationId="{00000000-0000-0000-0000-000000000000}"/>
          </ac:picMkLst>
        </pc:picChg>
      </pc:sldChg>
      <pc:sldChg chg="modSp add mod">
        <pc:chgData name="Kevin Delaney" userId="04dece15-de8e-4152-a926-a2de0906c316" providerId="ADAL" clId="{3B34D446-F35E-4914-9A3C-BC4B4B71E44B}" dt="2023-03-28T17:04:43.472" v="273" actId="1076"/>
        <pc:sldMkLst>
          <pc:docMk/>
          <pc:sldMk cId="0" sldId="293"/>
        </pc:sldMkLst>
        <pc:spChg chg="mod">
          <ac:chgData name="Kevin Delaney" userId="04dece15-de8e-4152-a926-a2de0906c316" providerId="ADAL" clId="{3B34D446-F35E-4914-9A3C-BC4B4B71E44B}" dt="2023-03-28T16:46:07.177" v="28" actId="27636"/>
          <ac:spMkLst>
            <pc:docMk/>
            <pc:sldMk cId="0" sldId="293"/>
            <ac:spMk id="457" creationId="{00000000-0000-0000-0000-000000000000}"/>
          </ac:spMkLst>
        </pc:spChg>
        <pc:spChg chg="mod">
          <ac:chgData name="Kevin Delaney" userId="04dece15-de8e-4152-a926-a2de0906c316" providerId="ADAL" clId="{3B34D446-F35E-4914-9A3C-BC4B4B71E44B}" dt="2023-03-28T17:04:43.472" v="273" actId="1076"/>
          <ac:spMkLst>
            <pc:docMk/>
            <pc:sldMk cId="0" sldId="293"/>
            <ac:spMk id="459" creationId="{00000000-0000-0000-0000-000000000000}"/>
          </ac:spMkLst>
        </pc:spChg>
        <pc:spChg chg="mod">
          <ac:chgData name="Kevin Delaney" userId="04dece15-de8e-4152-a926-a2de0906c316" providerId="ADAL" clId="{3B34D446-F35E-4914-9A3C-BC4B4B71E44B}" dt="2023-03-28T17:04:41.674" v="272" actId="1076"/>
          <ac:spMkLst>
            <pc:docMk/>
            <pc:sldMk cId="0" sldId="293"/>
            <ac:spMk id="460" creationId="{00000000-0000-0000-0000-000000000000}"/>
          </ac:spMkLst>
        </pc:spChg>
        <pc:graphicFrameChg chg="mod">
          <ac:chgData name="Kevin Delaney" userId="04dece15-de8e-4152-a926-a2de0906c316" providerId="ADAL" clId="{3B34D446-F35E-4914-9A3C-BC4B4B71E44B}" dt="2023-03-28T17:04:35.506" v="269" actId="1076"/>
          <ac:graphicFrameMkLst>
            <pc:docMk/>
            <pc:sldMk cId="0" sldId="293"/>
            <ac:graphicFrameMk id="458" creationId="{00000000-0000-0000-0000-000000000000}"/>
          </ac:graphicFrameMkLst>
        </pc:graphicFrameChg>
      </pc:sldChg>
      <pc:sldChg chg="modSp add mod">
        <pc:chgData name="Kevin Delaney" userId="04dece15-de8e-4152-a926-a2de0906c316" providerId="ADAL" clId="{3B34D446-F35E-4914-9A3C-BC4B4B71E44B}" dt="2023-03-28T17:04:47.844" v="274" actId="14100"/>
        <pc:sldMkLst>
          <pc:docMk/>
          <pc:sldMk cId="0" sldId="294"/>
        </pc:sldMkLst>
        <pc:picChg chg="mod">
          <ac:chgData name="Kevin Delaney" userId="04dece15-de8e-4152-a926-a2de0906c316" providerId="ADAL" clId="{3B34D446-F35E-4914-9A3C-BC4B4B71E44B}" dt="2023-03-28T17:04:47.844" v="274" actId="14100"/>
          <ac:picMkLst>
            <pc:docMk/>
            <pc:sldMk cId="0" sldId="294"/>
            <ac:picMk id="467" creationId="{00000000-0000-0000-0000-000000000000}"/>
          </ac:picMkLst>
        </pc:picChg>
      </pc:sldChg>
      <pc:sldChg chg="add">
        <pc:chgData name="Kevin Delaney" userId="04dece15-de8e-4152-a926-a2de0906c316" providerId="ADAL" clId="{3B34D446-F35E-4914-9A3C-BC4B4B71E44B}" dt="2023-03-28T16:46:07.052" v="12"/>
        <pc:sldMkLst>
          <pc:docMk/>
          <pc:sldMk cId="0" sldId="295"/>
        </pc:sldMkLst>
      </pc:sldChg>
      <pc:sldChg chg="modSp add mod">
        <pc:chgData name="Kevin Delaney" userId="04dece15-de8e-4152-a926-a2de0906c316" providerId="ADAL" clId="{3B34D446-F35E-4914-9A3C-BC4B4B71E44B}" dt="2023-03-28T17:05:08.511" v="280" actId="14100"/>
        <pc:sldMkLst>
          <pc:docMk/>
          <pc:sldMk cId="0" sldId="296"/>
        </pc:sldMkLst>
        <pc:spChg chg="mod">
          <ac:chgData name="Kevin Delaney" userId="04dece15-de8e-4152-a926-a2de0906c316" providerId="ADAL" clId="{3B34D446-F35E-4914-9A3C-BC4B4B71E44B}" dt="2023-03-28T17:05:08.511" v="280" actId="14100"/>
          <ac:spMkLst>
            <pc:docMk/>
            <pc:sldMk cId="0" sldId="296"/>
            <ac:spMk id="481" creationId="{00000000-0000-0000-0000-000000000000}"/>
          </ac:spMkLst>
        </pc:spChg>
        <pc:spChg chg="mod">
          <ac:chgData name="Kevin Delaney" userId="04dece15-de8e-4152-a926-a2de0906c316" providerId="ADAL" clId="{3B34D446-F35E-4914-9A3C-BC4B4B71E44B}" dt="2023-03-28T16:46:07.193" v="29" actId="27636"/>
          <ac:spMkLst>
            <pc:docMk/>
            <pc:sldMk cId="0" sldId="296"/>
            <ac:spMk id="482" creationId="{00000000-0000-0000-0000-000000000000}"/>
          </ac:spMkLst>
        </pc:spChg>
      </pc:sldChg>
      <pc:sldChg chg="modSp add mod">
        <pc:chgData name="Kevin Delaney" userId="04dece15-de8e-4152-a926-a2de0906c316" providerId="ADAL" clId="{3B34D446-F35E-4914-9A3C-BC4B4B71E44B}" dt="2023-03-28T17:05:20.233" v="281" actId="948"/>
        <pc:sldMkLst>
          <pc:docMk/>
          <pc:sldMk cId="0" sldId="297"/>
        </pc:sldMkLst>
        <pc:spChg chg="mod">
          <ac:chgData name="Kevin Delaney" userId="04dece15-de8e-4152-a926-a2de0906c316" providerId="ADAL" clId="{3B34D446-F35E-4914-9A3C-BC4B4B71E44B}" dt="2023-03-28T17:05:20.233" v="281" actId="948"/>
          <ac:spMkLst>
            <pc:docMk/>
            <pc:sldMk cId="0" sldId="297"/>
            <ac:spMk id="488" creationId="{00000000-0000-0000-0000-000000000000}"/>
          </ac:spMkLst>
        </pc:spChg>
      </pc:sldChg>
      <pc:sldChg chg="modSp add mod">
        <pc:chgData name="Kevin Delaney" userId="04dece15-de8e-4152-a926-a2de0906c316" providerId="ADAL" clId="{3B34D446-F35E-4914-9A3C-BC4B4B71E44B}" dt="2023-03-28T17:05:32.503" v="286" actId="14100"/>
        <pc:sldMkLst>
          <pc:docMk/>
          <pc:sldMk cId="0" sldId="298"/>
        </pc:sldMkLst>
        <pc:spChg chg="mod">
          <ac:chgData name="Kevin Delaney" userId="04dece15-de8e-4152-a926-a2de0906c316" providerId="ADAL" clId="{3B34D446-F35E-4914-9A3C-BC4B4B71E44B}" dt="2023-03-28T17:05:32.503" v="286" actId="14100"/>
          <ac:spMkLst>
            <pc:docMk/>
            <pc:sldMk cId="0" sldId="298"/>
            <ac:spMk id="496" creationId="{00000000-0000-0000-0000-000000000000}"/>
          </ac:spMkLst>
        </pc:spChg>
        <pc:spChg chg="mod">
          <ac:chgData name="Kevin Delaney" userId="04dece15-de8e-4152-a926-a2de0906c316" providerId="ADAL" clId="{3B34D446-F35E-4914-9A3C-BC4B4B71E44B}" dt="2023-03-28T16:46:07.193" v="30" actId="27636"/>
          <ac:spMkLst>
            <pc:docMk/>
            <pc:sldMk cId="0" sldId="298"/>
            <ac:spMk id="497" creationId="{00000000-0000-0000-0000-000000000000}"/>
          </ac:spMkLst>
        </pc:spChg>
      </pc:sldChg>
      <pc:sldChg chg="modSp add mod">
        <pc:chgData name="Kevin Delaney" userId="04dece15-de8e-4152-a926-a2de0906c316" providerId="ADAL" clId="{3B34D446-F35E-4914-9A3C-BC4B4B71E44B}" dt="2023-03-28T17:05:50.119" v="290" actId="948"/>
        <pc:sldMkLst>
          <pc:docMk/>
          <pc:sldMk cId="0" sldId="299"/>
        </pc:sldMkLst>
        <pc:spChg chg="mod">
          <ac:chgData name="Kevin Delaney" userId="04dece15-de8e-4152-a926-a2de0906c316" providerId="ADAL" clId="{3B34D446-F35E-4914-9A3C-BC4B4B71E44B}" dt="2023-03-28T17:05:50.119" v="290" actId="948"/>
          <ac:spMkLst>
            <pc:docMk/>
            <pc:sldMk cId="0" sldId="299"/>
            <ac:spMk id="503" creationId="{00000000-0000-0000-0000-000000000000}"/>
          </ac:spMkLst>
        </pc:spChg>
      </pc:sldChg>
      <pc:sldChg chg="modSp add mod">
        <pc:chgData name="Kevin Delaney" userId="04dece15-de8e-4152-a926-a2de0906c316" providerId="ADAL" clId="{3B34D446-F35E-4914-9A3C-BC4B4B71E44B}" dt="2023-03-28T17:06:13.273" v="294" actId="14100"/>
        <pc:sldMkLst>
          <pc:docMk/>
          <pc:sldMk cId="0" sldId="300"/>
        </pc:sldMkLst>
        <pc:spChg chg="mod">
          <ac:chgData name="Kevin Delaney" userId="04dece15-de8e-4152-a926-a2de0906c316" providerId="ADAL" clId="{3B34D446-F35E-4914-9A3C-BC4B4B71E44B}" dt="2023-03-28T17:06:13.273" v="294" actId="14100"/>
          <ac:spMkLst>
            <pc:docMk/>
            <pc:sldMk cId="0" sldId="300"/>
            <ac:spMk id="510" creationId="{00000000-0000-0000-0000-000000000000}"/>
          </ac:spMkLst>
        </pc:spChg>
      </pc:sldChg>
      <pc:sldChg chg="modSp add mod">
        <pc:chgData name="Kevin Delaney" userId="04dece15-de8e-4152-a926-a2de0906c316" providerId="ADAL" clId="{3B34D446-F35E-4914-9A3C-BC4B4B71E44B}" dt="2023-03-28T17:08:48.727" v="305" actId="14100"/>
        <pc:sldMkLst>
          <pc:docMk/>
          <pc:sldMk cId="0" sldId="301"/>
        </pc:sldMkLst>
        <pc:spChg chg="mod">
          <ac:chgData name="Kevin Delaney" userId="04dece15-de8e-4152-a926-a2de0906c316" providerId="ADAL" clId="{3B34D446-F35E-4914-9A3C-BC4B4B71E44B}" dt="2023-03-28T17:08:48.727" v="305" actId="14100"/>
          <ac:spMkLst>
            <pc:docMk/>
            <pc:sldMk cId="0" sldId="301"/>
            <ac:spMk id="517" creationId="{00000000-0000-0000-0000-000000000000}"/>
          </ac:spMkLst>
        </pc:spChg>
        <pc:spChg chg="mod">
          <ac:chgData name="Kevin Delaney" userId="04dece15-de8e-4152-a926-a2de0906c316" providerId="ADAL" clId="{3B34D446-F35E-4914-9A3C-BC4B4B71E44B}" dt="2023-03-28T17:08:44.767" v="304" actId="1076"/>
          <ac:spMkLst>
            <pc:docMk/>
            <pc:sldMk cId="0" sldId="301"/>
            <ac:spMk id="518" creationId="{00000000-0000-0000-0000-000000000000}"/>
          </ac:spMkLst>
        </pc:spChg>
      </pc:sldChg>
      <pc:sldChg chg="modSp add mod">
        <pc:chgData name="Kevin Delaney" userId="04dece15-de8e-4152-a926-a2de0906c316" providerId="ADAL" clId="{3B34D446-F35E-4914-9A3C-BC4B4B71E44B}" dt="2023-03-28T17:09:54.418" v="316" actId="948"/>
        <pc:sldMkLst>
          <pc:docMk/>
          <pc:sldMk cId="0" sldId="303"/>
        </pc:sldMkLst>
        <pc:spChg chg="mod">
          <ac:chgData name="Kevin Delaney" userId="04dece15-de8e-4152-a926-a2de0906c316" providerId="ADAL" clId="{3B34D446-F35E-4914-9A3C-BC4B4B71E44B}" dt="2023-03-28T17:09:54.418" v="316" actId="948"/>
          <ac:spMkLst>
            <pc:docMk/>
            <pc:sldMk cId="0" sldId="303"/>
            <ac:spMk id="531" creationId="{00000000-0000-0000-0000-000000000000}"/>
          </ac:spMkLst>
        </pc:spChg>
      </pc:sldChg>
      <pc:sldChg chg="modSp add mod">
        <pc:chgData name="Kevin Delaney" userId="04dece15-de8e-4152-a926-a2de0906c316" providerId="ADAL" clId="{3B34D446-F35E-4914-9A3C-BC4B4B71E44B}" dt="2023-03-28T17:10:15.913" v="324" actId="948"/>
        <pc:sldMkLst>
          <pc:docMk/>
          <pc:sldMk cId="0" sldId="304"/>
        </pc:sldMkLst>
        <pc:spChg chg="mod">
          <ac:chgData name="Kevin Delaney" userId="04dece15-de8e-4152-a926-a2de0906c316" providerId="ADAL" clId="{3B34D446-F35E-4914-9A3C-BC4B4B71E44B}" dt="2023-03-28T17:10:15.913" v="324" actId="948"/>
          <ac:spMkLst>
            <pc:docMk/>
            <pc:sldMk cId="0" sldId="304"/>
            <ac:spMk id="538" creationId="{00000000-0000-0000-0000-000000000000}"/>
          </ac:spMkLst>
        </pc:spChg>
      </pc:sldChg>
      <pc:sldChg chg="modSp add mod">
        <pc:chgData name="Kevin Delaney" userId="04dece15-de8e-4152-a926-a2de0906c316" providerId="ADAL" clId="{3B34D446-F35E-4914-9A3C-BC4B4B71E44B}" dt="2023-03-28T17:10:39.297" v="330" actId="14100"/>
        <pc:sldMkLst>
          <pc:docMk/>
          <pc:sldMk cId="0" sldId="305"/>
        </pc:sldMkLst>
        <pc:spChg chg="mod">
          <ac:chgData name="Kevin Delaney" userId="04dece15-de8e-4152-a926-a2de0906c316" providerId="ADAL" clId="{3B34D446-F35E-4914-9A3C-BC4B4B71E44B}" dt="2023-03-28T17:10:39.297" v="330" actId="14100"/>
          <ac:spMkLst>
            <pc:docMk/>
            <pc:sldMk cId="0" sldId="305"/>
            <ac:spMk id="545" creationId="{00000000-0000-0000-0000-000000000000}"/>
          </ac:spMkLst>
        </pc:spChg>
      </pc:sldChg>
      <pc:sldChg chg="modSp add mod">
        <pc:chgData name="Kevin Delaney" userId="04dece15-de8e-4152-a926-a2de0906c316" providerId="ADAL" clId="{3B34D446-F35E-4914-9A3C-BC4B4B71E44B}" dt="2023-03-28T17:11:00.770" v="335" actId="14100"/>
        <pc:sldMkLst>
          <pc:docMk/>
          <pc:sldMk cId="0" sldId="306"/>
        </pc:sldMkLst>
        <pc:spChg chg="mod">
          <ac:chgData name="Kevin Delaney" userId="04dece15-de8e-4152-a926-a2de0906c316" providerId="ADAL" clId="{3B34D446-F35E-4914-9A3C-BC4B4B71E44B}" dt="2023-03-28T17:11:00.770" v="335" actId="14100"/>
          <ac:spMkLst>
            <pc:docMk/>
            <pc:sldMk cId="0" sldId="306"/>
            <ac:spMk id="552" creationId="{00000000-0000-0000-0000-000000000000}"/>
          </ac:spMkLst>
        </pc:spChg>
      </pc:sldChg>
      <pc:sldChg chg="addSp delSp modSp mod">
        <pc:chgData name="Kevin Delaney" userId="04dece15-de8e-4152-a926-a2de0906c316" providerId="ADAL" clId="{3B34D446-F35E-4914-9A3C-BC4B4B71E44B}" dt="2023-03-27T14:43:44.421" v="7" actId="14100"/>
        <pc:sldMkLst>
          <pc:docMk/>
          <pc:sldMk cId="0" sldId="333"/>
        </pc:sldMkLst>
        <pc:graphicFrameChg chg="add mod">
          <ac:chgData name="Kevin Delaney" userId="04dece15-de8e-4152-a926-a2de0906c316" providerId="ADAL" clId="{3B34D446-F35E-4914-9A3C-BC4B4B71E44B}" dt="2023-03-27T14:43:44.421" v="7" actId="14100"/>
          <ac:graphicFrameMkLst>
            <pc:docMk/>
            <pc:sldMk cId="0" sldId="333"/>
            <ac:graphicFrameMk id="2" creationId="{B5020911-3211-64C1-FDC9-60CF96B04D41}"/>
          </ac:graphicFrameMkLst>
        </pc:graphicFrameChg>
        <pc:graphicFrameChg chg="del">
          <ac:chgData name="Kevin Delaney" userId="04dece15-de8e-4152-a926-a2de0906c316" providerId="ADAL" clId="{3B34D446-F35E-4914-9A3C-BC4B4B71E44B}" dt="2023-03-27T14:43:18.659" v="2" actId="478"/>
          <ac:graphicFrameMkLst>
            <pc:docMk/>
            <pc:sldMk cId="0" sldId="333"/>
            <ac:graphicFrameMk id="13" creationId="{94630E3B-6D1D-5525-1759-7568BA3A63BA}"/>
          </ac:graphicFrameMkLst>
        </pc:graphicFrameChg>
      </pc:sldChg>
      <pc:sldChg chg="modSp mod">
        <pc:chgData name="Kevin Delaney" userId="04dece15-de8e-4152-a926-a2de0906c316" providerId="ADAL" clId="{3B34D446-F35E-4914-9A3C-BC4B4B71E44B}" dt="2023-03-28T16:47:27.021" v="122" actId="20577"/>
        <pc:sldMkLst>
          <pc:docMk/>
          <pc:sldMk cId="0" sldId="382"/>
        </pc:sldMkLst>
        <pc:spChg chg="mod">
          <ac:chgData name="Kevin Delaney" userId="04dece15-de8e-4152-a926-a2de0906c316" providerId="ADAL" clId="{3B34D446-F35E-4914-9A3C-BC4B4B71E44B}" dt="2023-03-28T16:47:27.021" v="122" actId="20577"/>
          <ac:spMkLst>
            <pc:docMk/>
            <pc:sldMk cId="0" sldId="382"/>
            <ac:spMk id="4" creationId="{00000000-0000-0000-0000-000000000000}"/>
          </ac:spMkLst>
        </pc:spChg>
      </pc:sldChg>
      <pc:sldChg chg="modSp mod">
        <pc:chgData name="Kevin Delaney" userId="04dece15-de8e-4152-a926-a2de0906c316" providerId="ADAL" clId="{3B34D446-F35E-4914-9A3C-BC4B4B71E44B}" dt="2023-03-28T16:46:47.708" v="84" actId="1076"/>
        <pc:sldMkLst>
          <pc:docMk/>
          <pc:sldMk cId="747348274" sldId="419"/>
        </pc:sldMkLst>
        <pc:spChg chg="mod">
          <ac:chgData name="Kevin Delaney" userId="04dece15-de8e-4152-a926-a2de0906c316" providerId="ADAL" clId="{3B34D446-F35E-4914-9A3C-BC4B4B71E44B}" dt="2023-03-28T16:46:47.708" v="84" actId="1076"/>
          <ac:spMkLst>
            <pc:docMk/>
            <pc:sldMk cId="747348274" sldId="419"/>
            <ac:spMk id="3" creationId="{00000000-0000-0000-0000-000000000000}"/>
          </ac:spMkLst>
        </pc:spChg>
      </pc:sldChg>
      <pc:sldChg chg="addSp delSp modSp mod">
        <pc:chgData name="Kevin Delaney" userId="04dece15-de8e-4152-a926-a2de0906c316" providerId="ADAL" clId="{3B34D446-F35E-4914-9A3C-BC4B4B71E44B}" dt="2023-03-27T19:01:30.960" v="11" actId="14100"/>
        <pc:sldMkLst>
          <pc:docMk/>
          <pc:sldMk cId="240180389" sldId="429"/>
        </pc:sldMkLst>
        <pc:graphicFrameChg chg="del">
          <ac:chgData name="Kevin Delaney" userId="04dece15-de8e-4152-a926-a2de0906c316" providerId="ADAL" clId="{3B34D446-F35E-4914-9A3C-BC4B4B71E44B}" dt="2023-03-27T19:01:19.847" v="8" actId="478"/>
          <ac:graphicFrameMkLst>
            <pc:docMk/>
            <pc:sldMk cId="240180389" sldId="429"/>
            <ac:graphicFrameMk id="3" creationId="{70705746-44B8-1E12-15DC-144AA7B452DD}"/>
          </ac:graphicFrameMkLst>
        </pc:graphicFrameChg>
        <pc:graphicFrameChg chg="add mod">
          <ac:chgData name="Kevin Delaney" userId="04dece15-de8e-4152-a926-a2de0906c316" providerId="ADAL" clId="{3B34D446-F35E-4914-9A3C-BC4B4B71E44B}" dt="2023-03-27T19:01:30.960" v="11" actId="14100"/>
          <ac:graphicFrameMkLst>
            <pc:docMk/>
            <pc:sldMk cId="240180389" sldId="429"/>
            <ac:graphicFrameMk id="4" creationId="{D7047087-2D60-A342-E452-3BDCF20C87F1}"/>
          </ac:graphicFrameMkLst>
        </pc:graphicFrameChg>
      </pc:sldChg>
      <pc:sldChg chg="add del">
        <pc:chgData name="Kevin Delaney" userId="04dece15-de8e-4152-a926-a2de0906c316" providerId="ADAL" clId="{3B34D446-F35E-4914-9A3C-BC4B4B71E44B}" dt="2023-03-27T14:37:31.649" v="1"/>
        <pc:sldMkLst>
          <pc:docMk/>
          <pc:sldMk cId="3342100170" sldId="430"/>
        </pc:sldMkLst>
      </pc:sldChg>
      <pc:sldChg chg="add">
        <pc:chgData name="Kevin Delaney" userId="04dece15-de8e-4152-a926-a2de0906c316" providerId="ADAL" clId="{3B34D446-F35E-4914-9A3C-BC4B4B71E44B}" dt="2023-03-28T16:46:07.052" v="12"/>
        <pc:sldMkLst>
          <pc:docMk/>
          <pc:sldMk cId="0" sldId="431"/>
        </pc:sldMkLst>
      </pc:sldChg>
      <pc:sldChg chg="add">
        <pc:chgData name="Kevin Delaney" userId="04dece15-de8e-4152-a926-a2de0906c316" providerId="ADAL" clId="{3B34D446-F35E-4914-9A3C-BC4B4B71E44B}" dt="2023-03-28T16:46:07.052" v="12"/>
        <pc:sldMkLst>
          <pc:docMk/>
          <pc:sldMk cId="0" sldId="432"/>
        </pc:sldMkLst>
      </pc:sldChg>
      <pc:sldChg chg="modSp add mod">
        <pc:chgData name="Kevin Delaney" userId="04dece15-de8e-4152-a926-a2de0906c316" providerId="ADAL" clId="{3B34D446-F35E-4914-9A3C-BC4B4B71E44B}" dt="2023-03-28T16:51:35.461" v="124" actId="404"/>
        <pc:sldMkLst>
          <pc:docMk/>
          <pc:sldMk cId="0" sldId="433"/>
        </pc:sldMkLst>
        <pc:spChg chg="mod">
          <ac:chgData name="Kevin Delaney" userId="04dece15-de8e-4152-a926-a2de0906c316" providerId="ADAL" clId="{3B34D446-F35E-4914-9A3C-BC4B4B71E44B}" dt="2023-03-28T16:51:35.461" v="124" actId="404"/>
          <ac:spMkLst>
            <pc:docMk/>
            <pc:sldMk cId="0" sldId="433"/>
            <ac:spMk id="160" creationId="{00000000-0000-0000-0000-000000000000}"/>
          </ac:spMkLst>
        </pc:spChg>
      </pc:sldChg>
      <pc:sldChg chg="modSp add mod">
        <pc:chgData name="Kevin Delaney" userId="04dece15-de8e-4152-a926-a2de0906c316" providerId="ADAL" clId="{3B34D446-F35E-4914-9A3C-BC4B4B71E44B}" dt="2023-03-28T16:52:09.785" v="132" actId="255"/>
        <pc:sldMkLst>
          <pc:docMk/>
          <pc:sldMk cId="0" sldId="434"/>
        </pc:sldMkLst>
        <pc:spChg chg="mod">
          <ac:chgData name="Kevin Delaney" userId="04dece15-de8e-4152-a926-a2de0906c316" providerId="ADAL" clId="{3B34D446-F35E-4914-9A3C-BC4B4B71E44B}" dt="2023-03-28T16:46:07.115" v="14" actId="27636"/>
          <ac:spMkLst>
            <pc:docMk/>
            <pc:sldMk cId="0" sldId="434"/>
            <ac:spMk id="166" creationId="{00000000-0000-0000-0000-000000000000}"/>
          </ac:spMkLst>
        </pc:spChg>
        <pc:spChg chg="mod">
          <ac:chgData name="Kevin Delaney" userId="04dece15-de8e-4152-a926-a2de0906c316" providerId="ADAL" clId="{3B34D446-F35E-4914-9A3C-BC4B4B71E44B}" dt="2023-03-28T16:52:09.785" v="132" actId="255"/>
          <ac:spMkLst>
            <pc:docMk/>
            <pc:sldMk cId="0" sldId="434"/>
            <ac:spMk id="167" creationId="{00000000-0000-0000-0000-000000000000}"/>
          </ac:spMkLst>
        </pc:spChg>
      </pc:sldChg>
      <pc:sldChg chg="add">
        <pc:chgData name="Kevin Delaney" userId="04dece15-de8e-4152-a926-a2de0906c316" providerId="ADAL" clId="{3B34D446-F35E-4914-9A3C-BC4B4B71E44B}" dt="2023-03-28T16:46:07.052" v="12"/>
        <pc:sldMkLst>
          <pc:docMk/>
          <pc:sldMk cId="0" sldId="435"/>
        </pc:sldMkLst>
      </pc:sldChg>
      <pc:sldChg chg="modSp add mod">
        <pc:chgData name="Kevin Delaney" userId="04dece15-de8e-4152-a926-a2de0906c316" providerId="ADAL" clId="{3B34D446-F35E-4914-9A3C-BC4B4B71E44B}" dt="2023-03-28T16:46:07.131" v="15" actId="27636"/>
        <pc:sldMkLst>
          <pc:docMk/>
          <pc:sldMk cId="0" sldId="436"/>
        </pc:sldMkLst>
        <pc:spChg chg="mod">
          <ac:chgData name="Kevin Delaney" userId="04dece15-de8e-4152-a926-a2de0906c316" providerId="ADAL" clId="{3B34D446-F35E-4914-9A3C-BC4B4B71E44B}" dt="2023-03-28T16:46:07.131" v="15" actId="27636"/>
          <ac:spMkLst>
            <pc:docMk/>
            <pc:sldMk cId="0" sldId="436"/>
            <ac:spMk id="193" creationId="{00000000-0000-0000-0000-000000000000}"/>
          </ac:spMkLst>
        </pc:spChg>
      </pc:sldChg>
      <pc:sldChg chg="modSp add mod">
        <pc:chgData name="Kevin Delaney" userId="04dece15-de8e-4152-a926-a2de0906c316" providerId="ADAL" clId="{3B34D446-F35E-4914-9A3C-BC4B4B71E44B}" dt="2023-03-28T17:09:34.681" v="311" actId="948"/>
        <pc:sldMkLst>
          <pc:docMk/>
          <pc:sldMk cId="0" sldId="437"/>
        </pc:sldMkLst>
        <pc:spChg chg="mod">
          <ac:chgData name="Kevin Delaney" userId="04dece15-de8e-4152-a926-a2de0906c316" providerId="ADAL" clId="{3B34D446-F35E-4914-9A3C-BC4B4B71E44B}" dt="2023-03-28T17:09:34.681" v="311" actId="948"/>
          <ac:spMkLst>
            <pc:docMk/>
            <pc:sldMk cId="0" sldId="437"/>
            <ac:spMk id="524" creationId="{00000000-0000-0000-0000-000000000000}"/>
          </ac:spMkLst>
        </pc:spChg>
        <pc:spChg chg="mod">
          <ac:chgData name="Kevin Delaney" userId="04dece15-de8e-4152-a926-a2de0906c316" providerId="ADAL" clId="{3B34D446-F35E-4914-9A3C-BC4B4B71E44B}" dt="2023-03-28T17:09:24.870" v="310" actId="1076"/>
          <ac:spMkLst>
            <pc:docMk/>
            <pc:sldMk cId="0" sldId="437"/>
            <ac:spMk id="525" creationId="{00000000-0000-0000-0000-000000000000}"/>
          </ac:spMkLst>
        </pc:spChg>
      </pc:sldChg>
    </pc:docChg>
  </pc:docChgLst>
  <pc:docChgLst>
    <pc:chgData name="Arosha Jayawickrema" userId="f49c4892-8be2-4593-87ea-91398045447d" providerId="ADAL" clId="{6C050482-F138-4550-8E1D-D6E864866F0F}"/>
    <pc:docChg chg="modSld sldOrd">
      <pc:chgData name="Arosha Jayawickrema" userId="f49c4892-8be2-4593-87ea-91398045447d" providerId="ADAL" clId="{6C050482-F138-4550-8E1D-D6E864866F0F}" dt="2023-03-25T16:35:12.105" v="59"/>
      <pc:docMkLst>
        <pc:docMk/>
      </pc:docMkLst>
      <pc:sldChg chg="modSp mod ord">
        <pc:chgData name="Arosha Jayawickrema" userId="f49c4892-8be2-4593-87ea-91398045447d" providerId="ADAL" clId="{6C050482-F138-4550-8E1D-D6E864866F0F}" dt="2023-03-25T16:35:12.105" v="59"/>
        <pc:sldMkLst>
          <pc:docMk/>
          <pc:sldMk cId="0" sldId="382"/>
        </pc:sldMkLst>
        <pc:spChg chg="mod">
          <ac:chgData name="Arosha Jayawickrema" userId="f49c4892-8be2-4593-87ea-91398045447d" providerId="ADAL" clId="{6C050482-F138-4550-8E1D-D6E864866F0F}" dt="2023-03-25T16:10:12.334" v="57" actId="255"/>
          <ac:spMkLst>
            <pc:docMk/>
            <pc:sldMk cId="0" sldId="382"/>
            <ac:spMk id="2" creationId="{00000000-0000-0000-0000-000000000000}"/>
          </ac:spMkLst>
        </pc:spChg>
        <pc:spChg chg="mod">
          <ac:chgData name="Arosha Jayawickrema" userId="f49c4892-8be2-4593-87ea-91398045447d" providerId="ADAL" clId="{6C050482-F138-4550-8E1D-D6E864866F0F}" dt="2023-03-25T16:08:13.071" v="4" actId="115"/>
          <ac:spMkLst>
            <pc:docMk/>
            <pc:sldMk cId="0" sldId="382"/>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berlinct-my.sharepoint.com/personal/kdelaney_berlinct_gov/Documents/2024%20Budget/FY24%20Town%20Budget%20Inputs%20(3-20-2023).xlsm"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s\th_public\Excel%20-%20Sal.%20Anal.%20for%20Budgets\FY24%20Input%20Forms\FY24%20Town%20Budget%20Inputs%203-20-23.xlsm"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43-4920-9515-3E83E0B8B4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43-4920-9515-3E83E0B8B4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43-4920-9515-3E83E0B8B4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E43-4920-9515-3E83E0B8B4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E43-4920-9515-3E83E0B8B4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E43-4920-9515-3E83E0B8B4BC}"/>
              </c:ext>
            </c:extLst>
          </c:dPt>
          <c:dLbls>
            <c:dLbl>
              <c:idx val="0"/>
              <c:layout>
                <c:manualLayout>
                  <c:x val="2.8937117417918753E-2"/>
                  <c:y val="4.26666756255486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43-4920-9515-3E83E0B8B4BC}"/>
                </c:ext>
              </c:extLst>
            </c:dLbl>
            <c:dLbl>
              <c:idx val="1"/>
              <c:layout>
                <c:manualLayout>
                  <c:x val="-4.4518642181413465E-2"/>
                  <c:y val="4.000000839895189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43-4920-9515-3E83E0B8B4BC}"/>
                </c:ext>
              </c:extLst>
            </c:dLbl>
            <c:dLbl>
              <c:idx val="2"/>
              <c:layout>
                <c:manualLayout>
                  <c:x val="-1.3355592654424051E-2"/>
                  <c:y val="-6.93333478915166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43-4920-9515-3E83E0B8B4BC}"/>
                </c:ext>
              </c:extLst>
            </c:dLbl>
            <c:dLbl>
              <c:idx val="3"/>
              <c:layout>
                <c:manualLayout>
                  <c:x val="-2.2259321090706732E-2"/>
                  <c:y val="-6.400001343832303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43-4920-9515-3E83E0B8B4BC}"/>
                </c:ext>
              </c:extLst>
            </c:dLbl>
            <c:dLbl>
              <c:idx val="4"/>
              <c:layout>
                <c:manualLayout>
                  <c:x val="7.3455759599332218E-2"/>
                  <c:y val="-3.200000671916151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E43-4920-9515-3E83E0B8B4BC}"/>
                </c:ext>
              </c:extLst>
            </c:dLbl>
            <c:dLbl>
              <c:idx val="5"/>
              <c:layout>
                <c:manualLayout>
                  <c:x val="0.11129660545353366"/>
                  <c:y val="7.730673612035479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407336812447692"/>
                      <c:h val="9.3067218438130234E-2"/>
                    </c:manualLayout>
                  </c15:layout>
                </c:ext>
                <c:ext xmlns:c16="http://schemas.microsoft.com/office/drawing/2014/chart" uri="{C3380CC4-5D6E-409C-BE32-E72D297353CC}">
                  <c16:uniqueId val="{0000000B-9E43-4920-9515-3E83E0B8B4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Summary'!$AA$564:$AA$569</c:f>
              <c:strCache>
                <c:ptCount val="6"/>
                <c:pt idx="0">
                  <c:v>BOE Operations</c:v>
                </c:pt>
                <c:pt idx="1">
                  <c:v>Gen. Gov't for BOE</c:v>
                </c:pt>
                <c:pt idx="2">
                  <c:v>Gen. Gov't Operations</c:v>
                </c:pt>
                <c:pt idx="3">
                  <c:v>Long-term Liabilities</c:v>
                </c:pt>
                <c:pt idx="4">
                  <c:v>Capital</c:v>
                </c:pt>
                <c:pt idx="5">
                  <c:v>Transfers</c:v>
                </c:pt>
              </c:strCache>
            </c:strRef>
          </c:cat>
          <c:val>
            <c:numRef>
              <c:f>'Budget Summary'!$AB$564:$AB$569</c:f>
              <c:numCache>
                <c:formatCode>"$"#,##0_);\("$"#,##0\)</c:formatCode>
                <c:ptCount val="6"/>
                <c:pt idx="0">
                  <c:v>50555071</c:v>
                </c:pt>
                <c:pt idx="1">
                  <c:v>5078157</c:v>
                </c:pt>
                <c:pt idx="2">
                  <c:v>33332038</c:v>
                </c:pt>
                <c:pt idx="3">
                  <c:v>10264930</c:v>
                </c:pt>
                <c:pt idx="4">
                  <c:v>1170000</c:v>
                </c:pt>
                <c:pt idx="5">
                  <c:v>237500</c:v>
                </c:pt>
              </c:numCache>
            </c:numRef>
          </c:val>
          <c:extLst>
            <c:ext xmlns:c16="http://schemas.microsoft.com/office/drawing/2014/chart" uri="{C3380CC4-5D6E-409C-BE32-E72D297353CC}">
              <c16:uniqueId val="{0000000C-9E43-4920-9515-3E83E0B8B4B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9E43-4920-9515-3E83E0B8B4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9E43-4920-9515-3E83E0B8B4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9E43-4920-9515-3E83E0B8B4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9E43-4920-9515-3E83E0B8B4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9E43-4920-9515-3E83E0B8B4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9E43-4920-9515-3E83E0B8B4BC}"/>
              </c:ext>
            </c:extLst>
          </c:dPt>
          <c:cat>
            <c:strRef>
              <c:f>'Budget Summary'!$AA$564:$AA$569</c:f>
              <c:strCache>
                <c:ptCount val="6"/>
                <c:pt idx="0">
                  <c:v>BOE Operations</c:v>
                </c:pt>
                <c:pt idx="1">
                  <c:v>Gen. Gov't for BOE</c:v>
                </c:pt>
                <c:pt idx="2">
                  <c:v>Gen. Gov't Operations</c:v>
                </c:pt>
                <c:pt idx="3">
                  <c:v>Long-term Liabilities</c:v>
                </c:pt>
                <c:pt idx="4">
                  <c:v>Capital</c:v>
                </c:pt>
                <c:pt idx="5">
                  <c:v>Transfers</c:v>
                </c:pt>
              </c:strCache>
            </c:strRef>
          </c:cat>
          <c:val>
            <c:numRef>
              <c:f>'Budget Summary'!$AC$564:$AC$569</c:f>
              <c:numCache>
                <c:formatCode>0.0%</c:formatCode>
                <c:ptCount val="6"/>
                <c:pt idx="0">
                  <c:v>0.50234726160662502</c:v>
                </c:pt>
                <c:pt idx="1">
                  <c:v>5.0459789937957245E-2</c:v>
                </c:pt>
                <c:pt idx="2">
                  <c:v>0.33120827805914793</c:v>
                </c:pt>
                <c:pt idx="3">
                  <c:v>0.10199885736652795</c:v>
                </c:pt>
                <c:pt idx="4">
                  <c:v>1.162586234088666E-2</c:v>
                </c:pt>
                <c:pt idx="5">
                  <c:v>2.3599506888551981E-3</c:v>
                </c:pt>
              </c:numCache>
            </c:numRef>
          </c:val>
          <c:extLst>
            <c:ext xmlns:c16="http://schemas.microsoft.com/office/drawing/2014/chart" uri="{C3380CC4-5D6E-409C-BE32-E72D297353CC}">
              <c16:uniqueId val="{00000019-9E43-4920-9515-3E83E0B8B4BC}"/>
            </c:ext>
          </c:extLst>
        </c:ser>
        <c:dLbls>
          <c:showLegendKey val="0"/>
          <c:showVal val="0"/>
          <c:showCatName val="0"/>
          <c:showSerName val="0"/>
          <c:showPercent val="0"/>
          <c:showBubbleSize val="0"/>
          <c:showLeaderLines val="1"/>
        </c:dLbls>
        <c:firstSliceAng val="4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45049550895553E-2"/>
          <c:y val="3.1402868119745901E-2"/>
          <c:w val="0.69981611654523701"/>
          <c:h val="0.93039436646506146"/>
        </c:manualLayout>
      </c:layout>
      <c:pieChart>
        <c:varyColors val="1"/>
        <c:ser>
          <c:idx val="0"/>
          <c:order val="0"/>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49-4FC8-8226-474A660D5F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49-4FC8-8226-474A660D5F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49-4FC8-8226-474A660D5F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49-4FC8-8226-474A660D5F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849-4FC8-8226-474A660D5FD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849-4FC8-8226-474A660D5FD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849-4FC8-8226-474A660D5FD5}"/>
              </c:ext>
            </c:extLst>
          </c:dPt>
          <c:dLbls>
            <c:dLbl>
              <c:idx val="1"/>
              <c:layout>
                <c:manualLayout>
                  <c:x val="-0.13878098059573019"/>
                  <c:y val="-0.13113228780948233"/>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47142"/>
                        <a:gd name="adj2" fmla="val 248790"/>
                      </a:avLst>
                    </a:prstGeom>
                    <a:noFill/>
                    <a:ln>
                      <a:noFill/>
                    </a:ln>
                  </c15:spPr>
                </c:ext>
                <c:ext xmlns:c16="http://schemas.microsoft.com/office/drawing/2014/chart" uri="{C3380CC4-5D6E-409C-BE32-E72D297353CC}">
                  <c16:uniqueId val="{00000003-6849-4FC8-8226-474A660D5FD5}"/>
                </c:ext>
              </c:extLst>
            </c:dLbl>
            <c:dLbl>
              <c:idx val="2"/>
              <c:layout>
                <c:manualLayout>
                  <c:x val="-2.7939627381681556E-2"/>
                  <c:y val="-0.24892615987802222"/>
                </c:manualLayout>
              </c:layout>
              <c:numFmt formatCode="0.0%" sourceLinked="0"/>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0273"/>
                        <a:gd name="adj2" fmla="val 269686"/>
                      </a:avLst>
                    </a:prstGeom>
                    <a:noFill/>
                    <a:ln>
                      <a:noFill/>
                    </a:ln>
                  </c15:spPr>
                </c:ext>
                <c:ext xmlns:c16="http://schemas.microsoft.com/office/drawing/2014/chart" uri="{C3380CC4-5D6E-409C-BE32-E72D297353CC}">
                  <c16:uniqueId val="{00000005-6849-4FC8-8226-474A660D5FD5}"/>
                </c:ext>
              </c:extLst>
            </c:dLbl>
            <c:dLbl>
              <c:idx val="3"/>
              <c:layout>
                <c:manualLayout>
                  <c:x val="1.3829430736492045E-3"/>
                  <c:y val="-0.1677256225949321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849-4FC8-8226-474A660D5FD5}"/>
                </c:ext>
              </c:extLst>
            </c:dLbl>
            <c:dLbl>
              <c:idx val="4"/>
              <c:layout>
                <c:manualLayout>
                  <c:x val="4.0877594011756682E-2"/>
                  <c:y val="-4.90272634865316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49-4FC8-8226-474A660D5FD5}"/>
                </c:ext>
              </c:extLst>
            </c:dLbl>
            <c:dLbl>
              <c:idx val="5"/>
              <c:layout>
                <c:manualLayout>
                  <c:x val="5.8388958192126146E-2"/>
                  <c:y val="8.38586364626442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849-4FC8-8226-474A660D5FD5}"/>
                </c:ext>
              </c:extLst>
            </c:dLbl>
            <c:dLbl>
              <c:idx val="6"/>
              <c:layout>
                <c:manualLayout>
                  <c:x val="-6.137036313438262E-2"/>
                  <c:y val="0.207166466479825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849-4FC8-8226-474A660D5FD5}"/>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'Budget Summary'!$S$424:$S$430</c:f>
              <c:strCache>
                <c:ptCount val="7"/>
                <c:pt idx="0">
                  <c:v>Taxes</c:v>
                </c:pt>
                <c:pt idx="1">
                  <c:v>Fees</c:v>
                </c:pt>
                <c:pt idx="2">
                  <c:v>State Education Grants</c:v>
                </c:pt>
                <c:pt idx="3">
                  <c:v>State/Federal Non-Education Grants</c:v>
                </c:pt>
                <c:pt idx="4">
                  <c:v>Svc Fees &amp; Inv Earnings</c:v>
                </c:pt>
                <c:pt idx="5">
                  <c:v>Transfers In</c:v>
                </c:pt>
                <c:pt idx="6">
                  <c:v>Use of Fund Balance</c:v>
                </c:pt>
              </c:strCache>
            </c:strRef>
          </c:cat>
          <c:val>
            <c:numRef>
              <c:f>'Budget Summary'!$V$424:$V$430</c:f>
              <c:numCache>
                <c:formatCode>0.0%</c:formatCode>
                <c:ptCount val="7"/>
                <c:pt idx="0">
                  <c:v>0.86754731531319706</c:v>
                </c:pt>
                <c:pt idx="1">
                  <c:v>3.6328226396989328E-2</c:v>
                </c:pt>
                <c:pt idx="2">
                  <c:v>5.824818373216515E-2</c:v>
                </c:pt>
                <c:pt idx="3">
                  <c:v>1.005661935272042E-2</c:v>
                </c:pt>
                <c:pt idx="4">
                  <c:v>1.7411030575355417E-2</c:v>
                </c:pt>
                <c:pt idx="5">
                  <c:v>4.4714855210574205E-5</c:v>
                </c:pt>
                <c:pt idx="6">
                  <c:v>1.0363909774361977E-2</c:v>
                </c:pt>
              </c:numCache>
            </c:numRef>
          </c:val>
          <c:extLst>
            <c:ext xmlns:c16="http://schemas.microsoft.com/office/drawing/2014/chart" uri="{C3380CC4-5D6E-409C-BE32-E72D297353CC}">
              <c16:uniqueId val="{0000000E-6849-4FC8-8226-474A660D5FD5}"/>
            </c:ext>
          </c:extLst>
        </c:ser>
        <c:dLbls>
          <c:showLegendKey val="0"/>
          <c:showVal val="0"/>
          <c:showCatName val="0"/>
          <c:showSerName val="0"/>
          <c:showPercent val="0"/>
          <c:showBubbleSize val="0"/>
          <c:showLeaderLines val="0"/>
        </c:dLbls>
        <c:firstSliceAng val="9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spc="0" baseline="0">
                <a:solidFill>
                  <a:schemeClr val="tx1">
                    <a:lumMod val="65000"/>
                    <a:lumOff val="35000"/>
                  </a:schemeClr>
                </a:solidFill>
                <a:latin typeface="+mn-lt"/>
                <a:ea typeface="+mn-ea"/>
                <a:cs typeface="+mn-cs"/>
              </a:defRPr>
            </a:pPr>
            <a:r>
              <a:rPr lang="en-US" sz="2000" b="1"/>
              <a:t>BOE</a:t>
            </a:r>
            <a:r>
              <a:rPr lang="en-US" sz="2000" b="1" baseline="0"/>
              <a:t> Budget Proposals</a:t>
            </a:r>
            <a:endParaRPr lang="en-US" sz="2000" b="1"/>
          </a:p>
        </c:rich>
      </c:tx>
      <c:overlay val="0"/>
      <c:spPr>
        <a:noFill/>
        <a:ln>
          <a:noFill/>
        </a:ln>
        <a:effectLst/>
      </c:spPr>
      <c:txPr>
        <a:bodyPr rot="0" spcFirstLastPara="1" vertOverflow="ellipsis" vert="horz" wrap="square" anchor="ctr" anchorCtr="1"/>
        <a:lstStyle/>
        <a:p>
          <a:pPr algn="ct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1167158792651"/>
          <c:y val="8.8464566929133862E-2"/>
          <c:w val="0.88688331049199276"/>
          <c:h val="0.69517704417800075"/>
        </c:manualLayout>
      </c:layout>
      <c:barChart>
        <c:barDir val="col"/>
        <c:grouping val="clustered"/>
        <c:varyColors val="0"/>
        <c:ser>
          <c:idx val="0"/>
          <c:order val="0"/>
          <c:tx>
            <c:strRef>
              <c:f>Sheet1!$B$2</c:f>
              <c:strCache>
                <c:ptCount val="1"/>
                <c:pt idx="0">
                  <c:v>BOE Request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FY 2023-2024</c:v>
                </c:pt>
                <c:pt idx="1">
                  <c:v>FY 2022-2023</c:v>
                </c:pt>
                <c:pt idx="2">
                  <c:v>F Y2021-2022</c:v>
                </c:pt>
              </c:strCache>
            </c:strRef>
          </c:cat>
          <c:val>
            <c:numRef>
              <c:f>Sheet1!$B$3:$B$5</c:f>
              <c:numCache>
                <c:formatCode>0.00%</c:formatCode>
                <c:ptCount val="3"/>
                <c:pt idx="0">
                  <c:v>5.8400000000000001E-2</c:v>
                </c:pt>
                <c:pt idx="1">
                  <c:v>4.6699999999999998E-2</c:v>
                </c:pt>
                <c:pt idx="2">
                  <c:v>4.5600000000000002E-2</c:v>
                </c:pt>
              </c:numCache>
            </c:numRef>
          </c:val>
          <c:extLst>
            <c:ext xmlns:c16="http://schemas.microsoft.com/office/drawing/2014/chart" uri="{C3380CC4-5D6E-409C-BE32-E72D297353CC}">
              <c16:uniqueId val="{00000000-C0D5-4783-B772-4468481FF4E2}"/>
            </c:ext>
          </c:extLst>
        </c:ser>
        <c:ser>
          <c:idx val="1"/>
          <c:order val="1"/>
          <c:tx>
            <c:strRef>
              <c:f>Sheet1!$C$2</c:f>
              <c:strCache>
                <c:ptCount val="1"/>
                <c:pt idx="0">
                  <c:v>Contractual Obligations</c:v>
                </c:pt>
              </c:strCache>
            </c:strRef>
          </c:tx>
          <c:spPr>
            <a:solidFill>
              <a:schemeClr val="accent2"/>
            </a:solidFill>
            <a:ln>
              <a:noFill/>
            </a:ln>
            <a:effectLst/>
          </c:spPr>
          <c:invertIfNegative val="0"/>
          <c:dLbls>
            <c:dLbl>
              <c:idx val="0"/>
              <c:layout>
                <c:manualLayout>
                  <c:x val="1.1111111111111112E-2"/>
                  <c:y val="9.25925925925921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5-4783-B772-4468481FF4E2}"/>
                </c:ext>
              </c:extLst>
            </c:dLbl>
            <c:dLbl>
              <c:idx val="1"/>
              <c:layout>
                <c:manualLayout>
                  <c:x val="8.3333333333333332E-3"/>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D5-4783-B772-4468481FF4E2}"/>
                </c:ext>
              </c:extLst>
            </c:dLbl>
            <c:dLbl>
              <c:idx val="2"/>
              <c:layout>
                <c:manualLayout>
                  <c:x val="8.33333333333333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D5-4783-B772-4468481FF4E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FY 2023-2024</c:v>
                </c:pt>
                <c:pt idx="1">
                  <c:v>FY 2022-2023</c:v>
                </c:pt>
                <c:pt idx="2">
                  <c:v>F Y2021-2022</c:v>
                </c:pt>
              </c:strCache>
            </c:strRef>
          </c:cat>
          <c:val>
            <c:numRef>
              <c:f>Sheet1!$C$3:$C$5</c:f>
              <c:numCache>
                <c:formatCode>0.00%</c:formatCode>
                <c:ptCount val="3"/>
                <c:pt idx="0">
                  <c:v>4.24E-2</c:v>
                </c:pt>
                <c:pt idx="1">
                  <c:v>3.6799999999999999E-2</c:v>
                </c:pt>
                <c:pt idx="2">
                  <c:v>3.4299999999999997E-2</c:v>
                </c:pt>
              </c:numCache>
            </c:numRef>
          </c:val>
          <c:extLst>
            <c:ext xmlns:c16="http://schemas.microsoft.com/office/drawing/2014/chart" uri="{C3380CC4-5D6E-409C-BE32-E72D297353CC}">
              <c16:uniqueId val="{00000004-C0D5-4783-B772-4468481FF4E2}"/>
            </c:ext>
          </c:extLst>
        </c:ser>
        <c:ser>
          <c:idx val="2"/>
          <c:order val="2"/>
          <c:tx>
            <c:strRef>
              <c:f>Sheet1!$D$2</c:f>
              <c:strCache>
                <c:ptCount val="1"/>
                <c:pt idx="0">
                  <c:v>Operational Budget</c:v>
                </c:pt>
              </c:strCache>
            </c:strRef>
          </c:tx>
          <c:spPr>
            <a:solidFill>
              <a:schemeClr val="accent3"/>
            </a:solidFill>
            <a:ln>
              <a:noFill/>
            </a:ln>
            <a:effectLst/>
          </c:spPr>
          <c:invertIfNegative val="0"/>
          <c:dLbls>
            <c:dLbl>
              <c:idx val="0"/>
              <c:layout>
                <c:manualLayout>
                  <c:x val="1.1111111111111112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D5-4783-B772-4468481FF4E2}"/>
                </c:ext>
              </c:extLst>
            </c:dLbl>
            <c:dLbl>
              <c:idx val="1"/>
              <c:layout>
                <c:manualLayout>
                  <c:x val="1.11111111111111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D5-4783-B772-4468481FF4E2}"/>
                </c:ext>
              </c:extLst>
            </c:dLbl>
            <c:dLbl>
              <c:idx val="2"/>
              <c:layout>
                <c:manualLayout>
                  <c:x val="1.0645994468598702E-2"/>
                  <c:y val="7.72227194103049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D5-4783-B772-4468481FF4E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FY 2023-2024</c:v>
                </c:pt>
                <c:pt idx="1">
                  <c:v>FY 2022-2023</c:v>
                </c:pt>
                <c:pt idx="2">
                  <c:v>F Y2021-2022</c:v>
                </c:pt>
              </c:strCache>
            </c:strRef>
          </c:cat>
          <c:val>
            <c:numRef>
              <c:f>Sheet1!$D$3:$D$5</c:f>
              <c:numCache>
                <c:formatCode>0.00%</c:formatCode>
                <c:ptCount val="3"/>
                <c:pt idx="0">
                  <c:v>0.03</c:v>
                </c:pt>
                <c:pt idx="1">
                  <c:v>2.5000000000000001E-2</c:v>
                </c:pt>
                <c:pt idx="2">
                  <c:v>3.1699999999999999E-2</c:v>
                </c:pt>
              </c:numCache>
            </c:numRef>
          </c:val>
          <c:extLst>
            <c:ext xmlns:c16="http://schemas.microsoft.com/office/drawing/2014/chart" uri="{C3380CC4-5D6E-409C-BE32-E72D297353CC}">
              <c16:uniqueId val="{00000008-C0D5-4783-B772-4468481FF4E2}"/>
            </c:ext>
          </c:extLst>
        </c:ser>
        <c:ser>
          <c:idx val="3"/>
          <c:order val="3"/>
          <c:tx>
            <c:strRef>
              <c:f>Sheet1!$E$2</c:f>
              <c:strCache>
                <c:ptCount val="1"/>
                <c:pt idx="0">
                  <c:v>% Excluding Surplus</c:v>
                </c:pt>
              </c:strCache>
            </c:strRef>
          </c:tx>
          <c:spPr>
            <a:solidFill>
              <a:schemeClr val="accent4"/>
            </a:solidFill>
            <a:ln>
              <a:noFill/>
            </a:ln>
            <a:effectLst/>
          </c:spPr>
          <c:invertIfNegative val="0"/>
          <c:dLbls>
            <c:dLbl>
              <c:idx val="2"/>
              <c:layout>
                <c:manualLayout>
                  <c:x val="8.33333333333323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D5-4783-B772-4468481FF4E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FY 2023-2024</c:v>
                </c:pt>
                <c:pt idx="1">
                  <c:v>FY 2022-2023</c:v>
                </c:pt>
                <c:pt idx="2">
                  <c:v>F Y2021-2022</c:v>
                </c:pt>
              </c:strCache>
            </c:strRef>
          </c:cat>
          <c:val>
            <c:numRef>
              <c:f>Sheet1!$E$3:$E$5</c:f>
              <c:numCache>
                <c:formatCode>General</c:formatCode>
                <c:ptCount val="3"/>
                <c:pt idx="2" formatCode="0.00%">
                  <c:v>2.07E-2</c:v>
                </c:pt>
              </c:numCache>
            </c:numRef>
          </c:val>
          <c:extLst>
            <c:ext xmlns:c16="http://schemas.microsoft.com/office/drawing/2014/chart" uri="{C3380CC4-5D6E-409C-BE32-E72D297353CC}">
              <c16:uniqueId val="{0000000A-C0D5-4783-B772-4468481FF4E2}"/>
            </c:ext>
          </c:extLst>
        </c:ser>
        <c:dLbls>
          <c:dLblPos val="outEnd"/>
          <c:showLegendKey val="0"/>
          <c:showVal val="1"/>
          <c:showCatName val="0"/>
          <c:showSerName val="0"/>
          <c:showPercent val="0"/>
          <c:showBubbleSize val="0"/>
        </c:dLbls>
        <c:gapWidth val="219"/>
        <c:overlap val="-27"/>
        <c:axId val="333222440"/>
        <c:axId val="333218128"/>
      </c:barChart>
      <c:catAx>
        <c:axId val="33322244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Fiscal</a:t>
                </a:r>
                <a:r>
                  <a:rPr lang="en-US" sz="1200" b="1" baseline="0"/>
                  <a:t> Year</a:t>
                </a:r>
                <a:endParaRPr lang="en-US" sz="1200" b="1"/>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3218128"/>
        <c:crosses val="autoZero"/>
        <c:auto val="1"/>
        <c:lblAlgn val="ctr"/>
        <c:lblOffset val="100"/>
        <c:noMultiLvlLbl val="0"/>
      </c:catAx>
      <c:valAx>
        <c:axId val="33321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t>
                </a:r>
                <a:r>
                  <a:rPr lang="en-US" sz="1200" b="1" baseline="0"/>
                  <a:t> Increase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3222440"/>
        <c:crosses val="autoZero"/>
        <c:crossBetween val="between"/>
      </c:valAx>
      <c:spPr>
        <a:noFill/>
        <a:ln>
          <a:noFill/>
        </a:ln>
        <a:effectLst/>
      </c:spPr>
    </c:plotArea>
    <c:legend>
      <c:legendPos val="b"/>
      <c:layout>
        <c:manualLayout>
          <c:xMode val="edge"/>
          <c:yMode val="edge"/>
          <c:x val="0.18949494920779095"/>
          <c:y val="0.89012102653834935"/>
          <c:w val="0.69121318750359806"/>
          <c:h val="4.691601049868766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spc="0" baseline="0">
                <a:solidFill>
                  <a:schemeClr val="tx1">
                    <a:lumMod val="65000"/>
                    <a:lumOff val="35000"/>
                  </a:schemeClr>
                </a:solidFill>
                <a:latin typeface="+mn-lt"/>
                <a:ea typeface="+mn-ea"/>
                <a:cs typeface="+mn-cs"/>
              </a:defRPr>
            </a:pPr>
            <a:r>
              <a:rPr lang="en-US" sz="2000" b="1" dirty="0"/>
              <a:t>BOE</a:t>
            </a:r>
            <a:r>
              <a:rPr lang="en-US" sz="2000" b="1" baseline="0" dirty="0"/>
              <a:t> Budget Comparison</a:t>
            </a:r>
          </a:p>
          <a:p>
            <a:pPr algn="ctr">
              <a:defRPr sz="2000" b="1"/>
            </a:pPr>
            <a:r>
              <a:rPr lang="en-US" sz="2000" b="1" baseline="0" dirty="0">
                <a:solidFill>
                  <a:srgbClr val="002060"/>
                </a:solidFill>
              </a:rPr>
              <a:t>*Adjusted for Year-End Budget Surplus &amp; Unexpended Open Choice Grant Funds</a:t>
            </a:r>
          </a:p>
          <a:p>
            <a:pPr algn="ctr">
              <a:defRPr sz="2000" b="1"/>
            </a:pPr>
            <a:r>
              <a:rPr lang="en-US" sz="2000" b="1" u="sng" baseline="0" dirty="0">
                <a:solidFill>
                  <a:srgbClr val="FF0000"/>
                </a:solidFill>
              </a:rPr>
              <a:t>“More Than Sufficient Operational Budget”</a:t>
            </a:r>
            <a:endParaRPr lang="en-US" sz="2000" b="1" u="sng" dirty="0">
              <a:solidFill>
                <a:srgbClr val="FF0000"/>
              </a:solidFill>
            </a:endParaRPr>
          </a:p>
        </c:rich>
      </c:tx>
      <c:layout>
        <c:manualLayout>
          <c:xMode val="edge"/>
          <c:yMode val="edge"/>
          <c:x val="0.16727606471955353"/>
          <c:y val="3.5023622047244102E-2"/>
        </c:manualLayout>
      </c:layout>
      <c:overlay val="0"/>
      <c:spPr>
        <a:noFill/>
        <a:ln>
          <a:noFill/>
        </a:ln>
        <a:effectLst/>
      </c:spPr>
      <c:txPr>
        <a:bodyPr rot="0" spcFirstLastPara="1" vertOverflow="ellipsis" vert="horz" wrap="square" anchor="ctr" anchorCtr="1"/>
        <a:lstStyle/>
        <a:p>
          <a:pPr algn="ct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Sheet2!$C$4</c:f>
              <c:strCache>
                <c:ptCount val="1"/>
                <c:pt idx="0">
                  <c:v>Superintendent Request</c:v>
                </c:pt>
              </c:strCache>
            </c:strRef>
          </c:tx>
          <c:spPr>
            <a:solidFill>
              <a:schemeClr val="accent2"/>
            </a:solidFill>
            <a:ln>
              <a:noFill/>
            </a:ln>
            <a:effectLst/>
          </c:spPr>
          <c:invertIfNegative val="0"/>
          <c:dLbls>
            <c:dLbl>
              <c:idx val="1"/>
              <c:layout>
                <c:manualLayout>
                  <c:x val="-4.7222222222222221E-2"/>
                  <c:y val="6.48148148148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52-4E7A-9D67-428CFA3E90EC}"/>
                </c:ext>
              </c:extLst>
            </c:dLbl>
            <c:dLbl>
              <c:idx val="3"/>
              <c:layout>
                <c:manualLayout>
                  <c:x val="-4.7222222222222221E-2"/>
                  <c:y val="5.5555555555555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52-4E7A-9D67-428CFA3E90EC}"/>
                </c:ext>
              </c:extLst>
            </c:dLbl>
            <c:dLbl>
              <c:idx val="5"/>
              <c:layout>
                <c:manualLayout>
                  <c:x val="-0.05"/>
                  <c:y val="7.40740740740740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52-4E7A-9D67-428CFA3E90EC}"/>
                </c:ext>
              </c:extLst>
            </c:dLbl>
            <c:dLbl>
              <c:idx val="7"/>
              <c:layout>
                <c:manualLayout>
                  <c:x val="-0.05"/>
                  <c:y val="3.70370370370370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52-4E7A-9D67-428CFA3E90EC}"/>
                </c:ext>
              </c:extLst>
            </c:dLbl>
            <c:dLbl>
              <c:idx val="9"/>
              <c:layout>
                <c:manualLayout>
                  <c:x val="-5.00000000000001E-2"/>
                  <c:y val="5.0925925925925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52-4E7A-9D67-428CFA3E90E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Sheet2!$A$5:$A$14</c:f>
              <c:strCache>
                <c:ptCount val="10"/>
                <c:pt idx="1">
                  <c:v>FY 2021-2022</c:v>
                </c:pt>
                <c:pt idx="3">
                  <c:v>FY 2020-2021</c:v>
                </c:pt>
                <c:pt idx="5">
                  <c:v>FY 2019-2020</c:v>
                </c:pt>
                <c:pt idx="7">
                  <c:v>FY 2018-2019</c:v>
                </c:pt>
                <c:pt idx="9">
                  <c:v>FY 2017-2018</c:v>
                </c:pt>
              </c:strCache>
            </c:strRef>
          </c:cat>
          <c:val>
            <c:numRef>
              <c:f>Sheet2!$C$5:$C$14</c:f>
              <c:numCache>
                <c:formatCode>0.00%</c:formatCode>
                <c:ptCount val="10"/>
                <c:pt idx="1">
                  <c:v>4.5600000000000002E-2</c:v>
                </c:pt>
                <c:pt idx="3">
                  <c:v>5.3600000000000002E-2</c:v>
                </c:pt>
                <c:pt idx="5">
                  <c:v>5.96E-2</c:v>
                </c:pt>
                <c:pt idx="7">
                  <c:v>1.9900000000000001E-2</c:v>
                </c:pt>
                <c:pt idx="9">
                  <c:v>4.65E-2</c:v>
                </c:pt>
              </c:numCache>
            </c:numRef>
          </c:val>
          <c:extLst>
            <c:ext xmlns:c16="http://schemas.microsoft.com/office/drawing/2014/chart" uri="{C3380CC4-5D6E-409C-BE32-E72D297353CC}">
              <c16:uniqueId val="{00000005-DD52-4E7A-9D67-428CFA3E90EC}"/>
            </c:ext>
          </c:extLst>
        </c:ser>
        <c:ser>
          <c:idx val="3"/>
          <c:order val="3"/>
          <c:tx>
            <c:strRef>
              <c:f>Sheet2!$E$4</c:f>
              <c:strCache>
                <c:ptCount val="1"/>
                <c:pt idx="0">
                  <c:v>Operational Budget</c:v>
                </c:pt>
              </c:strCache>
            </c:strRef>
          </c:tx>
          <c:spPr>
            <a:solidFill>
              <a:schemeClr val="accent4"/>
            </a:solidFill>
            <a:ln>
              <a:noFill/>
            </a:ln>
            <a:effectLst/>
          </c:spPr>
          <c:invertIfNegative val="0"/>
          <c:dLbls>
            <c:dLbl>
              <c:idx val="1"/>
              <c:layout>
                <c:manualLayout>
                  <c:x val="0.05"/>
                  <c:y val="6.9444444444444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2-4E7A-9D67-428CFA3E90EC}"/>
                </c:ext>
              </c:extLst>
            </c:dLbl>
            <c:dLbl>
              <c:idx val="3"/>
              <c:layout>
                <c:manualLayout>
                  <c:x val="4.4444444444444391E-2"/>
                  <c:y val="7.4074074074074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52-4E7A-9D67-428CFA3E90EC}"/>
                </c:ext>
              </c:extLst>
            </c:dLbl>
            <c:dLbl>
              <c:idx val="5"/>
              <c:layout>
                <c:manualLayout>
                  <c:x val="1.3185002060156572E-2"/>
                  <c:y val="-3.2051282051282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52-4E7A-9D67-428CFA3E90EC}"/>
                </c:ext>
              </c:extLst>
            </c:dLbl>
            <c:dLbl>
              <c:idx val="7"/>
              <c:layout>
                <c:manualLayout>
                  <c:x val="2.4666984612090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52-4E7A-9D67-428CFA3E90EC}"/>
                </c:ext>
              </c:extLst>
            </c:dLbl>
            <c:dLbl>
              <c:idx val="9"/>
              <c:layout>
                <c:manualLayout>
                  <c:x val="1.6534589542190913E-2"/>
                  <c:y val="3.91732283464555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52-4E7A-9D67-428CFA3E90E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Sheet2!$A$5:$A$14</c:f>
              <c:strCache>
                <c:ptCount val="10"/>
                <c:pt idx="1">
                  <c:v>FY 2021-2022</c:v>
                </c:pt>
                <c:pt idx="3">
                  <c:v>FY 2020-2021</c:v>
                </c:pt>
                <c:pt idx="5">
                  <c:v>FY 2019-2020</c:v>
                </c:pt>
                <c:pt idx="7">
                  <c:v>FY 2018-2019</c:v>
                </c:pt>
                <c:pt idx="9">
                  <c:v>FY 2017-2018</c:v>
                </c:pt>
              </c:strCache>
            </c:strRef>
          </c:cat>
          <c:val>
            <c:numRef>
              <c:f>Sheet2!$E$5:$E$14</c:f>
              <c:numCache>
                <c:formatCode>0.00%</c:formatCode>
                <c:ptCount val="10"/>
                <c:pt idx="1">
                  <c:v>3.1699999999999999E-2</c:v>
                </c:pt>
                <c:pt idx="3">
                  <c:v>3.2000000000000001E-2</c:v>
                </c:pt>
                <c:pt idx="5">
                  <c:v>3.2099999999999997E-2</c:v>
                </c:pt>
                <c:pt idx="7">
                  <c:v>1.2999999999999999E-2</c:v>
                </c:pt>
                <c:pt idx="9">
                  <c:v>1.5800000000000002E-2</c:v>
                </c:pt>
              </c:numCache>
            </c:numRef>
          </c:val>
          <c:extLst>
            <c:ext xmlns:c16="http://schemas.microsoft.com/office/drawing/2014/chart" uri="{C3380CC4-5D6E-409C-BE32-E72D297353CC}">
              <c16:uniqueId val="{0000000B-DD52-4E7A-9D67-428CFA3E90EC}"/>
            </c:ext>
          </c:extLst>
        </c:ser>
        <c:ser>
          <c:idx val="5"/>
          <c:order val="5"/>
          <c:tx>
            <c:strRef>
              <c:f>Sheet2!$G$4</c:f>
              <c:strCache>
                <c:ptCount val="1"/>
                <c:pt idx="0">
                  <c:v>Adjusted Budget Increase*</c:v>
                </c:pt>
              </c:strCache>
            </c:strRef>
          </c:tx>
          <c:spPr>
            <a:solidFill>
              <a:schemeClr val="accent6"/>
            </a:solidFill>
            <a:ln>
              <a:noFill/>
            </a:ln>
            <a:effectLst/>
          </c:spPr>
          <c:invertIfNegative val="0"/>
          <c:dLbls>
            <c:dLbl>
              <c:idx val="1"/>
              <c:layout>
                <c:manualLayout>
                  <c:x val="4.1666666666666664E-2"/>
                  <c:y val="8.33333333333333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D52-4E7A-9D67-428CFA3E90EC}"/>
                </c:ext>
              </c:extLst>
            </c:dLbl>
            <c:dLbl>
              <c:idx val="3"/>
              <c:layout>
                <c:manualLayout>
                  <c:x val="5.0000000000000051E-2"/>
                  <c:y val="9.25925925925925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52-4E7A-9D67-428CFA3E90EC}"/>
                </c:ext>
              </c:extLst>
            </c:dLbl>
            <c:dLbl>
              <c:idx val="5"/>
              <c:layout>
                <c:manualLayout>
                  <c:x val="0.05"/>
                  <c:y val="2.31481481481480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52-4E7A-9D67-428CFA3E90EC}"/>
                </c:ext>
              </c:extLst>
            </c:dLbl>
            <c:dLbl>
              <c:idx val="7"/>
              <c:layout>
                <c:manualLayout>
                  <c:x val="4.4444444444444342E-2"/>
                  <c:y val="6.9444444444444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52-4E7A-9D67-428CFA3E90EC}"/>
                </c:ext>
              </c:extLst>
            </c:dLbl>
            <c:dLbl>
              <c:idx val="9"/>
              <c:layout>
                <c:manualLayout>
                  <c:x val="8.9445185235652713E-3"/>
                  <c:y val="4.6295174641631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52-4E7A-9D67-428CFA3E90E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Sheet2!$A$5:$A$14</c:f>
              <c:strCache>
                <c:ptCount val="10"/>
                <c:pt idx="1">
                  <c:v>FY 2021-2022</c:v>
                </c:pt>
                <c:pt idx="3">
                  <c:v>FY 2020-2021</c:v>
                </c:pt>
                <c:pt idx="5">
                  <c:v>FY 2019-2020</c:v>
                </c:pt>
                <c:pt idx="7">
                  <c:v>FY 2018-2019</c:v>
                </c:pt>
                <c:pt idx="9">
                  <c:v>FY 2017-2018</c:v>
                </c:pt>
              </c:strCache>
            </c:strRef>
          </c:cat>
          <c:val>
            <c:numRef>
              <c:f>Sheet2!$G$5:$G$14</c:f>
              <c:numCache>
                <c:formatCode>0.00%</c:formatCode>
                <c:ptCount val="10"/>
                <c:pt idx="1">
                  <c:v>2.07E-2</c:v>
                </c:pt>
                <c:pt idx="3">
                  <c:v>1.44E-2</c:v>
                </c:pt>
                <c:pt idx="5">
                  <c:v>2.0999999999999999E-3</c:v>
                </c:pt>
                <c:pt idx="7">
                  <c:v>-2.8999999999999998E-3</c:v>
                </c:pt>
                <c:pt idx="9">
                  <c:v>5.3E-3</c:v>
                </c:pt>
              </c:numCache>
            </c:numRef>
          </c:val>
          <c:extLst>
            <c:ext xmlns:c16="http://schemas.microsoft.com/office/drawing/2014/chart" uri="{C3380CC4-5D6E-409C-BE32-E72D297353CC}">
              <c16:uniqueId val="{00000011-DD52-4E7A-9D67-428CFA3E90EC}"/>
            </c:ext>
          </c:extLst>
        </c:ser>
        <c:dLbls>
          <c:dLblPos val="outEnd"/>
          <c:showLegendKey val="0"/>
          <c:showVal val="1"/>
          <c:showCatName val="0"/>
          <c:showSerName val="0"/>
          <c:showPercent val="0"/>
          <c:showBubbleSize val="0"/>
        </c:dLbls>
        <c:gapWidth val="219"/>
        <c:overlap val="-27"/>
        <c:axId val="333223224"/>
        <c:axId val="333225184"/>
        <c:extLst>
          <c:ext xmlns:c15="http://schemas.microsoft.com/office/drawing/2012/chart" uri="{02D57815-91ED-43cb-92C2-25804820EDAC}">
            <c15:filteredBarSeries>
              <c15:ser>
                <c:idx val="0"/>
                <c:order val="0"/>
                <c:tx>
                  <c:strRef>
                    <c:extLst>
                      <c:ext uri="{02D57815-91ED-43cb-92C2-25804820EDAC}">
                        <c15:formulaRef>
                          <c15:sqref>Sheet2!$B$4</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Sheet2!$A$5:$A$14</c15:sqref>
                        </c15:formulaRef>
                      </c:ext>
                    </c:extLst>
                    <c:strCache>
                      <c:ptCount val="10"/>
                      <c:pt idx="1">
                        <c:v>FY 2021-2022</c:v>
                      </c:pt>
                      <c:pt idx="3">
                        <c:v>FY 2020-2021</c:v>
                      </c:pt>
                      <c:pt idx="5">
                        <c:v>FY 2019-2020</c:v>
                      </c:pt>
                      <c:pt idx="7">
                        <c:v>FY 2018-2019</c:v>
                      </c:pt>
                      <c:pt idx="9">
                        <c:v>FY 2017-2018</c:v>
                      </c:pt>
                    </c:strCache>
                  </c:strRef>
                </c:cat>
                <c:val>
                  <c:numRef>
                    <c:extLst>
                      <c:ext uri="{02D57815-91ED-43cb-92C2-25804820EDAC}">
                        <c15:formulaRef>
                          <c15:sqref>Sheet2!$B$5:$B$14</c15:sqref>
                        </c15:formulaRef>
                      </c:ext>
                    </c:extLst>
                    <c:numCache>
                      <c:formatCode>General</c:formatCode>
                      <c:ptCount val="10"/>
                    </c:numCache>
                  </c:numRef>
                </c:val>
                <c:extLst>
                  <c:ext xmlns:c16="http://schemas.microsoft.com/office/drawing/2014/chart" uri="{C3380CC4-5D6E-409C-BE32-E72D297353CC}">
                    <c16:uniqueId val="{00000012-DD52-4E7A-9D67-428CFA3E90E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Sheet2!$D$4</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Sheet2!$A$5:$A$14</c15:sqref>
                        </c15:formulaRef>
                      </c:ext>
                    </c:extLst>
                    <c:strCache>
                      <c:ptCount val="10"/>
                      <c:pt idx="1">
                        <c:v>FY 2021-2022</c:v>
                      </c:pt>
                      <c:pt idx="3">
                        <c:v>FY 2020-2021</c:v>
                      </c:pt>
                      <c:pt idx="5">
                        <c:v>FY 2019-2020</c:v>
                      </c:pt>
                      <c:pt idx="7">
                        <c:v>FY 2018-2019</c:v>
                      </c:pt>
                      <c:pt idx="9">
                        <c:v>FY 2017-2018</c:v>
                      </c:pt>
                    </c:strCache>
                  </c:strRef>
                </c:cat>
                <c:val>
                  <c:numRef>
                    <c:extLst xmlns:c15="http://schemas.microsoft.com/office/drawing/2012/chart">
                      <c:ext xmlns:c15="http://schemas.microsoft.com/office/drawing/2012/chart" uri="{02D57815-91ED-43cb-92C2-25804820EDAC}">
                        <c15:formulaRef>
                          <c15:sqref>Sheet2!$D$5:$D$14</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13-DD52-4E7A-9D67-428CFA3E90E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Sheet2!$F$4</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Sheet2!$A$5:$A$14</c15:sqref>
                        </c15:formulaRef>
                      </c:ext>
                    </c:extLst>
                    <c:strCache>
                      <c:ptCount val="10"/>
                      <c:pt idx="1">
                        <c:v>FY 2021-2022</c:v>
                      </c:pt>
                      <c:pt idx="3">
                        <c:v>FY 2020-2021</c:v>
                      </c:pt>
                      <c:pt idx="5">
                        <c:v>FY 2019-2020</c:v>
                      </c:pt>
                      <c:pt idx="7">
                        <c:v>FY 2018-2019</c:v>
                      </c:pt>
                      <c:pt idx="9">
                        <c:v>FY 2017-2018</c:v>
                      </c:pt>
                    </c:strCache>
                  </c:strRef>
                </c:cat>
                <c:val>
                  <c:numRef>
                    <c:extLst xmlns:c15="http://schemas.microsoft.com/office/drawing/2012/chart">
                      <c:ext xmlns:c15="http://schemas.microsoft.com/office/drawing/2012/chart" uri="{02D57815-91ED-43cb-92C2-25804820EDAC}">
                        <c15:formulaRef>
                          <c15:sqref>Sheet2!$F$5:$F$14</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14-DD52-4E7A-9D67-428CFA3E90EC}"/>
                  </c:ext>
                </c:extLst>
              </c15:ser>
            </c15:filteredBarSeries>
          </c:ext>
        </c:extLst>
      </c:barChart>
      <c:catAx>
        <c:axId val="33322322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Fiscal 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3225184"/>
        <c:crosses val="autoZero"/>
        <c:auto val="1"/>
        <c:lblAlgn val="ctr"/>
        <c:lblOffset val="100"/>
        <c:noMultiLvlLbl val="0"/>
      </c:catAx>
      <c:valAx>
        <c:axId val="33322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t>
                </a:r>
                <a:r>
                  <a:rPr lang="en-US" sz="1600" b="1" baseline="0"/>
                  <a:t> Increase</a:t>
                </a:r>
                <a:endParaRPr lang="en-US" sz="1600" b="1"/>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32232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0.15631</cdr:x>
      <cdr:y>0.09558</cdr:y>
    </cdr:from>
    <cdr:to>
      <cdr:x>0.88358</cdr:x>
      <cdr:y>0.24583</cdr:y>
    </cdr:to>
    <cdr:sp macro="" textlink="">
      <cdr:nvSpPr>
        <cdr:cNvPr id="2" name="TextBox 1"/>
        <cdr:cNvSpPr txBox="1"/>
      </cdr:nvSpPr>
      <cdr:spPr>
        <a:xfrm xmlns:a="http://schemas.openxmlformats.org/drawingml/2006/main">
          <a:off x="1905708" y="655456"/>
          <a:ext cx="8866876" cy="10304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FF0000"/>
              </a:solidFill>
            </a:rPr>
            <a:t>"Sufficient Operational</a:t>
          </a:r>
          <a:r>
            <a:rPr lang="en-US" sz="2000" b="1" baseline="0" dirty="0">
              <a:solidFill>
                <a:srgbClr val="FF0000"/>
              </a:solidFill>
            </a:rPr>
            <a:t> Budget which is lower than  </a:t>
          </a:r>
        </a:p>
        <a:p xmlns:a="http://schemas.openxmlformats.org/drawingml/2006/main">
          <a:pPr algn="ctr"/>
          <a:r>
            <a:rPr lang="en-US" sz="2000" b="1" baseline="0" dirty="0">
              <a:solidFill>
                <a:srgbClr val="FF0000"/>
              </a:solidFill>
            </a:rPr>
            <a:t>Proposed Contractual Obligation  Requirement"  </a:t>
          </a:r>
          <a:endParaRPr lang="en-US" sz="2000" b="1" dirty="0">
            <a:solidFill>
              <a:srgbClr val="FF0000"/>
            </a:solidFill>
          </a:endParaRPr>
        </a:p>
      </cdr:txBody>
    </cdr:sp>
  </cdr:relSizeAnchor>
  <cdr:relSizeAnchor xmlns:cdr="http://schemas.openxmlformats.org/drawingml/2006/chartDrawing">
    <cdr:from>
      <cdr:x>0.1724</cdr:x>
      <cdr:y>0.30671</cdr:y>
    </cdr:from>
    <cdr:to>
      <cdr:x>0.2474</cdr:x>
      <cdr:y>0.36505</cdr:y>
    </cdr:to>
    <cdr:sp macro="" textlink="">
      <cdr:nvSpPr>
        <cdr:cNvPr id="3" name="TextBox 2"/>
        <cdr:cNvSpPr txBox="1"/>
      </cdr:nvSpPr>
      <cdr:spPr>
        <a:xfrm xmlns:a="http://schemas.openxmlformats.org/drawingml/2006/main">
          <a:off x="2101850" y="2103438"/>
          <a:ext cx="914400"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0.15263</cdr:x>
      <cdr:y>0.29143</cdr:y>
    </cdr:from>
    <cdr:to>
      <cdr:x>0.21556</cdr:x>
      <cdr:y>0.40571</cdr:y>
    </cdr:to>
    <cdr:sp macro="" textlink="">
      <cdr:nvSpPr>
        <cdr:cNvPr id="4" name="TextBox 3"/>
        <cdr:cNvSpPr txBox="1"/>
      </cdr:nvSpPr>
      <cdr:spPr>
        <a:xfrm xmlns:a="http://schemas.openxmlformats.org/drawingml/2006/main">
          <a:off x="1932850" y="1998616"/>
          <a:ext cx="796834" cy="783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rPr>
            <a:t>4.87% Supt. Request</a:t>
          </a:r>
        </a:p>
      </cdr:txBody>
    </cdr:sp>
  </cdr:relSizeAnchor>
  <cdr:relSizeAnchor xmlns:cdr="http://schemas.openxmlformats.org/drawingml/2006/chartDrawing">
    <cdr:from>
      <cdr:x>0.20731</cdr:x>
      <cdr:y>0.41714</cdr:y>
    </cdr:from>
    <cdr:to>
      <cdr:x>0.28158</cdr:x>
      <cdr:y>0.54476</cdr:y>
    </cdr:to>
    <cdr:sp macro="" textlink="">
      <cdr:nvSpPr>
        <cdr:cNvPr id="5" name="TextBox 4"/>
        <cdr:cNvSpPr txBox="1"/>
      </cdr:nvSpPr>
      <cdr:spPr>
        <a:xfrm xmlns:a="http://schemas.openxmlformats.org/drawingml/2006/main">
          <a:off x="2625182" y="2860767"/>
          <a:ext cx="940526" cy="8752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rPr>
            <a:t>3.43% </a:t>
          </a:r>
        </a:p>
        <a:p xmlns:a="http://schemas.openxmlformats.org/drawingml/2006/main">
          <a:r>
            <a:rPr lang="en-US" sz="1400" b="1" dirty="0">
              <a:solidFill>
                <a:srgbClr val="FF0000"/>
              </a:solidFill>
            </a:rPr>
            <a:t>Supt.</a:t>
          </a:r>
        </a:p>
        <a:p xmlns:a="http://schemas.openxmlformats.org/drawingml/2006/main">
          <a:r>
            <a:rPr lang="en-US" sz="1400" b="1" dirty="0">
              <a:solidFill>
                <a:srgbClr val="FF0000"/>
              </a:solidFill>
            </a:rPr>
            <a:t>Request</a:t>
          </a:r>
        </a:p>
      </cdr:txBody>
    </cdr:sp>
  </cdr:relSizeAnchor>
</c:userShapes>
</file>

<file path=ppt/drawings/drawing2.xml><?xml version="1.0" encoding="utf-8"?>
<c:userShapes xmlns:c="http://schemas.openxmlformats.org/drawingml/2006/chart">
  <cdr:relSizeAnchor xmlns:cdr="http://schemas.openxmlformats.org/drawingml/2006/chartDrawing">
    <cdr:from>
      <cdr:x>0.39184</cdr:x>
      <cdr:y>0.20192</cdr:y>
    </cdr:from>
    <cdr:to>
      <cdr:x>0.51051</cdr:x>
      <cdr:y>0.23558</cdr:y>
    </cdr:to>
    <cdr:sp macro="" textlink="">
      <cdr:nvSpPr>
        <cdr:cNvPr id="2" name="TextBox 1"/>
        <cdr:cNvSpPr txBox="1"/>
      </cdr:nvSpPr>
      <cdr:spPr>
        <a:xfrm xmlns:a="http://schemas.openxmlformats.org/drawingml/2006/main">
          <a:off x="3019425" y="800100"/>
          <a:ext cx="914400" cy="133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0.31735</cdr:x>
      <cdr:y>0.14118</cdr:y>
    </cdr:from>
    <cdr:to>
      <cdr:x>0.79795</cdr:x>
      <cdr:y>0.18235</cdr:y>
    </cdr:to>
    <cdr:sp macro="" textlink="">
      <cdr:nvSpPr>
        <cdr:cNvPr id="3" name="TextBox 2"/>
        <cdr:cNvSpPr txBox="1"/>
      </cdr:nvSpPr>
      <cdr:spPr>
        <a:xfrm xmlns:a="http://schemas.openxmlformats.org/drawingml/2006/main" flipV="1">
          <a:off x="2647949" y="685799"/>
          <a:ext cx="4010026"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4" y="0"/>
            <a:ext cx="3105997" cy="474354"/>
          </a:xfrm>
          <a:prstGeom prst="rect">
            <a:avLst/>
          </a:prstGeom>
          <a:noFill/>
          <a:ln w="9525">
            <a:noFill/>
            <a:miter lim="800000"/>
            <a:headEnd/>
            <a:tailEnd/>
          </a:ln>
          <a:effectLst/>
        </p:spPr>
        <p:txBody>
          <a:bodyPr vert="horz" wrap="square" lIns="95003" tIns="47503" rIns="95003" bIns="47503" numCol="1" anchor="t" anchorCtr="0" compatLnSpc="1">
            <a:prstTxWarp prst="textNoShape">
              <a:avLst/>
            </a:prstTxWarp>
          </a:bodyPr>
          <a:lstStyle>
            <a:lvl1pPr defTabSz="942888">
              <a:spcBef>
                <a:spcPct val="20000"/>
              </a:spcBef>
              <a:buFontTx/>
              <a:buChar char="•"/>
              <a:defRPr kumimoji="1" sz="1200">
                <a:latin typeface="Times New Roman" pitchFamily="18" charset="0"/>
              </a:defRPr>
            </a:lvl1pPr>
          </a:lstStyle>
          <a:p>
            <a:pPr>
              <a:defRPr/>
            </a:pPr>
            <a:endParaRPr lang="en-US" dirty="0"/>
          </a:p>
        </p:txBody>
      </p:sp>
      <p:sp>
        <p:nvSpPr>
          <p:cNvPr id="27651" name="Rectangle 3"/>
          <p:cNvSpPr>
            <a:spLocks noGrp="1" noChangeArrowheads="1"/>
          </p:cNvSpPr>
          <p:nvPr>
            <p:ph type="dt" sz="quarter" idx="1"/>
          </p:nvPr>
        </p:nvSpPr>
        <p:spPr bwMode="auto">
          <a:xfrm>
            <a:off x="4060194" y="0"/>
            <a:ext cx="3105997" cy="474354"/>
          </a:xfrm>
          <a:prstGeom prst="rect">
            <a:avLst/>
          </a:prstGeom>
          <a:noFill/>
          <a:ln w="9525">
            <a:noFill/>
            <a:miter lim="800000"/>
            <a:headEnd/>
            <a:tailEnd/>
          </a:ln>
          <a:effectLst/>
        </p:spPr>
        <p:txBody>
          <a:bodyPr vert="horz" wrap="square" lIns="95003" tIns="47503" rIns="95003" bIns="47503" numCol="1" anchor="t" anchorCtr="0" compatLnSpc="1">
            <a:prstTxWarp prst="textNoShape">
              <a:avLst/>
            </a:prstTxWarp>
          </a:bodyPr>
          <a:lstStyle>
            <a:lvl1pPr algn="r" defTabSz="942888">
              <a:spcBef>
                <a:spcPct val="20000"/>
              </a:spcBef>
              <a:buFontTx/>
              <a:buChar char="•"/>
              <a:defRPr kumimoji="1" sz="1200">
                <a:latin typeface="Times New Roman" pitchFamily="18" charset="0"/>
              </a:defRPr>
            </a:lvl1pPr>
          </a:lstStyle>
          <a:p>
            <a:pPr>
              <a:defRPr/>
            </a:pPr>
            <a:endParaRPr lang="en-US" dirty="0"/>
          </a:p>
        </p:txBody>
      </p:sp>
      <p:sp>
        <p:nvSpPr>
          <p:cNvPr id="27652" name="Rectangle 4"/>
          <p:cNvSpPr>
            <a:spLocks noGrp="1" noChangeArrowheads="1"/>
          </p:cNvSpPr>
          <p:nvPr>
            <p:ph type="ftr" sz="quarter" idx="2"/>
          </p:nvPr>
        </p:nvSpPr>
        <p:spPr bwMode="auto">
          <a:xfrm>
            <a:off x="4" y="8976986"/>
            <a:ext cx="3105997" cy="474354"/>
          </a:xfrm>
          <a:prstGeom prst="rect">
            <a:avLst/>
          </a:prstGeom>
          <a:noFill/>
          <a:ln w="9525">
            <a:noFill/>
            <a:miter lim="800000"/>
            <a:headEnd/>
            <a:tailEnd/>
          </a:ln>
          <a:effectLst/>
        </p:spPr>
        <p:txBody>
          <a:bodyPr vert="horz" wrap="square" lIns="95003" tIns="47503" rIns="95003" bIns="47503" numCol="1" anchor="b" anchorCtr="0" compatLnSpc="1">
            <a:prstTxWarp prst="textNoShape">
              <a:avLst/>
            </a:prstTxWarp>
          </a:bodyPr>
          <a:lstStyle>
            <a:lvl1pPr defTabSz="942888">
              <a:spcBef>
                <a:spcPct val="20000"/>
              </a:spcBef>
              <a:buFontTx/>
              <a:buChar char="•"/>
              <a:defRPr kumimoji="1" sz="1200">
                <a:latin typeface="Times New Roman" pitchFamily="18" charset="0"/>
              </a:defRPr>
            </a:lvl1pPr>
          </a:lstStyle>
          <a:p>
            <a:pPr>
              <a:defRPr/>
            </a:pPr>
            <a:endParaRPr lang="en-US" dirty="0"/>
          </a:p>
        </p:txBody>
      </p:sp>
      <p:sp>
        <p:nvSpPr>
          <p:cNvPr id="27653" name="Rectangle 5"/>
          <p:cNvSpPr>
            <a:spLocks noGrp="1" noChangeArrowheads="1"/>
          </p:cNvSpPr>
          <p:nvPr>
            <p:ph type="sldNum" sz="quarter" idx="3"/>
          </p:nvPr>
        </p:nvSpPr>
        <p:spPr bwMode="auto">
          <a:xfrm>
            <a:off x="4060194" y="8976986"/>
            <a:ext cx="3105997" cy="474354"/>
          </a:xfrm>
          <a:prstGeom prst="rect">
            <a:avLst/>
          </a:prstGeom>
          <a:noFill/>
          <a:ln w="9525">
            <a:noFill/>
            <a:miter lim="800000"/>
            <a:headEnd/>
            <a:tailEnd/>
          </a:ln>
          <a:effectLst/>
        </p:spPr>
        <p:txBody>
          <a:bodyPr vert="horz" wrap="square" lIns="95003" tIns="47503" rIns="95003" bIns="47503" numCol="1" anchor="b" anchorCtr="0" compatLnSpc="1">
            <a:prstTxWarp prst="textNoShape">
              <a:avLst/>
            </a:prstTxWarp>
          </a:bodyPr>
          <a:lstStyle>
            <a:lvl1pPr algn="r" defTabSz="942888">
              <a:spcBef>
                <a:spcPct val="20000"/>
              </a:spcBef>
              <a:buFontTx/>
              <a:buChar char="•"/>
              <a:defRPr kumimoji="1" sz="1200">
                <a:latin typeface="Times New Roman" pitchFamily="18" charset="0"/>
              </a:defRPr>
            </a:lvl1pPr>
          </a:lstStyle>
          <a:p>
            <a:pPr>
              <a:defRPr/>
            </a:pPr>
            <a:fld id="{D5A40C35-8A4D-4A0C-9684-8274AF0AA98D}" type="slidenum">
              <a:rPr lang="en-US"/>
              <a:pPr>
                <a:defRPr/>
              </a:pPr>
              <a:t>‹#›</a:t>
            </a:fld>
            <a:endParaRPr lang="en-US" dirty="0"/>
          </a:p>
        </p:txBody>
      </p:sp>
    </p:spTree>
    <p:extLst>
      <p:ext uri="{BB962C8B-B14F-4D97-AF65-F5344CB8AC3E}">
        <p14:creationId xmlns:p14="http://schemas.microsoft.com/office/powerpoint/2010/main" val="234593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0"/>
            <a:ext cx="3105997" cy="474354"/>
          </a:xfrm>
          <a:prstGeom prst="rect">
            <a:avLst/>
          </a:prstGeom>
          <a:noFill/>
          <a:ln w="9525">
            <a:noFill/>
            <a:miter lim="800000"/>
            <a:headEnd/>
            <a:tailEnd/>
          </a:ln>
          <a:effectLst/>
        </p:spPr>
        <p:txBody>
          <a:bodyPr vert="horz" wrap="square" lIns="95003" tIns="47503" rIns="95003" bIns="47503" numCol="1" anchor="t" anchorCtr="0" compatLnSpc="1">
            <a:prstTxWarp prst="textNoShape">
              <a:avLst/>
            </a:prstTxWarp>
          </a:bodyPr>
          <a:lstStyle>
            <a:lvl1pPr defTabSz="942888">
              <a:spcBef>
                <a:spcPct val="20000"/>
              </a:spcBef>
              <a:buFontTx/>
              <a:buChar char="•"/>
              <a:defRPr kumimoji="1" sz="1200">
                <a:latin typeface="Times New Roman" pitchFamily="18" charset="0"/>
              </a:defRPr>
            </a:lvl1pPr>
          </a:lstStyle>
          <a:p>
            <a:pPr>
              <a:defRPr/>
            </a:pPr>
            <a:endParaRPr lang="en-US" dirty="0"/>
          </a:p>
        </p:txBody>
      </p:sp>
      <p:sp>
        <p:nvSpPr>
          <p:cNvPr id="54275" name="Rectangle 3"/>
          <p:cNvSpPr>
            <a:spLocks noGrp="1" noChangeArrowheads="1"/>
          </p:cNvSpPr>
          <p:nvPr>
            <p:ph type="dt" idx="1"/>
          </p:nvPr>
        </p:nvSpPr>
        <p:spPr bwMode="auto">
          <a:xfrm>
            <a:off x="4060194" y="0"/>
            <a:ext cx="3105997" cy="474354"/>
          </a:xfrm>
          <a:prstGeom prst="rect">
            <a:avLst/>
          </a:prstGeom>
          <a:noFill/>
          <a:ln w="9525">
            <a:noFill/>
            <a:miter lim="800000"/>
            <a:headEnd/>
            <a:tailEnd/>
          </a:ln>
          <a:effectLst/>
        </p:spPr>
        <p:txBody>
          <a:bodyPr vert="horz" wrap="square" lIns="95003" tIns="47503" rIns="95003" bIns="47503" numCol="1" anchor="t" anchorCtr="0" compatLnSpc="1">
            <a:prstTxWarp prst="textNoShape">
              <a:avLst/>
            </a:prstTxWarp>
          </a:bodyPr>
          <a:lstStyle>
            <a:lvl1pPr algn="r" defTabSz="942888">
              <a:spcBef>
                <a:spcPct val="20000"/>
              </a:spcBef>
              <a:buFontTx/>
              <a:buChar char="•"/>
              <a:defRPr kumimoji="1" sz="1200">
                <a:latin typeface="Times New Roman" pitchFamily="18"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228725" y="712788"/>
            <a:ext cx="4719638" cy="3540125"/>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55821" y="4486874"/>
            <a:ext cx="5254554" cy="4251317"/>
          </a:xfrm>
          <a:prstGeom prst="rect">
            <a:avLst/>
          </a:prstGeom>
          <a:noFill/>
          <a:ln w="9525">
            <a:noFill/>
            <a:miter lim="800000"/>
            <a:headEnd/>
            <a:tailEnd/>
          </a:ln>
          <a:effectLst/>
        </p:spPr>
        <p:txBody>
          <a:bodyPr vert="horz" wrap="square" lIns="95003" tIns="47503" rIns="95003" bIns="475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4" y="8976986"/>
            <a:ext cx="3105997" cy="474354"/>
          </a:xfrm>
          <a:prstGeom prst="rect">
            <a:avLst/>
          </a:prstGeom>
          <a:noFill/>
          <a:ln w="9525">
            <a:noFill/>
            <a:miter lim="800000"/>
            <a:headEnd/>
            <a:tailEnd/>
          </a:ln>
          <a:effectLst/>
        </p:spPr>
        <p:txBody>
          <a:bodyPr vert="horz" wrap="square" lIns="95003" tIns="47503" rIns="95003" bIns="47503" numCol="1" anchor="b" anchorCtr="0" compatLnSpc="1">
            <a:prstTxWarp prst="textNoShape">
              <a:avLst/>
            </a:prstTxWarp>
          </a:bodyPr>
          <a:lstStyle>
            <a:lvl1pPr defTabSz="942888">
              <a:spcBef>
                <a:spcPct val="20000"/>
              </a:spcBef>
              <a:buFontTx/>
              <a:buChar char="•"/>
              <a:defRPr kumimoji="1" sz="1200">
                <a:latin typeface="Times New Roman" pitchFamily="18" charset="0"/>
              </a:defRPr>
            </a:lvl1pPr>
          </a:lstStyle>
          <a:p>
            <a:pPr>
              <a:defRPr/>
            </a:pPr>
            <a:endParaRPr lang="en-US" dirty="0"/>
          </a:p>
        </p:txBody>
      </p:sp>
      <p:sp>
        <p:nvSpPr>
          <p:cNvPr id="54279" name="Rectangle 7"/>
          <p:cNvSpPr>
            <a:spLocks noGrp="1" noChangeArrowheads="1"/>
          </p:cNvSpPr>
          <p:nvPr>
            <p:ph type="sldNum" sz="quarter" idx="5"/>
          </p:nvPr>
        </p:nvSpPr>
        <p:spPr bwMode="auto">
          <a:xfrm>
            <a:off x="4060194" y="8976986"/>
            <a:ext cx="3105997" cy="474354"/>
          </a:xfrm>
          <a:prstGeom prst="rect">
            <a:avLst/>
          </a:prstGeom>
          <a:noFill/>
          <a:ln w="9525">
            <a:noFill/>
            <a:miter lim="800000"/>
            <a:headEnd/>
            <a:tailEnd/>
          </a:ln>
          <a:effectLst/>
        </p:spPr>
        <p:txBody>
          <a:bodyPr vert="horz" wrap="square" lIns="95003" tIns="47503" rIns="95003" bIns="47503" numCol="1" anchor="b" anchorCtr="0" compatLnSpc="1">
            <a:prstTxWarp prst="textNoShape">
              <a:avLst/>
            </a:prstTxWarp>
          </a:bodyPr>
          <a:lstStyle>
            <a:lvl1pPr algn="r" defTabSz="942888">
              <a:spcBef>
                <a:spcPct val="20000"/>
              </a:spcBef>
              <a:buFontTx/>
              <a:buChar char="•"/>
              <a:defRPr kumimoji="1" sz="1200">
                <a:latin typeface="Times New Roman" pitchFamily="18" charset="0"/>
              </a:defRPr>
            </a:lvl1pPr>
          </a:lstStyle>
          <a:p>
            <a:pPr>
              <a:defRPr/>
            </a:pPr>
            <a:fld id="{70C7F4C5-4B36-41CE-A870-AACCAC0D5D8F}" type="slidenum">
              <a:rPr lang="en-US"/>
              <a:pPr>
                <a:defRPr/>
              </a:pPr>
              <a:t>‹#›</a:t>
            </a:fld>
            <a:endParaRPr lang="en-US" dirty="0"/>
          </a:p>
        </p:txBody>
      </p:sp>
    </p:spTree>
    <p:extLst>
      <p:ext uri="{BB962C8B-B14F-4D97-AF65-F5344CB8AC3E}">
        <p14:creationId xmlns:p14="http://schemas.microsoft.com/office/powerpoint/2010/main" val="2176044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7ED72B7-B937-4D8E-8E51-1C2907C072C4}" type="slidenum">
              <a:rPr lang="en-US" smtClean="0"/>
              <a:pPr/>
              <a:t>1</a:t>
            </a:fld>
            <a:endParaRPr lang="en-US" dirty="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822647ab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822647a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08ee56c2cf_5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08ee56c2cf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Update</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08ee56c2cf_5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8ee56c2c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98bb75e7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2398bb75e7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398bb75e7_1_5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2398bb75e7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ESSER Funds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398bb75e7_1_5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398bb75e7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27bed09f5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27bed09f5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bfc52dec1_8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bfc52dec1_8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c5a1cdc8c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c5a1cdc8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8e2a43d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8e2a43d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C5EB0-B96C-4C88-91E5-34EF18A21B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57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c21a291c2_4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c21a291c2_4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 3/24/23</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bfc52dec1_1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0bfc52dec1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Update</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bfc52dec1_1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0bfc52dec1_1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about Carry over Balance and Remaining Funds</a:t>
            </a:r>
            <a:endParaRPr/>
          </a:p>
          <a:p>
            <a:pPr marL="0" lvl="0" indent="0" algn="l" rtl="0">
              <a:spcBef>
                <a:spcPts val="0"/>
              </a:spcBef>
              <a:spcAft>
                <a:spcPts val="0"/>
              </a:spcAft>
              <a:buNone/>
            </a:pPr>
            <a:r>
              <a:rPr lang="en"/>
              <a:t>If we do not carry over 300,000 from 2023 to 2024 we will need to cut additional staff</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398bb75e7_2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398bb75e7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2398bb75e7_2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2398bb75e7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7bed09f54_3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7bed09f54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27d222f38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27d222f38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27d222f38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27d222f38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c21a291c2_4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c21a291c2_4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08e2a43daa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08e2a43da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106D80D-845E-4541-9C44-B3F51979E4BC}" type="slidenum">
              <a:rPr lang="en-US" smtClean="0"/>
              <a:pPr/>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c21a291c2_4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c21a291c2_4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55aeaa046_5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155aeaa046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97a7503d2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97a7503d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2398bb75e7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2398bb75e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55aeaa046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155aeaa04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0bfc52dec1_0_56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0bfc52dec1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UPDATE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c21a291c2_4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0c21a291c2_4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c21a291c2_4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0c21a291c2_4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27e4e50143_2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27e4e50143_2_5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227e4e50143_2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27e4e50143_2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27e4e50143_2_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227e4e50143_2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105B30C-2F09-4772-82E9-BC0E67114F58}" type="slidenum">
              <a:rPr lang="en-US" smtClean="0"/>
              <a:pPr/>
              <a:t>8</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27e4e50143_2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27e4e50143_2_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227e4e50143_2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7e4e50143_2_7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Evidence Based Reading &amp; Writing portion of the SAT</a:t>
            </a:r>
            <a:endParaRPr b="1"/>
          </a:p>
          <a:p>
            <a:pPr marL="0" lvl="0" indent="0" algn="l" rtl="0">
              <a:spcBef>
                <a:spcPts val="0"/>
              </a:spcBef>
              <a:spcAft>
                <a:spcPts val="0"/>
              </a:spcAft>
              <a:buNone/>
            </a:pPr>
            <a:r>
              <a:rPr lang="en" b="1"/>
              <a:t>District average score showed an increase, state showed a decrease</a:t>
            </a:r>
            <a:endParaRPr b="1"/>
          </a:p>
        </p:txBody>
      </p:sp>
      <p:sp>
        <p:nvSpPr>
          <p:cNvPr id="434" name="Google Shape;434;g227e4e50143_2_73:notes"/>
          <p:cNvSpPr>
            <a:spLocks noGrp="1" noRot="1" noChangeAspect="1"/>
          </p:cNvSpPr>
          <p:nvPr>
            <p:ph type="sldImg" idx="2"/>
          </p:nvPr>
        </p:nvSpPr>
        <p:spPr>
          <a:xfrm>
            <a:off x="1371600" y="1143000"/>
            <a:ext cx="4113213"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27e4e50143_2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27e4e50143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27e4e50143_2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27e4e50143_2_8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g227e4e50143_2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27e4e50143_2_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District average score increased while state decreased</a:t>
            </a:r>
            <a:endParaRPr/>
          </a:p>
          <a:p>
            <a:pPr marL="0" lvl="0" indent="0" algn="l" rtl="0">
              <a:spcBef>
                <a:spcPts val="0"/>
              </a:spcBef>
              <a:spcAft>
                <a:spcPts val="0"/>
              </a:spcAft>
              <a:buNone/>
            </a:pPr>
            <a:r>
              <a:rPr lang="en"/>
              <a:t>% of students meeting or exceeding in Berlin was the highest it has been since 2018</a:t>
            </a:r>
            <a:endParaRPr/>
          </a:p>
          <a:p>
            <a:pPr marL="0" lvl="0" indent="0" algn="l" rtl="0">
              <a:spcBef>
                <a:spcPts val="0"/>
              </a:spcBef>
              <a:spcAft>
                <a:spcPts val="0"/>
              </a:spcAft>
              <a:buNone/>
            </a:pPr>
            <a:endParaRPr/>
          </a:p>
        </p:txBody>
      </p:sp>
      <p:sp>
        <p:nvSpPr>
          <p:cNvPr id="455" name="Google Shape;455;g227e4e50143_2_91:notes"/>
          <p:cNvSpPr>
            <a:spLocks noGrp="1" noRot="1" noChangeAspect="1"/>
          </p:cNvSpPr>
          <p:nvPr>
            <p:ph type="sldImg" idx="2"/>
          </p:nvPr>
        </p:nvSpPr>
        <p:spPr>
          <a:xfrm>
            <a:off x="1371600" y="1143000"/>
            <a:ext cx="4113213"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27e4e50143_2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27e4e50143_2_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227e4e50143_2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86d404824_0_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86d4048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years are you including in all these slides?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0bfc52dec1_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0bfc52dec1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0bfc52dec1_8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0bfc52dec1_8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0bfc52dec1_8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0bfc52dec1_8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F3F3159-AF5E-4DE8-8C34-C82D7AA38207}" type="slidenum">
              <a:rPr lang="en-US" smtClean="0"/>
              <a:pPr/>
              <a:t>11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0bfc52dec1_8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0bfc52dec1_8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Pension based on plan participation not just those eligible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bfc52dec1_8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bfc52dec1_8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bfc52dec1_8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0bfc52dec1_8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to Update</a:t>
            </a:r>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bfc52dec1_8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bfc52dec1_8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0bfc52dec1_8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0bfc52dec1_8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bfc52dec1_8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bfc52dec1_8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0c21a291c2_4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0c21a291c2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0bfc52dec1_8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0bfc52dec1_8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B262C8-4BCA-4CFB-952F-C3F6E6E0C8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56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bfc52dec1_0_0:notes"/>
          <p:cNvSpPr>
            <a:spLocks noGrp="1" noRot="1" noChangeAspect="1"/>
          </p:cNvSpPr>
          <p:nvPr>
            <p:ph type="sldImg" idx="2"/>
          </p:nvPr>
        </p:nvSpPr>
        <p:spPr>
          <a:xfrm>
            <a:off x="1155424" y="685488"/>
            <a:ext cx="4547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0bfc52dec1_0_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117" name="Google Shape;117;g10bfc52dec1_0_0:notes"/>
          <p:cNvSpPr txBox="1">
            <a:spLocks noGrp="1"/>
          </p:cNvSpPr>
          <p:nvPr>
            <p:ph type="hdr" idx="3"/>
          </p:nvPr>
        </p:nvSpPr>
        <p:spPr>
          <a:xfrm>
            <a:off x="0" y="0"/>
            <a:ext cx="2971800" cy="4572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sz="1400"/>
              <a:t>Superintendent's Proposed Budget Fiscal Year 2018-2019</a:t>
            </a:r>
            <a:endParaRPr sz="1400"/>
          </a:p>
        </p:txBody>
      </p:sp>
      <p:sp>
        <p:nvSpPr>
          <p:cNvPr id="118" name="Google Shape;118;g10bfc52dec1_0_0:notes"/>
          <p:cNvSpPr txBox="1">
            <a:spLocks noGrp="1"/>
          </p:cNvSpPr>
          <p:nvPr>
            <p:ph type="ftr" idx="11"/>
          </p:nvPr>
        </p:nvSpPr>
        <p:spPr>
          <a:xfrm>
            <a:off x="0" y="8685214"/>
            <a:ext cx="2971800" cy="457200"/>
          </a:xfrm>
          <a:prstGeom prst="rect">
            <a:avLst/>
          </a:prstGeom>
          <a:noFill/>
          <a:ln>
            <a:noFill/>
          </a:ln>
        </p:spPr>
        <p:txBody>
          <a:bodyPr spcFirstLastPara="1" wrap="square" lIns="91325" tIns="45650" rIns="91325" bIns="45650" anchor="b" anchorCtr="0">
            <a:noAutofit/>
          </a:bodyPr>
          <a:lstStyle/>
          <a:p>
            <a:pPr marL="0" lvl="0" indent="0" algn="l" rtl="0">
              <a:spcBef>
                <a:spcPts val="0"/>
              </a:spcBef>
              <a:spcAft>
                <a:spcPts val="0"/>
              </a:spcAft>
              <a:buNone/>
            </a:pPr>
            <a:endParaRPr sz="1400"/>
          </a:p>
        </p:txBody>
      </p:sp>
      <p:sp>
        <p:nvSpPr>
          <p:cNvPr id="119" name="Google Shape;119;g10bfc52dec1_0_0: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c5a1cdc8c7_0_15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c5a1cdc8c7_0_1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 from last year- Confirm with Brian if they have changed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c733ec5cd1_1_10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c733ec5cd1_1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7D575A10-7DFC-4561-B906-C6F25F97D8CE}"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355A21-3A7A-4603-981D-3A5D7EECFA4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8627998-3566-4096-9323-AC760150F5C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hart Placeholder 2"/>
          <p:cNvSpPr>
            <a:spLocks noGrp="1"/>
          </p:cNvSpPr>
          <p:nvPr>
            <p:ph type="chart" idx="1"/>
          </p:nvPr>
        </p:nvSpPr>
        <p:spPr>
          <a:xfrm>
            <a:off x="838200" y="2362200"/>
            <a:ext cx="7693025" cy="3724275"/>
          </a:xfrm>
        </p:spPr>
        <p:txBody>
          <a:bodyPr/>
          <a:lstStyle/>
          <a:p>
            <a:pPr lvl="0"/>
            <a:endParaRPr lang="en-US" noProof="0"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9D3BF4CA-69D1-44B8-B2E6-08EA262776D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marL="0" lvl="0" indent="0" algn="r" rtl="0">
              <a:spcBef>
                <a:spcPts val="0"/>
              </a:spcBef>
              <a:spcAft>
                <a:spcPts val="0"/>
              </a:spcAft>
              <a:buNone/>
            </a:pPr>
            <a:fld id="{00000000-1234-1234-1234-123412341234}" type="slidenum">
              <a:rPr lang="en"/>
              <a:t>‹#›</a:t>
            </a:fld>
            <a:endParaRPr/>
          </a:p>
        </p:txBody>
      </p:sp>
      <p:pic>
        <p:nvPicPr>
          <p:cNvPr id="20" name="Google Shape;20;p4"/>
          <p:cNvPicPr preferRelativeResize="0"/>
          <p:nvPr/>
        </p:nvPicPr>
        <p:blipFill rotWithShape="1">
          <a:blip r:embed="rId2">
            <a:alphaModFix/>
          </a:blip>
          <a:srcRect/>
          <a:stretch/>
        </p:blipFill>
        <p:spPr>
          <a:xfrm>
            <a:off x="8545402" y="9408"/>
            <a:ext cx="555195" cy="334950"/>
          </a:xfrm>
          <a:prstGeom prst="rect">
            <a:avLst/>
          </a:prstGeom>
          <a:noFill/>
          <a:ln>
            <a:noFill/>
          </a:ln>
        </p:spPr>
      </p:pic>
    </p:spTree>
    <p:extLst>
      <p:ext uri="{BB962C8B-B14F-4D97-AF65-F5344CB8AC3E}">
        <p14:creationId xmlns:p14="http://schemas.microsoft.com/office/powerpoint/2010/main" val="364797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7259D-FDAF-4BED-A781-E5D81AB52228}"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222919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7259D-FDAF-4BED-A781-E5D81AB52228}"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66530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7259D-FDAF-4BED-A781-E5D81AB52228}"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338929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E7259D-FDAF-4BED-A781-E5D81AB52228}"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783731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7259D-FDAF-4BED-A781-E5D81AB52228}"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313071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7259D-FDAF-4BED-A781-E5D81AB52228}"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140633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9225C4-CCE6-49B7-B911-12A9310BEB6A}"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7259D-FDAF-4BED-A781-E5D81AB52228}"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369252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7259D-FDAF-4BED-A781-E5D81AB52228}"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1951274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7259D-FDAF-4BED-A781-E5D81AB52228}"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97809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7259D-FDAF-4BED-A781-E5D81AB52228}"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186715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7259D-FDAF-4BED-A781-E5D81AB52228}"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D155-15E0-4EC8-8C85-B2CFE6919B61}" type="slidenum">
              <a:rPr lang="en-US" smtClean="0"/>
              <a:t>‹#›</a:t>
            </a:fld>
            <a:endParaRPr lang="en-US"/>
          </a:p>
        </p:txBody>
      </p:sp>
    </p:spTree>
    <p:extLst>
      <p:ext uri="{BB962C8B-B14F-4D97-AF65-F5344CB8AC3E}">
        <p14:creationId xmlns:p14="http://schemas.microsoft.com/office/powerpoint/2010/main" val="767074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EBE78-5AB9-4D3A-9E21-70B0F84252C9}"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51631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51093-6392-459A-AF30-53F02AFA91F4}"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3079565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F45C1B-D74A-4584-AAF9-4809E03644FA}"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4182318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B8CF86-56A6-40FD-937A-0F715ACB5EFE}"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2672430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47533-2FEE-4FF3-939E-0C8572F7F782}" type="datetime1">
              <a:rPr lang="en-US" smtClean="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384146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639EB6-61BD-42B4-AA98-971FE09B38A3}"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7F8042-CB9C-4234-9F2B-EE935399DFF1}" type="datetime1">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678925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AF06-8BFB-44E4-926F-50A5C0AA35AA}" type="datetime1">
              <a:rPr lang="en-US" smtClean="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303776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17C7E8-3099-4A51-92C8-AE9EC7B03F22}"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1422444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C3640F-E160-43C6-970E-72BF80ECA461}"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145799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E1C3EC-1C56-4E62-AD15-6726E85060EF}"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3375388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D02C86-D362-498C-A43D-AC0BF150A278}"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5756C-1495-47A8-90C4-2A6CAACD7451}" type="slidenum">
              <a:rPr lang="en-US" smtClean="0"/>
              <a:t>‹#›</a:t>
            </a:fld>
            <a:endParaRPr lang="en-US" dirty="0"/>
          </a:p>
        </p:txBody>
      </p:sp>
    </p:spTree>
    <p:extLst>
      <p:ext uri="{BB962C8B-B14F-4D97-AF65-F5344CB8AC3E}">
        <p14:creationId xmlns:p14="http://schemas.microsoft.com/office/powerpoint/2010/main" val="2954437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marL="0" lvl="0" indent="0" algn="r" rtl="0">
              <a:spcBef>
                <a:spcPts val="0"/>
              </a:spcBef>
              <a:spcAft>
                <a:spcPts val="0"/>
              </a:spcAft>
              <a:buNone/>
            </a:pPr>
            <a:fld id="{00000000-1234-1234-1234-123412341234}" type="slidenum">
              <a:rPr lang="en"/>
              <a:t>‹#›</a:t>
            </a:fld>
            <a:endParaRPr/>
          </a:p>
        </p:txBody>
      </p:sp>
      <p:pic>
        <p:nvPicPr>
          <p:cNvPr id="20" name="Google Shape;20;p4"/>
          <p:cNvPicPr preferRelativeResize="0"/>
          <p:nvPr/>
        </p:nvPicPr>
        <p:blipFill rotWithShape="1">
          <a:blip r:embed="rId2">
            <a:alphaModFix/>
          </a:blip>
          <a:srcRect/>
          <a:stretch/>
        </p:blipFill>
        <p:spPr>
          <a:xfrm>
            <a:off x="8545402" y="9408"/>
            <a:ext cx="555195" cy="334950"/>
          </a:xfrm>
          <a:prstGeom prst="rect">
            <a:avLst/>
          </a:prstGeom>
          <a:noFill/>
          <a:ln>
            <a:noFill/>
          </a:ln>
        </p:spPr>
      </p:pic>
    </p:spTree>
    <p:extLst>
      <p:ext uri="{BB962C8B-B14F-4D97-AF65-F5344CB8AC3E}">
        <p14:creationId xmlns:p14="http://schemas.microsoft.com/office/powerpoint/2010/main" val="4126439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887612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2280365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96801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BA7722D-54EC-4C58-9738-B7AF170988F0}"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53153D-0B5E-40DC-8C68-CBF8581E1CCE}"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366004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53153D-0B5E-40DC-8C68-CBF8581E1CCE}"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1826478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53153D-0B5E-40DC-8C68-CBF8581E1CCE}"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828518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3153D-0B5E-40DC-8C68-CBF8581E1CCE}"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588309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53153D-0B5E-40DC-8C68-CBF8581E1CCE}"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2767580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253153D-0B5E-40DC-8C68-CBF8581E1CCE}"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743646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2368062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0648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1163500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617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047AE12-ED31-4612-B69B-EDF050702BD9}"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862842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816728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557494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2940307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556430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791317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53153D-0B5E-40DC-8C68-CBF8581E1CCE}"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332678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53153D-0B5E-40DC-8C68-CBF8581E1CCE}"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4285923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53153D-0B5E-40DC-8C68-CBF8581E1CCE}"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1935728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3153D-0B5E-40DC-8C68-CBF8581E1CCE}"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139497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E4BE373-4BE6-4F86-9573-C3189CC53AB4}" type="slidenum">
              <a:rPr lang="en-US" smtClean="0"/>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53153D-0B5E-40DC-8C68-CBF8581E1CCE}"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1552785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53153D-0B5E-40DC-8C68-CBF8581E1CCE}"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413909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808815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53153D-0B5E-40DC-8C68-CBF8581E1CCE}"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367FE-CB79-4BF2-BD2F-830C0CC8F7B3}" type="slidenum">
              <a:rPr lang="en-US" smtClean="0"/>
              <a:t>‹#›</a:t>
            </a:fld>
            <a:endParaRPr lang="en-US"/>
          </a:p>
        </p:txBody>
      </p:sp>
    </p:spTree>
    <p:extLst>
      <p:ext uri="{BB962C8B-B14F-4D97-AF65-F5344CB8AC3E}">
        <p14:creationId xmlns:p14="http://schemas.microsoft.com/office/powerpoint/2010/main" val="300880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8965F07-B87D-4D31-BAC1-B74E72C1F6F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5DFE441-EFFE-4617-A4F2-F7ED6A3DC8E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ED7468-EED4-4C10-9683-67983EF29254}"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7EEB5140-3A41-47BC-992A-0389AD2005A2}"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205"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7259D-FDAF-4BED-A781-E5D81AB52228}" type="datetimeFigureOut">
              <a:rPr lang="en-US" smtClean="0"/>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FD155-15E0-4EC8-8C85-B2CFE6919B61}" type="slidenum">
              <a:rPr lang="en-US" smtClean="0"/>
              <a:t>‹#›</a:t>
            </a:fld>
            <a:endParaRPr lang="en-US"/>
          </a:p>
        </p:txBody>
      </p:sp>
    </p:spTree>
    <p:extLst>
      <p:ext uri="{BB962C8B-B14F-4D97-AF65-F5344CB8AC3E}">
        <p14:creationId xmlns:p14="http://schemas.microsoft.com/office/powerpoint/2010/main" val="1103384402"/>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1F0B-113F-4D4C-B4A2-D51CBE74B6F9}" type="datetime1">
              <a:rPr lang="en-US" smtClean="0"/>
              <a:t>3/28/2023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5756C-1495-47A8-90C4-2A6CAACD7451}" type="slidenum">
              <a:rPr lang="en-US" smtClean="0"/>
              <a:t>‹#›</a:t>
            </a:fld>
            <a:endParaRPr lang="en-US" dirty="0"/>
          </a:p>
        </p:txBody>
      </p:sp>
    </p:spTree>
    <p:extLst>
      <p:ext uri="{BB962C8B-B14F-4D97-AF65-F5344CB8AC3E}">
        <p14:creationId xmlns:p14="http://schemas.microsoft.com/office/powerpoint/2010/main" val="305597864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253153D-0B5E-40DC-8C68-CBF8581E1CCE}" type="datetimeFigureOut">
              <a:rPr lang="en-US" smtClean="0"/>
              <a:t>3/28/2023</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809367FE-CB79-4BF2-BD2F-830C0CC8F7B3}" type="slidenum">
              <a:rPr lang="en-US" smtClean="0"/>
              <a:t>‹#›</a:t>
            </a:fld>
            <a:endParaRPr lang="en-US"/>
          </a:p>
        </p:txBody>
      </p:sp>
    </p:spTree>
    <p:extLst>
      <p:ext uri="{BB962C8B-B14F-4D97-AF65-F5344CB8AC3E}">
        <p14:creationId xmlns:p14="http://schemas.microsoft.com/office/powerpoint/2010/main" val="318877806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53153D-0B5E-40DC-8C68-CBF8581E1CCE}" type="datetimeFigureOut">
              <a:rPr lang="en-US" smtClean="0"/>
              <a:t>3/28/2023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9367FE-CB79-4BF2-BD2F-830C0CC8F7B3}" type="slidenum">
              <a:rPr lang="en-US" smtClean="0"/>
              <a:t>‹#›</a:t>
            </a:fld>
            <a:endParaRPr lang="en-US"/>
          </a:p>
        </p:txBody>
      </p:sp>
    </p:spTree>
    <p:extLst>
      <p:ext uri="{BB962C8B-B14F-4D97-AF65-F5344CB8AC3E}">
        <p14:creationId xmlns:p14="http://schemas.microsoft.com/office/powerpoint/2010/main" val="1130556829"/>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town.berlin.ct.us/department/index.php?structureid=27" TargetMode="External"/><Relationship Id="rId4" Type="http://schemas.openxmlformats.org/officeDocument/2006/relationships/hyperlink" Target="https://www.berlinct.gov/topic/index.php?topicid=324&amp;structureid=16"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Macro-Enabled_Worksheet.xlsm"/><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13636" y="2105905"/>
            <a:ext cx="9144000" cy="907214"/>
          </a:xfrm>
        </p:spPr>
        <p:txBody>
          <a:bodyPr/>
          <a:lstStyle/>
          <a:p>
            <a:pPr eaLnBrk="1" hangingPunct="1"/>
            <a:r>
              <a:rPr lang="en-US" sz="4800" u="sng" dirty="0">
                <a:solidFill>
                  <a:schemeClr val="hlink"/>
                </a:solidFill>
                <a:latin typeface="Times New Roman" panose="02020603050405020304" pitchFamily="18" charset="0"/>
                <a:cs typeface="Times New Roman" panose="02020603050405020304" pitchFamily="18" charset="0"/>
              </a:rPr>
              <a:t>Board of Finance Proposed Budget</a:t>
            </a:r>
          </a:p>
        </p:txBody>
      </p:sp>
      <p:sp>
        <p:nvSpPr>
          <p:cNvPr id="4099" name="Rectangle 3"/>
          <p:cNvSpPr>
            <a:spLocks noGrp="1" noChangeArrowheads="1"/>
          </p:cNvSpPr>
          <p:nvPr>
            <p:ph type="subTitle" idx="1"/>
          </p:nvPr>
        </p:nvSpPr>
        <p:spPr>
          <a:xfrm>
            <a:off x="210458" y="3188217"/>
            <a:ext cx="8875485" cy="1219200"/>
          </a:xfrm>
        </p:spPr>
        <p:txBody>
          <a:bodyPr vert="horz" lIns="91440" tIns="45720" rIns="91440" bIns="45720" rtlCol="0" anchor="t">
            <a:normAutofit fontScale="70000" lnSpcReduction="20000"/>
          </a:bodyPr>
          <a:lstStyle/>
          <a:p>
            <a:pPr eaLnBrk="1" hangingPunct="1"/>
            <a:r>
              <a:rPr lang="en-US" sz="6700" b="1" dirty="0">
                <a:solidFill>
                  <a:schemeClr val="hlink"/>
                </a:solidFill>
              </a:rPr>
              <a:t>Fiscal Year 2024</a:t>
            </a:r>
          </a:p>
          <a:p>
            <a:pPr eaLnBrk="1" hangingPunct="1"/>
            <a:r>
              <a:rPr lang="en-US" sz="4800" b="1" dirty="0">
                <a:solidFill>
                  <a:schemeClr val="hlink"/>
                </a:solidFill>
              </a:rPr>
              <a:t>March 28, 2023</a:t>
            </a:r>
            <a:endParaRPr lang="en-US" sz="4800" dirty="0">
              <a:solidFill>
                <a:schemeClr val="hlink"/>
              </a:solidFill>
            </a:endParaRPr>
          </a:p>
        </p:txBody>
      </p:sp>
      <p:pic>
        <p:nvPicPr>
          <p:cNvPr id="4101" name="Picture 3" descr="TOWN SEAL 001"/>
          <p:cNvPicPr>
            <a:picLocks noChangeAspect="1" noChangeArrowheads="1"/>
          </p:cNvPicPr>
          <p:nvPr/>
        </p:nvPicPr>
        <p:blipFill>
          <a:blip r:embed="rId3" cstate="print"/>
          <a:srcRect/>
          <a:stretch>
            <a:fillRect/>
          </a:stretch>
        </p:blipFill>
        <p:spPr bwMode="auto">
          <a:xfrm>
            <a:off x="7391400" y="231135"/>
            <a:ext cx="1422400" cy="1333500"/>
          </a:xfrm>
          <a:prstGeom prst="rect">
            <a:avLst/>
          </a:prstGeom>
          <a:noFill/>
          <a:ln w="9525">
            <a:noFill/>
            <a:miter lim="800000"/>
            <a:headEnd/>
            <a:tailEnd/>
          </a:ln>
        </p:spPr>
      </p:pic>
      <p:sp>
        <p:nvSpPr>
          <p:cNvPr id="2" name="TextBox 1"/>
          <p:cNvSpPr txBox="1"/>
          <p:nvPr/>
        </p:nvSpPr>
        <p:spPr>
          <a:xfrm>
            <a:off x="120621" y="4903618"/>
            <a:ext cx="8875486" cy="1815882"/>
          </a:xfrm>
          <a:prstGeom prst="rect">
            <a:avLst/>
          </a:prstGeom>
          <a:noFill/>
        </p:spPr>
        <p:txBody>
          <a:bodyPr wrap="square" rtlCol="0">
            <a:spAutoFit/>
          </a:bodyPr>
          <a:lstStyle/>
          <a:p>
            <a:pPr algn="ctr"/>
            <a:r>
              <a:rPr lang="en-US" sz="1400" dirty="0"/>
              <a:t>This presentation is available under Finance/Budget on the Town website: </a:t>
            </a:r>
          </a:p>
          <a:p>
            <a:pPr algn="ctr"/>
            <a:r>
              <a:rPr lang="en-US" sz="1400" b="1" i="1" dirty="0">
                <a:hlinkClick r:id="rId4"/>
              </a:rPr>
              <a:t>https://www.berlinct.gov/topic/index.php?topicid=324&amp;structureid=16</a:t>
            </a:r>
            <a:endParaRPr lang="en-US" sz="1400" b="1" i="1" dirty="0"/>
          </a:p>
          <a:p>
            <a:pPr algn="ctr"/>
            <a:endParaRPr lang="en-US" sz="1400" b="1" i="1" dirty="0"/>
          </a:p>
          <a:p>
            <a:pPr algn="ctr"/>
            <a:r>
              <a:rPr lang="en-US" sz="1400" dirty="0"/>
              <a:t>Residential property tax impact of proposed mil rate is available on the town website: </a:t>
            </a:r>
            <a:r>
              <a:rPr lang="en-US" sz="1400" b="1" dirty="0">
                <a:hlinkClick r:id="rId4"/>
              </a:rPr>
              <a:t>https://www.berlinct.gov/topic/index.php?topicid=324&amp;structureid=16</a:t>
            </a:r>
            <a:endParaRPr lang="en-US" sz="1400" b="1" dirty="0"/>
          </a:p>
          <a:p>
            <a:pPr algn="ctr"/>
            <a:endParaRPr lang="en-US" sz="1400" b="1" i="1" dirty="0">
              <a:solidFill>
                <a:srgbClr val="FF0000"/>
              </a:solidFill>
            </a:endParaRPr>
          </a:p>
          <a:p>
            <a:pPr algn="ctr"/>
            <a:r>
              <a:rPr lang="en-US" sz="1400" dirty="0"/>
              <a:t>The Annual Report is in the Town Manager’s Dept. on the Town website: </a:t>
            </a:r>
          </a:p>
          <a:p>
            <a:pPr algn="ctr"/>
            <a:r>
              <a:rPr lang="en-US" sz="1400" b="1" i="1" dirty="0">
                <a:solidFill>
                  <a:srgbClr val="FF0000"/>
                </a:solidFill>
                <a:hlinkClick r:id="rId5"/>
              </a:rPr>
              <a:t>https://www.town.berlin.ct.us/department/index.php?structureid=27</a:t>
            </a:r>
            <a:endParaRPr lang="en-US" b="1" i="1" dirty="0">
              <a:solidFill>
                <a:srgbClr val="FF0000"/>
              </a:solidFill>
            </a:endParaRPr>
          </a:p>
        </p:txBody>
      </p:sp>
      <p:pic>
        <p:nvPicPr>
          <p:cNvPr id="3" name="Picture 2">
            <a:extLst>
              <a:ext uri="{FF2B5EF4-FFF2-40B4-BE49-F238E27FC236}">
                <a16:creationId xmlns:a16="http://schemas.microsoft.com/office/drawing/2014/main" id="{C74C07D3-E222-4D86-8DBD-CB10E23A261C}"/>
              </a:ext>
            </a:extLst>
          </p:cNvPr>
          <p:cNvPicPr>
            <a:picLocks noChangeAspect="1"/>
          </p:cNvPicPr>
          <p:nvPr/>
        </p:nvPicPr>
        <p:blipFill>
          <a:blip r:embed="rId6"/>
          <a:stretch>
            <a:fillRect/>
          </a:stretch>
        </p:blipFill>
        <p:spPr>
          <a:xfrm>
            <a:off x="210458" y="231135"/>
            <a:ext cx="1898643" cy="133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peech Bubble: Oval 2">
            <a:extLst>
              <a:ext uri="{FF2B5EF4-FFF2-40B4-BE49-F238E27FC236}">
                <a16:creationId xmlns:a16="http://schemas.microsoft.com/office/drawing/2014/main" id="{93149704-3440-41B3-A1DD-1D80D10BAC57}"/>
              </a:ext>
            </a:extLst>
          </p:cNvPr>
          <p:cNvSpPr/>
          <p:nvPr/>
        </p:nvSpPr>
        <p:spPr>
          <a:xfrm>
            <a:off x="2057400" y="1681996"/>
            <a:ext cx="1582491" cy="533400"/>
          </a:xfrm>
          <a:prstGeom prst="wedgeEllipseCallout">
            <a:avLst>
              <a:gd name="adj1" fmla="val 61842"/>
              <a:gd name="adj2" fmla="val 2924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Target = 3%</a:t>
            </a:r>
          </a:p>
          <a:p>
            <a:pPr algn="ctr"/>
            <a:r>
              <a:rPr lang="en-US" sz="1200" dirty="0"/>
              <a:t>Ceiling = 5%</a:t>
            </a:r>
          </a:p>
        </p:txBody>
      </p:sp>
      <p:sp>
        <p:nvSpPr>
          <p:cNvPr id="9" name="AutoShape 2">
            <a:extLst>
              <a:ext uri="{FF2B5EF4-FFF2-40B4-BE49-F238E27FC236}">
                <a16:creationId xmlns:a16="http://schemas.microsoft.com/office/drawing/2014/main" id="{862EE9FE-6418-4848-81EC-B4A5E08A248B}"/>
              </a:ext>
            </a:extLst>
          </p:cNvPr>
          <p:cNvSpPr txBox="1">
            <a:spLocks noChangeArrowheads="1"/>
          </p:cNvSpPr>
          <p:nvPr/>
        </p:nvSpPr>
        <p:spPr>
          <a:xfrm>
            <a:off x="495300" y="152400"/>
            <a:ext cx="81534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100000"/>
              </a:lnSpc>
              <a:spcAft>
                <a:spcPts val="0"/>
              </a:spcAft>
            </a:pPr>
            <a:r>
              <a:rPr lang="en-US" sz="3200" dirty="0">
                <a:solidFill>
                  <a:schemeClr val="hlink"/>
                </a:solidFill>
              </a:rPr>
              <a:t>$100,637,696 Total Budget </a:t>
            </a:r>
          </a:p>
          <a:p>
            <a:pPr fontAlgn="auto">
              <a:lnSpc>
                <a:spcPct val="100000"/>
              </a:lnSpc>
              <a:spcAft>
                <a:spcPts val="0"/>
              </a:spcAft>
            </a:pPr>
            <a:r>
              <a:rPr lang="en-US" sz="3200" u="sng" dirty="0">
                <a:solidFill>
                  <a:schemeClr val="hlink"/>
                </a:solidFill>
              </a:rPr>
              <a:t>30.02 mil rate (-4.29 vs. FY23) </a:t>
            </a:r>
          </a:p>
        </p:txBody>
      </p:sp>
      <p:sp>
        <p:nvSpPr>
          <p:cNvPr id="8" name="TextBox 7">
            <a:extLst>
              <a:ext uri="{FF2B5EF4-FFF2-40B4-BE49-F238E27FC236}">
                <a16:creationId xmlns:a16="http://schemas.microsoft.com/office/drawing/2014/main" id="{220577EA-1F2F-4093-9977-650075D42942}"/>
              </a:ext>
            </a:extLst>
          </p:cNvPr>
          <p:cNvSpPr txBox="1"/>
          <p:nvPr/>
        </p:nvSpPr>
        <p:spPr>
          <a:xfrm>
            <a:off x="6248400" y="2133600"/>
            <a:ext cx="2819400" cy="3570208"/>
          </a:xfrm>
          <a:prstGeom prst="rect">
            <a:avLst/>
          </a:prstGeom>
          <a:noFill/>
          <a:ln w="19050">
            <a:solidFill>
              <a:schemeClr val="tx1"/>
            </a:solidFill>
          </a:ln>
        </p:spPr>
        <p:txBody>
          <a:bodyPr wrap="square" rtlCol="0">
            <a:spAutoFit/>
          </a:bodyPr>
          <a:lstStyle/>
          <a:p>
            <a:pPr algn="ctr"/>
            <a:r>
              <a:rPr lang="en-US" sz="1600" u="sng" dirty="0"/>
              <a:t>Board of Education</a:t>
            </a:r>
          </a:p>
          <a:p>
            <a:pPr algn="ctr"/>
            <a:r>
              <a:rPr lang="en-US" sz="1600" dirty="0"/>
              <a:t>$50,555,071</a:t>
            </a:r>
          </a:p>
          <a:p>
            <a:pPr algn="ctr"/>
            <a:r>
              <a:rPr lang="en-US" sz="1600" dirty="0"/>
              <a:t>+$1,472,475</a:t>
            </a:r>
          </a:p>
          <a:p>
            <a:pPr algn="ctr"/>
            <a:r>
              <a:rPr lang="en-US" sz="1600" dirty="0"/>
              <a:t>+3.0%</a:t>
            </a:r>
          </a:p>
          <a:p>
            <a:pPr algn="ctr"/>
            <a:endParaRPr lang="en-US" sz="1600" dirty="0"/>
          </a:p>
          <a:p>
            <a:pPr algn="ctr"/>
            <a:r>
              <a:rPr lang="en-US" sz="1600" u="sng" dirty="0"/>
              <a:t>General Government</a:t>
            </a:r>
            <a:endParaRPr lang="en-US" sz="1600" dirty="0"/>
          </a:p>
          <a:p>
            <a:pPr algn="ctr"/>
            <a:r>
              <a:rPr lang="en-US" sz="1600" dirty="0"/>
              <a:t>$50,082,625</a:t>
            </a:r>
          </a:p>
          <a:p>
            <a:pPr algn="ctr"/>
            <a:r>
              <a:rPr lang="en-US" sz="1600" dirty="0"/>
              <a:t>+$2,539,443</a:t>
            </a:r>
          </a:p>
          <a:p>
            <a:pPr algn="ctr"/>
            <a:r>
              <a:rPr lang="en-US" sz="1600" dirty="0"/>
              <a:t>+5.3%</a:t>
            </a:r>
          </a:p>
          <a:p>
            <a:pPr algn="ctr"/>
            <a:endParaRPr lang="en-US" sz="1600" dirty="0"/>
          </a:p>
          <a:p>
            <a:pPr algn="ctr"/>
            <a:r>
              <a:rPr lang="en-US" sz="1600" u="sng" dirty="0"/>
              <a:t>Total General Fund Budget</a:t>
            </a:r>
          </a:p>
          <a:p>
            <a:pPr algn="ctr"/>
            <a:r>
              <a:rPr lang="en-US" sz="1600" dirty="0"/>
              <a:t>$100,637,696</a:t>
            </a:r>
          </a:p>
          <a:p>
            <a:pPr algn="ctr"/>
            <a:r>
              <a:rPr lang="en-US" sz="1600" dirty="0"/>
              <a:t>+$4,011,918</a:t>
            </a:r>
          </a:p>
          <a:p>
            <a:pPr algn="ctr"/>
            <a:r>
              <a:rPr lang="en-US" sz="1600" dirty="0"/>
              <a:t>+4.2%</a:t>
            </a:r>
            <a:endParaRPr lang="en-US" dirty="0"/>
          </a:p>
        </p:txBody>
      </p:sp>
      <p:graphicFrame>
        <p:nvGraphicFramePr>
          <p:cNvPr id="3" name="Chart 2">
            <a:extLst>
              <a:ext uri="{FF2B5EF4-FFF2-40B4-BE49-F238E27FC236}">
                <a16:creationId xmlns:a16="http://schemas.microsoft.com/office/drawing/2014/main" id="{027C250F-750B-44F3-858E-F23F4660E89E}"/>
              </a:ext>
            </a:extLst>
          </p:cNvPr>
          <p:cNvGraphicFramePr>
            <a:graphicFrameLocks/>
          </p:cNvGraphicFramePr>
          <p:nvPr>
            <p:extLst>
              <p:ext uri="{D42A27DB-BD31-4B8C-83A1-F6EECF244321}">
                <p14:modId xmlns:p14="http://schemas.microsoft.com/office/powerpoint/2010/main" val="3205068367"/>
              </p:ext>
            </p:extLst>
          </p:nvPr>
        </p:nvGraphicFramePr>
        <p:xfrm>
          <a:off x="381000" y="1948696"/>
          <a:ext cx="5705475" cy="4935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50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0" y="228600"/>
            <a:ext cx="9144000" cy="672837"/>
          </a:xfrm>
        </p:spPr>
        <p:txBody>
          <a:bodyPr>
            <a:normAutofit fontScale="90000"/>
          </a:bodyPr>
          <a:lstStyle/>
          <a:p>
            <a:pPr algn="ctr" eaLnBrk="1" hangingPunct="1"/>
            <a:br>
              <a:rPr lang="en-US" sz="4000" dirty="0">
                <a:solidFill>
                  <a:schemeClr val="tx1"/>
                </a:solidFill>
              </a:rPr>
            </a:br>
            <a:r>
              <a:rPr lang="en-US" sz="4000" u="sng" dirty="0">
                <a:solidFill>
                  <a:srgbClr val="00B0F0"/>
                </a:solidFill>
              </a:rPr>
              <a:t>General Fund </a:t>
            </a:r>
            <a:r>
              <a:rPr lang="en-US" sz="4400" u="sng" dirty="0">
                <a:solidFill>
                  <a:srgbClr val="00B0F0"/>
                </a:solidFill>
              </a:rPr>
              <a:t>Revenue Drivers</a:t>
            </a:r>
          </a:p>
        </p:txBody>
      </p:sp>
      <p:sp>
        <p:nvSpPr>
          <p:cNvPr id="2" name="TextBox 1">
            <a:extLst>
              <a:ext uri="{FF2B5EF4-FFF2-40B4-BE49-F238E27FC236}">
                <a16:creationId xmlns:a16="http://schemas.microsoft.com/office/drawing/2014/main" id="{827D8FD0-9EAB-4FE7-961F-BBFB5F7BE72B}"/>
              </a:ext>
            </a:extLst>
          </p:cNvPr>
          <p:cNvSpPr txBox="1"/>
          <p:nvPr/>
        </p:nvSpPr>
        <p:spPr>
          <a:xfrm>
            <a:off x="5791200" y="1120200"/>
            <a:ext cx="3276600" cy="5509200"/>
          </a:xfrm>
          <a:prstGeom prst="rect">
            <a:avLst/>
          </a:prstGeom>
          <a:noFill/>
          <a:ln w="19050">
            <a:solidFill>
              <a:schemeClr val="tx1"/>
            </a:solidFill>
          </a:ln>
        </p:spPr>
        <p:txBody>
          <a:bodyPr wrap="square" rtlCol="0">
            <a:spAutoFit/>
          </a:bodyPr>
          <a:lstStyle/>
          <a:p>
            <a:pPr marL="285750" indent="-285750">
              <a:buFontTx/>
              <a:buChar char="-"/>
            </a:pPr>
            <a:r>
              <a:rPr lang="en-US" sz="1600" b="1" dirty="0"/>
              <a:t>Local taxes fund almost 87% of the budget</a:t>
            </a:r>
          </a:p>
          <a:p>
            <a:endParaRPr lang="en-US" sz="1600" b="1" dirty="0"/>
          </a:p>
          <a:p>
            <a:pPr marL="285750" indent="-285750">
              <a:buFontTx/>
              <a:buChar char="-"/>
            </a:pPr>
            <a:r>
              <a:rPr lang="en-US" sz="1600" b="1" dirty="0"/>
              <a:t>Maintained 99.3% tax collection rate</a:t>
            </a:r>
          </a:p>
          <a:p>
            <a:pPr marL="285750" indent="-285750">
              <a:buFontTx/>
              <a:buChar char="-"/>
            </a:pPr>
            <a:endParaRPr lang="en-US" sz="1600" b="1" dirty="0"/>
          </a:p>
          <a:p>
            <a:pPr marL="285750" indent="-285750">
              <a:buFontTx/>
              <a:buChar char="-"/>
            </a:pPr>
            <a:r>
              <a:rPr lang="en-US" sz="1600" b="1" dirty="0"/>
              <a:t>+$1,500k of interest income</a:t>
            </a:r>
          </a:p>
          <a:p>
            <a:pPr marL="285750" indent="-285750">
              <a:buFontTx/>
              <a:buChar char="-"/>
            </a:pPr>
            <a:endParaRPr lang="en-US" sz="1600" b="1" dirty="0"/>
          </a:p>
          <a:p>
            <a:pPr marL="285750" indent="-285750">
              <a:buFontTx/>
              <a:buChar char="-"/>
            </a:pPr>
            <a:r>
              <a:rPr lang="en-US" sz="1600" b="1" dirty="0"/>
              <a:t>+$310k of non-education State grants (MV Cap PILOT)</a:t>
            </a:r>
          </a:p>
          <a:p>
            <a:pPr marL="285750" indent="-285750">
              <a:buFontTx/>
              <a:buChar char="-"/>
            </a:pPr>
            <a:endParaRPr lang="en-US" sz="1600" b="1" dirty="0"/>
          </a:p>
          <a:p>
            <a:pPr marL="285750" indent="-285750">
              <a:buFontTx/>
              <a:buChar char="-"/>
            </a:pPr>
            <a:r>
              <a:rPr lang="en-US" sz="1600" b="1" dirty="0"/>
              <a:t>+$178k of unassigned fund balance (savings)</a:t>
            </a:r>
          </a:p>
          <a:p>
            <a:pPr marL="285750" indent="-285750">
              <a:buFontTx/>
              <a:buChar char="-"/>
            </a:pPr>
            <a:endParaRPr lang="en-US" sz="1600" b="1" dirty="0"/>
          </a:p>
          <a:p>
            <a:pPr marL="285750" indent="-285750">
              <a:buFontTx/>
              <a:buChar char="-"/>
            </a:pPr>
            <a:r>
              <a:rPr lang="en-US" sz="1600" b="1" dirty="0"/>
              <a:t>Flat Education Cost Sharing grant funding vs. FY23</a:t>
            </a:r>
          </a:p>
          <a:p>
            <a:pPr marL="285750" indent="-285750">
              <a:buFontTx/>
              <a:buChar char="-"/>
            </a:pPr>
            <a:endParaRPr lang="en-US" sz="1600" b="1" dirty="0"/>
          </a:p>
          <a:p>
            <a:pPr marL="285750" indent="-285750">
              <a:buFontTx/>
              <a:buChar char="-"/>
            </a:pPr>
            <a:r>
              <a:rPr lang="en-US" sz="1600" b="1" dirty="0"/>
              <a:t>-$470k fees with Private Duty Police receipts &amp; expenditures moved out of General Fund</a:t>
            </a:r>
          </a:p>
          <a:p>
            <a:pPr marL="285750" indent="-285750">
              <a:buFontTx/>
              <a:buChar char="-"/>
            </a:pPr>
            <a:endParaRPr lang="en-US" sz="1600" b="1" dirty="0"/>
          </a:p>
        </p:txBody>
      </p:sp>
      <p:graphicFrame>
        <p:nvGraphicFramePr>
          <p:cNvPr id="3" name="Chart 2">
            <a:extLst>
              <a:ext uri="{FF2B5EF4-FFF2-40B4-BE49-F238E27FC236}">
                <a16:creationId xmlns:a16="http://schemas.microsoft.com/office/drawing/2014/main" id="{2E403B9A-3593-470C-9141-3FCC5ED01825}"/>
              </a:ext>
            </a:extLst>
          </p:cNvPr>
          <p:cNvGraphicFramePr>
            <a:graphicFrameLocks/>
          </p:cNvGraphicFramePr>
          <p:nvPr>
            <p:extLst>
              <p:ext uri="{D42A27DB-BD31-4B8C-83A1-F6EECF244321}">
                <p14:modId xmlns:p14="http://schemas.microsoft.com/office/powerpoint/2010/main" val="4106149390"/>
              </p:ext>
            </p:extLst>
          </p:nvPr>
        </p:nvGraphicFramePr>
        <p:xfrm>
          <a:off x="228599" y="1120200"/>
          <a:ext cx="5410201" cy="550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268C-D7A0-4362-9C38-6D670B84FD66}"/>
              </a:ext>
            </a:extLst>
          </p:cNvPr>
          <p:cNvSpPr>
            <a:spLocks noGrp="1"/>
          </p:cNvSpPr>
          <p:nvPr>
            <p:ph type="title"/>
          </p:nvPr>
        </p:nvSpPr>
        <p:spPr>
          <a:xfrm>
            <a:off x="533400" y="2286000"/>
            <a:ext cx="8229600" cy="1600200"/>
          </a:xfrm>
        </p:spPr>
        <p:txBody>
          <a:bodyPr/>
          <a:lstStyle/>
          <a:p>
            <a:r>
              <a:rPr lang="en-US" dirty="0"/>
              <a:t>Berlin Water Control</a:t>
            </a:r>
          </a:p>
        </p:txBody>
      </p:sp>
    </p:spTree>
    <p:extLst>
      <p:ext uri="{BB962C8B-B14F-4D97-AF65-F5344CB8AC3E}">
        <p14:creationId xmlns:p14="http://schemas.microsoft.com/office/powerpoint/2010/main" val="152116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39486"/>
            <a:ext cx="8515350" cy="508660"/>
          </a:xfrm>
        </p:spPr>
        <p:txBody>
          <a:bodyPr>
            <a:noAutofit/>
          </a:bodyPr>
          <a:lstStyle/>
          <a:p>
            <a:pPr algn="ctr"/>
            <a:r>
              <a:rPr lang="en-US" sz="4000" b="1" u="sng" dirty="0"/>
              <a:t>Berlin Water Control – Enterprise Fund</a:t>
            </a:r>
          </a:p>
        </p:txBody>
      </p:sp>
      <p:sp>
        <p:nvSpPr>
          <p:cNvPr id="3" name="Content Placeholder 2"/>
          <p:cNvSpPr>
            <a:spLocks noGrp="1"/>
          </p:cNvSpPr>
          <p:nvPr>
            <p:ph idx="1"/>
          </p:nvPr>
        </p:nvSpPr>
        <p:spPr>
          <a:xfrm>
            <a:off x="628650" y="2688588"/>
            <a:ext cx="7886700" cy="4096675"/>
          </a:xfrm>
        </p:spPr>
        <p:txBody>
          <a:bodyPr>
            <a:normAutofit fontScale="77500" lnSpcReduction="20000"/>
          </a:bodyPr>
          <a:lstStyle/>
          <a:p>
            <a:r>
              <a:rPr lang="en-US" sz="2400" dirty="0"/>
              <a:t>Combined operating budget change: -$301k (-5.01%)</a:t>
            </a:r>
          </a:p>
          <a:p>
            <a:pPr lvl="1"/>
            <a:r>
              <a:rPr lang="en-US" sz="2000" dirty="0"/>
              <a:t>Removed capital projects that will be debt funded</a:t>
            </a:r>
          </a:p>
          <a:p>
            <a:pPr lvl="1"/>
            <a:r>
              <a:rPr lang="en-US" sz="1900" dirty="0"/>
              <a:t>Included consulting and software requirements to address audit fundings</a:t>
            </a:r>
          </a:p>
          <a:p>
            <a:pPr lvl="1"/>
            <a:r>
              <a:rPr lang="en-US" sz="2100" dirty="0"/>
              <a:t>No staffing changes budgeted</a:t>
            </a:r>
          </a:p>
          <a:p>
            <a:pPr lvl="1"/>
            <a:r>
              <a:rPr lang="en-US" sz="2100" dirty="0"/>
              <a:t>Budgeting projected </a:t>
            </a:r>
            <a:r>
              <a:rPr lang="en-US" sz="2100" dirty="0" err="1"/>
              <a:t>Mattabasset</a:t>
            </a:r>
            <a:r>
              <a:rPr lang="en-US" sz="2100" dirty="0"/>
              <a:t> cost increase</a:t>
            </a:r>
          </a:p>
          <a:p>
            <a:pPr marL="457200" lvl="1" indent="0">
              <a:buNone/>
            </a:pPr>
            <a:endParaRPr lang="en-US" sz="1300" dirty="0"/>
          </a:p>
          <a:p>
            <a:r>
              <a:rPr lang="en-US" sz="2400" dirty="0"/>
              <a:t>Capital needs:</a:t>
            </a:r>
          </a:p>
          <a:p>
            <a:pPr lvl="1"/>
            <a:r>
              <a:rPr lang="en-US" sz="2000" dirty="0"/>
              <a:t>Deming Road pump station</a:t>
            </a:r>
          </a:p>
          <a:p>
            <a:pPr lvl="2"/>
            <a:r>
              <a:rPr lang="en-US" sz="1600" dirty="0"/>
              <a:t>Fund with Sewer Fund reserves</a:t>
            </a:r>
          </a:p>
          <a:p>
            <a:pPr lvl="2"/>
            <a:r>
              <a:rPr lang="en-US" sz="1600" dirty="0"/>
              <a:t>MOU for MDC to pay majority of cost over 5-years</a:t>
            </a:r>
          </a:p>
          <a:p>
            <a:pPr lvl="1"/>
            <a:r>
              <a:rPr lang="en-US" sz="2000" dirty="0"/>
              <a:t>Meriden water line connection</a:t>
            </a:r>
          </a:p>
          <a:p>
            <a:pPr lvl="2"/>
            <a:r>
              <a:rPr lang="en-US" sz="1600" dirty="0"/>
              <a:t>DWSRF Loan (pursue grant to offset some borrowing)</a:t>
            </a:r>
          </a:p>
          <a:p>
            <a:pPr lvl="2"/>
            <a:r>
              <a:rPr lang="en-US" sz="1600" dirty="0"/>
              <a:t>Need connection for Lamentation Tank project (see below)</a:t>
            </a:r>
          </a:p>
          <a:p>
            <a:pPr lvl="1"/>
            <a:r>
              <a:rPr lang="en-US" sz="2000" dirty="0"/>
              <a:t>Lamentation tank corrosion rehabilitation </a:t>
            </a:r>
          </a:p>
          <a:p>
            <a:pPr lvl="2"/>
            <a:r>
              <a:rPr lang="en-US" sz="1600" dirty="0"/>
              <a:t>Critical project to maintain integrity of tank</a:t>
            </a:r>
          </a:p>
          <a:p>
            <a:pPr lvl="2"/>
            <a:r>
              <a:rPr lang="en-US" sz="1600" dirty="0"/>
              <a:t>Fund from Water Fund reserves</a:t>
            </a:r>
          </a:p>
          <a:p>
            <a:pPr lvl="1"/>
            <a:r>
              <a:rPr lang="en-US" sz="2000" dirty="0"/>
              <a:t>Kensington Road water line extension – DWSRF loan (pursue grants)</a:t>
            </a:r>
          </a:p>
          <a:p>
            <a:pPr lvl="1"/>
            <a:r>
              <a:rPr lang="en-US" sz="2000" dirty="0"/>
              <a:t>Berlin Turnpike pump station – CWF loan </a:t>
            </a:r>
          </a:p>
        </p:txBody>
      </p:sp>
      <p:sp>
        <p:nvSpPr>
          <p:cNvPr id="4" name="Slide Number Placeholder 3">
            <a:extLst>
              <a:ext uri="{FF2B5EF4-FFF2-40B4-BE49-F238E27FC236}">
                <a16:creationId xmlns:a16="http://schemas.microsoft.com/office/drawing/2014/main" id="{9C8726E4-7220-4260-88CE-814E91CC4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C5756C-1495-47A8-90C4-2A6CAACD745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F999705-07DF-828E-00E3-31736B6FE4BD}"/>
              </a:ext>
            </a:extLst>
          </p:cNvPr>
          <p:cNvPicPr>
            <a:picLocks noChangeAspect="1"/>
          </p:cNvPicPr>
          <p:nvPr/>
        </p:nvPicPr>
        <p:blipFill>
          <a:blip r:embed="rId3"/>
          <a:stretch>
            <a:fillRect/>
          </a:stretch>
        </p:blipFill>
        <p:spPr>
          <a:xfrm>
            <a:off x="1113835" y="818147"/>
            <a:ext cx="6804863" cy="1588169"/>
          </a:xfrm>
          <a:prstGeom prst="rect">
            <a:avLst/>
          </a:prstGeom>
        </p:spPr>
      </p:pic>
    </p:spTree>
    <p:extLst>
      <p:ext uri="{BB962C8B-B14F-4D97-AF65-F5344CB8AC3E}">
        <p14:creationId xmlns:p14="http://schemas.microsoft.com/office/powerpoint/2010/main" val="394702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solidFill>
                  <a:srgbClr val="00B0F0"/>
                </a:solidFill>
              </a:rPr>
              <a:t>Next Steps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93904662"/>
              </p:ext>
            </p:extLst>
          </p:nvPr>
        </p:nvGraphicFramePr>
        <p:xfrm>
          <a:off x="190500" y="1066800"/>
          <a:ext cx="8763000" cy="5664892"/>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597869">
                <a:tc>
                  <a:txBody>
                    <a:bodyPr/>
                    <a:lstStyle/>
                    <a:p>
                      <a:r>
                        <a:rPr lang="en-US" sz="2400" b="1" dirty="0"/>
                        <a:t>Action to be taken…</a:t>
                      </a:r>
                    </a:p>
                  </a:txBody>
                  <a:tcPr/>
                </a:tc>
                <a:tc>
                  <a:txBody>
                    <a:bodyPr/>
                    <a:lstStyle/>
                    <a:p>
                      <a:r>
                        <a:rPr lang="en-US" sz="2400" b="1" dirty="0"/>
                        <a:t>Timing &amp; Location…</a:t>
                      </a:r>
                    </a:p>
                  </a:txBody>
                  <a:tcPr/>
                </a:tc>
                <a:extLst>
                  <a:ext uri="{0D108BD9-81ED-4DB2-BD59-A6C34878D82A}">
                    <a16:rowId xmlns:a16="http://schemas.microsoft.com/office/drawing/2014/main" val="10000"/>
                  </a:ext>
                </a:extLst>
              </a:tr>
              <a:tr h="1029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Board of Finance votes to recommend Board</a:t>
                      </a:r>
                      <a:r>
                        <a:rPr lang="en-US" sz="2400" baseline="0" dirty="0">
                          <a:latin typeface="Times New Roman" pitchFamily="18" charset="0"/>
                          <a:cs typeface="Times New Roman" pitchFamily="18" charset="0"/>
                        </a:rPr>
                        <a:t> of Education </a:t>
                      </a:r>
                      <a:r>
                        <a:rPr lang="en-US" sz="2400" dirty="0">
                          <a:latin typeface="Times New Roman" pitchFamily="18" charset="0"/>
                          <a:cs typeface="Times New Roman" pitchFamily="18" charset="0"/>
                        </a:rPr>
                        <a:t>&amp; General Government budgets to the Town Council.</a:t>
                      </a:r>
                      <a:endParaRPr lang="en-US" sz="1600" dirty="0"/>
                    </a:p>
                  </a:txBody>
                  <a:tcPr/>
                </a:tc>
                <a:tc>
                  <a:txBody>
                    <a:bodyPr/>
                    <a:lstStyle/>
                    <a:p>
                      <a:r>
                        <a:rPr lang="en-US" sz="1600" dirty="0"/>
                        <a:t>Immediately following Annual Budget Hearing</a:t>
                      </a:r>
                    </a:p>
                  </a:txBody>
                  <a:tcPr/>
                </a:tc>
                <a:extLst>
                  <a:ext uri="{0D108BD9-81ED-4DB2-BD59-A6C34878D82A}">
                    <a16:rowId xmlns:a16="http://schemas.microsoft.com/office/drawing/2014/main" val="10001"/>
                  </a:ext>
                </a:extLst>
              </a:tr>
              <a:tr h="2790163">
                <a:tc>
                  <a:txBody>
                    <a:bodyPr/>
                    <a:lstStyle/>
                    <a:p>
                      <a:r>
                        <a:rPr lang="en-US" sz="2400" dirty="0"/>
                        <a:t>Town Council</a:t>
                      </a:r>
                      <a:r>
                        <a:rPr lang="en-US" sz="2400" baseline="0" dirty="0"/>
                        <a:t> acts on the recommended budget; either:</a:t>
                      </a:r>
                    </a:p>
                    <a:p>
                      <a:endParaRPr lang="en-US" sz="1600" baseline="0" dirty="0"/>
                    </a:p>
                    <a:p>
                      <a:r>
                        <a:rPr lang="en-US" sz="1600" baseline="0" dirty="0"/>
                        <a:t>     - Approve the BOF recommended budget “as is”</a:t>
                      </a:r>
                    </a:p>
                    <a:p>
                      <a:endParaRPr lang="en-US" sz="1600" baseline="0" dirty="0"/>
                    </a:p>
                    <a:p>
                      <a:pPr marL="365760" indent="-457200"/>
                      <a:r>
                        <a:rPr lang="en-US" sz="1600" baseline="0" dirty="0"/>
                        <a:t>     - Approve the BOF recommended budget “with reductions”</a:t>
                      </a:r>
                    </a:p>
                    <a:p>
                      <a:pPr marL="365760" indent="-457200"/>
                      <a:endParaRPr lang="en-US" sz="1600" baseline="0" dirty="0"/>
                    </a:p>
                    <a:p>
                      <a:pPr marL="365760" indent="-457200"/>
                      <a:r>
                        <a:rPr lang="en-US" sz="1600" baseline="0" dirty="0"/>
                        <a:t>     - Reject the BOF recommended budget</a:t>
                      </a:r>
                    </a:p>
                    <a:p>
                      <a:pPr marL="365760" indent="-457200"/>
                      <a:endParaRPr lang="en-US" sz="1600" dirty="0"/>
                    </a:p>
                  </a:txBody>
                  <a:tcPr/>
                </a:tc>
                <a:tc>
                  <a:txBody>
                    <a:bodyPr/>
                    <a:lstStyle/>
                    <a:p>
                      <a:r>
                        <a:rPr lang="en-US" sz="1600" dirty="0"/>
                        <a:t>April 4th </a:t>
                      </a:r>
                      <a:endParaRPr lang="en-US" dirty="0"/>
                    </a:p>
                    <a:p>
                      <a:pPr lvl="0">
                        <a:buNone/>
                      </a:pPr>
                      <a:r>
                        <a:rPr lang="en-US" sz="1600" baseline="0" dirty="0"/>
                        <a:t>Town Council Chambers</a:t>
                      </a:r>
                    </a:p>
                    <a:p>
                      <a:endParaRPr lang="en-US" sz="1600" baseline="0" dirty="0"/>
                    </a:p>
                    <a:p>
                      <a:endParaRPr lang="en-US" sz="1600" baseline="0" dirty="0"/>
                    </a:p>
                    <a:p>
                      <a:r>
                        <a:rPr lang="en-US" sz="1600" baseline="0" dirty="0"/>
                        <a:t>Budget sent to referendum</a:t>
                      </a:r>
                    </a:p>
                    <a:p>
                      <a:endParaRPr lang="en-US" sz="1600" dirty="0"/>
                    </a:p>
                    <a:p>
                      <a:r>
                        <a:rPr lang="en-US" sz="1600" dirty="0"/>
                        <a:t>Budget sent to referendum</a:t>
                      </a:r>
                    </a:p>
                    <a:p>
                      <a:endParaRPr lang="en-US" sz="1600" dirty="0"/>
                    </a:p>
                    <a:p>
                      <a:endParaRPr lang="en-US" sz="1600" dirty="0"/>
                    </a:p>
                    <a:p>
                      <a:r>
                        <a:rPr lang="en-US" sz="1600" dirty="0"/>
                        <a:t>Special joint meeting between Council &amp; BOF</a:t>
                      </a:r>
                      <a:r>
                        <a:rPr lang="en-US" sz="1600" baseline="0" dirty="0"/>
                        <a:t> immediately after the Council vote</a:t>
                      </a:r>
                    </a:p>
                    <a:p>
                      <a:endParaRPr lang="en-US" sz="400" dirty="0"/>
                    </a:p>
                  </a:txBody>
                  <a:tcPr/>
                </a:tc>
                <a:extLst>
                  <a:ext uri="{0D108BD9-81ED-4DB2-BD59-A6C34878D82A}">
                    <a16:rowId xmlns:a16="http://schemas.microsoft.com/office/drawing/2014/main" val="10002"/>
                  </a:ext>
                </a:extLst>
              </a:tr>
              <a:tr h="799823">
                <a:tc>
                  <a:txBody>
                    <a:bodyPr/>
                    <a:lstStyle/>
                    <a:p>
                      <a:pPr algn="ctr"/>
                      <a:r>
                        <a:rPr lang="en-US" sz="4400" b="1" dirty="0">
                          <a:solidFill>
                            <a:srgbClr val="990033"/>
                          </a:solidFill>
                        </a:rPr>
                        <a:t>Budget</a:t>
                      </a:r>
                      <a:r>
                        <a:rPr lang="en-US" sz="4400" b="1" baseline="0" dirty="0">
                          <a:solidFill>
                            <a:srgbClr val="990033"/>
                          </a:solidFill>
                        </a:rPr>
                        <a:t> Referendum</a:t>
                      </a:r>
                      <a:endParaRPr lang="en-US" sz="4400" b="1" dirty="0">
                        <a:solidFill>
                          <a:srgbClr val="990033"/>
                        </a:solidFill>
                      </a:endParaRPr>
                    </a:p>
                  </a:txBody>
                  <a:tcPr/>
                </a:tc>
                <a:tc>
                  <a:txBody>
                    <a:bodyPr/>
                    <a:lstStyle/>
                    <a:p>
                      <a:pPr algn="ctr"/>
                      <a:r>
                        <a:rPr lang="en-US" sz="4400" b="1" dirty="0">
                          <a:solidFill>
                            <a:srgbClr val="990033"/>
                          </a:solidFill>
                        </a:rPr>
                        <a:t>April 25</a:t>
                      </a:r>
                      <a:r>
                        <a:rPr lang="en-US" sz="4400" b="1" baseline="30000" dirty="0">
                          <a:solidFill>
                            <a:srgbClr val="990033"/>
                          </a:solidFill>
                        </a:rPr>
                        <a:t>th</a:t>
                      </a:r>
                      <a:r>
                        <a:rPr lang="en-US" sz="4400" b="1" dirty="0">
                          <a:solidFill>
                            <a:srgbClr val="990033"/>
                          </a:solidFill>
                        </a:rPr>
                        <a:t> </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E751CEA7-BE30-4823-B7D0-4B422B2FBD94}"/>
              </a:ext>
            </a:extLst>
          </p:cNvPr>
          <p:cNvSpPr txBox="1"/>
          <p:nvPr/>
        </p:nvSpPr>
        <p:spPr>
          <a:xfrm>
            <a:off x="2286000" y="3217864"/>
            <a:ext cx="4572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97B19B83-7004-4BBA-BC12-DD3822F30360}"/>
              </a:ext>
            </a:extLst>
          </p:cNvPr>
          <p:cNvSpPr txBox="1"/>
          <p:nvPr/>
        </p:nvSpPr>
        <p:spPr>
          <a:xfrm>
            <a:off x="2286000" y="321786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23411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subTitle" idx="1"/>
          </p:nvPr>
        </p:nvSpPr>
        <p:spPr>
          <a:xfrm>
            <a:off x="814450" y="4038600"/>
            <a:ext cx="7704000" cy="1337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 b="1">
                <a:solidFill>
                  <a:schemeClr val="dk1"/>
                </a:solidFill>
              </a:rPr>
              <a:t>Board of Finance Recommended Budget</a:t>
            </a:r>
            <a:endParaRPr b="1">
              <a:solidFill>
                <a:schemeClr val="dk1"/>
              </a:solidFill>
            </a:endParaRPr>
          </a:p>
          <a:p>
            <a:pPr marL="0" lvl="0" indent="0" algn="ctr" rtl="0">
              <a:lnSpc>
                <a:spcPct val="90000"/>
              </a:lnSpc>
              <a:spcBef>
                <a:spcPts val="0"/>
              </a:spcBef>
              <a:spcAft>
                <a:spcPts val="0"/>
              </a:spcAft>
              <a:buClr>
                <a:schemeClr val="dk1"/>
              </a:buClr>
              <a:buSzPts val="3200"/>
              <a:buNone/>
            </a:pPr>
            <a:r>
              <a:rPr lang="en" b="1">
                <a:solidFill>
                  <a:schemeClr val="dk1"/>
                </a:solidFill>
              </a:rPr>
              <a:t> Fiscal Year 2023-2024</a:t>
            </a:r>
            <a:endParaRPr/>
          </a:p>
          <a:p>
            <a:pPr marL="0" lvl="0" indent="0" algn="ctr" rtl="0">
              <a:lnSpc>
                <a:spcPct val="90000"/>
              </a:lnSpc>
              <a:spcBef>
                <a:spcPts val="400"/>
              </a:spcBef>
              <a:spcAft>
                <a:spcPts val="0"/>
              </a:spcAft>
              <a:buClr>
                <a:schemeClr val="dk1"/>
              </a:buClr>
              <a:buSzPts val="2000"/>
              <a:buNone/>
            </a:pPr>
            <a:r>
              <a:rPr lang="en" sz="2000" b="1">
                <a:solidFill>
                  <a:schemeClr val="dk1"/>
                </a:solidFill>
              </a:rPr>
              <a:t>March 28, 2023</a:t>
            </a:r>
            <a:endParaRPr sz="2000" b="1">
              <a:solidFill>
                <a:schemeClr val="dk1"/>
              </a:solidFill>
            </a:endParaRPr>
          </a:p>
        </p:txBody>
      </p:sp>
      <p:pic>
        <p:nvPicPr>
          <p:cNvPr id="122" name="Google Shape;122;p28"/>
          <p:cNvPicPr preferRelativeResize="0"/>
          <p:nvPr/>
        </p:nvPicPr>
        <p:blipFill rotWithShape="1">
          <a:blip r:embed="rId3">
            <a:alphaModFix/>
          </a:blip>
          <a:srcRect/>
          <a:stretch/>
        </p:blipFill>
        <p:spPr>
          <a:xfrm>
            <a:off x="3169324" y="758147"/>
            <a:ext cx="3464649" cy="2147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9"/>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128" name="Google Shape;128;p29"/>
          <p:cNvSpPr/>
          <p:nvPr/>
        </p:nvSpPr>
        <p:spPr>
          <a:xfrm>
            <a:off x="3282500" y="2187306"/>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9"/>
          <p:cNvGrpSpPr/>
          <p:nvPr/>
        </p:nvGrpSpPr>
        <p:grpSpPr>
          <a:xfrm>
            <a:off x="5506147" y="1401724"/>
            <a:ext cx="3492344" cy="1372461"/>
            <a:chOff x="5214050" y="517539"/>
            <a:chExt cx="3311534" cy="1310100"/>
          </a:xfrm>
        </p:grpSpPr>
        <p:cxnSp>
          <p:nvCxnSpPr>
            <p:cNvPr id="130" name="Google Shape;130;p29"/>
            <p:cNvCxnSpPr/>
            <p:nvPr/>
          </p:nvCxnSpPr>
          <p:spPr>
            <a:xfrm flipH="1">
              <a:off x="5214050" y="1153772"/>
              <a:ext cx="273000" cy="378300"/>
            </a:xfrm>
            <a:prstGeom prst="straightConnector1">
              <a:avLst/>
            </a:prstGeom>
            <a:noFill/>
            <a:ln w="19050" cap="flat" cmpd="sng">
              <a:solidFill>
                <a:srgbClr val="551561"/>
              </a:solidFill>
              <a:prstDash val="solid"/>
              <a:round/>
              <a:headEnd type="oval" w="med" len="med"/>
              <a:tailEnd type="none" w="sm" len="sm"/>
            </a:ln>
          </p:spPr>
        </p:cxnSp>
        <p:sp>
          <p:nvSpPr>
            <p:cNvPr id="131" name="Google Shape;131;p29"/>
            <p:cNvSpPr txBox="1"/>
            <p:nvPr/>
          </p:nvSpPr>
          <p:spPr>
            <a:xfrm>
              <a:off x="6066784" y="517539"/>
              <a:ext cx="2458800" cy="131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0000"/>
                  </a:solidFill>
                </a:rPr>
                <a:t>Goal 1</a:t>
              </a:r>
              <a:endParaRPr sz="1800">
                <a:solidFill>
                  <a:srgbClr val="FF0000"/>
                </a:solidFill>
              </a:endParaRPr>
            </a:p>
            <a:p>
              <a:pPr marL="0" lvl="0" indent="0" algn="l" rtl="0">
                <a:lnSpc>
                  <a:spcPct val="115000"/>
                </a:lnSpc>
                <a:spcBef>
                  <a:spcPts val="0"/>
                </a:spcBef>
                <a:spcAft>
                  <a:spcPts val="0"/>
                </a:spcAft>
                <a:buNone/>
              </a:pPr>
              <a:r>
                <a:rPr lang="en" sz="1800" b="1"/>
                <a:t>TO PROVIDE QUALITY EDUCATION </a:t>
              </a:r>
              <a:endParaRPr sz="1800" b="1"/>
            </a:p>
          </p:txBody>
        </p:sp>
      </p:grpSp>
      <p:grpSp>
        <p:nvGrpSpPr>
          <p:cNvPr id="132" name="Google Shape;132;p29"/>
          <p:cNvGrpSpPr/>
          <p:nvPr/>
        </p:nvGrpSpPr>
        <p:grpSpPr>
          <a:xfrm>
            <a:off x="188364" y="1401713"/>
            <a:ext cx="3531546" cy="981220"/>
            <a:chOff x="630728" y="589768"/>
            <a:chExt cx="3277233" cy="942303"/>
          </a:xfrm>
        </p:grpSpPr>
        <p:cxnSp>
          <p:nvCxnSpPr>
            <p:cNvPr id="133" name="Google Shape;133;p29"/>
            <p:cNvCxnSpPr/>
            <p:nvPr/>
          </p:nvCxnSpPr>
          <p:spPr>
            <a:xfrm>
              <a:off x="3634961" y="1153772"/>
              <a:ext cx="273000" cy="378300"/>
            </a:xfrm>
            <a:prstGeom prst="straightConnector1">
              <a:avLst/>
            </a:prstGeom>
            <a:noFill/>
            <a:ln w="19050" cap="flat" cmpd="sng">
              <a:solidFill>
                <a:srgbClr val="D686E4"/>
              </a:solidFill>
              <a:prstDash val="solid"/>
              <a:round/>
              <a:headEnd type="oval" w="med" len="med"/>
              <a:tailEnd type="none" w="sm" len="sm"/>
            </a:ln>
          </p:spPr>
        </p:cxnSp>
        <p:sp>
          <p:nvSpPr>
            <p:cNvPr id="134" name="Google Shape;134;p29"/>
            <p:cNvSpPr txBox="1"/>
            <p:nvPr/>
          </p:nvSpPr>
          <p:spPr>
            <a:xfrm>
              <a:off x="630728" y="589768"/>
              <a:ext cx="3067500" cy="564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0000"/>
                  </a:solidFill>
                </a:rPr>
                <a:t>Goal 5</a:t>
              </a:r>
              <a:endParaRPr sz="1800" b="1">
                <a:solidFill>
                  <a:srgbClr val="FF0000"/>
                </a:solidFill>
              </a:endParaRPr>
            </a:p>
            <a:p>
              <a:pPr marL="0" lvl="0" indent="0" algn="r" rtl="0">
                <a:lnSpc>
                  <a:spcPct val="115000"/>
                </a:lnSpc>
                <a:spcBef>
                  <a:spcPts val="0"/>
                </a:spcBef>
                <a:spcAft>
                  <a:spcPts val="0"/>
                </a:spcAft>
                <a:buNone/>
              </a:pPr>
              <a:endParaRPr sz="600"/>
            </a:p>
            <a:p>
              <a:pPr marL="0" lvl="0" indent="0" algn="l" rtl="0">
                <a:lnSpc>
                  <a:spcPct val="115000"/>
                </a:lnSpc>
                <a:spcBef>
                  <a:spcPts val="0"/>
                </a:spcBef>
                <a:spcAft>
                  <a:spcPts val="0"/>
                </a:spcAft>
                <a:buNone/>
              </a:pPr>
              <a:r>
                <a:rPr lang="en" sz="1800" b="1"/>
                <a:t>TO COMMIT TO A SAFE LEARNING ENVIRONMENT FOR ALL STUDENTS AND STAFF</a:t>
              </a:r>
              <a:endParaRPr sz="1800" b="1"/>
            </a:p>
          </p:txBody>
        </p:sp>
      </p:grpSp>
      <p:cxnSp>
        <p:nvCxnSpPr>
          <p:cNvPr id="135" name="Google Shape;135;p29"/>
          <p:cNvCxnSpPr/>
          <p:nvPr/>
        </p:nvCxnSpPr>
        <p:spPr>
          <a:xfrm rot="10800000">
            <a:off x="5625475" y="3770414"/>
            <a:ext cx="442200" cy="153300"/>
          </a:xfrm>
          <a:prstGeom prst="straightConnector1">
            <a:avLst/>
          </a:prstGeom>
          <a:noFill/>
          <a:ln w="19050" cap="flat" cmpd="sng">
            <a:solidFill>
              <a:srgbClr val="9225A5"/>
            </a:solidFill>
            <a:prstDash val="solid"/>
            <a:round/>
            <a:headEnd type="oval" w="med" len="med"/>
            <a:tailEnd type="none" w="sm" len="sm"/>
          </a:ln>
        </p:spPr>
      </p:cxnSp>
      <p:grpSp>
        <p:nvGrpSpPr>
          <p:cNvPr id="136" name="Google Shape;136;p29"/>
          <p:cNvGrpSpPr/>
          <p:nvPr/>
        </p:nvGrpSpPr>
        <p:grpSpPr>
          <a:xfrm>
            <a:off x="188376" y="3641022"/>
            <a:ext cx="3008700" cy="1086307"/>
            <a:chOff x="830035" y="2567040"/>
            <a:chExt cx="2679640" cy="1584000"/>
          </a:xfrm>
        </p:grpSpPr>
        <p:cxnSp>
          <p:nvCxnSpPr>
            <p:cNvPr id="137" name="Google Shape;137;p29"/>
            <p:cNvCxnSpPr/>
            <p:nvPr/>
          </p:nvCxnSpPr>
          <p:spPr>
            <a:xfrm rot="10800000" flipH="1">
              <a:off x="3059375" y="2771675"/>
              <a:ext cx="450300" cy="145200"/>
            </a:xfrm>
            <a:prstGeom prst="straightConnector1">
              <a:avLst/>
            </a:prstGeom>
            <a:noFill/>
            <a:ln w="19050" cap="flat" cmpd="sng">
              <a:solidFill>
                <a:srgbClr val="9225A5"/>
              </a:solidFill>
              <a:prstDash val="solid"/>
              <a:round/>
              <a:headEnd type="oval" w="med" len="med"/>
              <a:tailEnd type="none" w="sm" len="sm"/>
            </a:ln>
          </p:spPr>
        </p:cxnSp>
        <p:sp>
          <p:nvSpPr>
            <p:cNvPr id="138" name="Google Shape;138;p29"/>
            <p:cNvSpPr txBox="1"/>
            <p:nvPr/>
          </p:nvSpPr>
          <p:spPr>
            <a:xfrm>
              <a:off x="830035" y="2567040"/>
              <a:ext cx="2389800" cy="1584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0000"/>
                  </a:solidFill>
                  <a:latin typeface="Roboto"/>
                  <a:ea typeface="Roboto"/>
                  <a:cs typeface="Roboto"/>
                  <a:sym typeface="Roboto"/>
                </a:rPr>
                <a:t>Goal 4</a:t>
              </a:r>
              <a:endParaRPr sz="1800" b="1">
                <a:solidFill>
                  <a:srgbClr val="FF0000"/>
                </a:solidFill>
                <a:latin typeface="Roboto"/>
                <a:ea typeface="Roboto"/>
                <a:cs typeface="Roboto"/>
                <a:sym typeface="Roboto"/>
              </a:endParaRPr>
            </a:p>
            <a:p>
              <a:pPr marL="0" lvl="0" indent="0" algn="l" rtl="0">
                <a:lnSpc>
                  <a:spcPct val="115000"/>
                </a:lnSpc>
                <a:spcBef>
                  <a:spcPts val="0"/>
                </a:spcBef>
                <a:spcAft>
                  <a:spcPts val="0"/>
                </a:spcAft>
                <a:buNone/>
              </a:pPr>
              <a:r>
                <a:rPr lang="en" sz="1800" b="1">
                  <a:latin typeface="Roboto"/>
                  <a:ea typeface="Roboto"/>
                  <a:cs typeface="Roboto"/>
                  <a:sym typeface="Roboto"/>
                </a:rPr>
                <a:t>TO CONSISTENTLY SUPPORT TECHNOLOGY</a:t>
              </a:r>
              <a:endParaRPr sz="1800" b="1">
                <a:latin typeface="Roboto"/>
                <a:ea typeface="Roboto"/>
                <a:cs typeface="Roboto"/>
                <a:sym typeface="Roboto"/>
              </a:endParaRPr>
            </a:p>
          </p:txBody>
        </p:sp>
      </p:grpSp>
      <p:grpSp>
        <p:nvGrpSpPr>
          <p:cNvPr id="139" name="Google Shape;139;p29"/>
          <p:cNvGrpSpPr/>
          <p:nvPr/>
        </p:nvGrpSpPr>
        <p:grpSpPr>
          <a:xfrm>
            <a:off x="2910950" y="4539739"/>
            <a:ext cx="3364800" cy="1953036"/>
            <a:chOff x="2910950" y="3541000"/>
            <a:chExt cx="3364800" cy="1953036"/>
          </a:xfrm>
        </p:grpSpPr>
        <p:cxnSp>
          <p:nvCxnSpPr>
            <p:cNvPr id="140" name="Google Shape;140;p29"/>
            <p:cNvCxnSpPr/>
            <p:nvPr/>
          </p:nvCxnSpPr>
          <p:spPr>
            <a:xfrm rot="10800000">
              <a:off x="4563402" y="3541000"/>
              <a:ext cx="0" cy="489600"/>
            </a:xfrm>
            <a:prstGeom prst="straightConnector1">
              <a:avLst/>
            </a:prstGeom>
            <a:noFill/>
            <a:ln w="19050" cap="flat" cmpd="sng">
              <a:solidFill>
                <a:srgbClr val="551561"/>
              </a:solidFill>
              <a:prstDash val="solid"/>
              <a:round/>
              <a:headEnd type="oval" w="med" len="med"/>
              <a:tailEnd type="none" w="sm" len="sm"/>
            </a:ln>
          </p:spPr>
        </p:cxnSp>
        <p:sp>
          <p:nvSpPr>
            <p:cNvPr id="141" name="Google Shape;141;p29"/>
            <p:cNvSpPr txBox="1"/>
            <p:nvPr/>
          </p:nvSpPr>
          <p:spPr>
            <a:xfrm>
              <a:off x="2910950" y="4009336"/>
              <a:ext cx="3364800" cy="1484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0000"/>
                  </a:solidFill>
                </a:rPr>
                <a:t>Goal 3</a:t>
              </a:r>
              <a:endParaRPr sz="1800" b="1"/>
            </a:p>
            <a:p>
              <a:pPr marL="0" lvl="0" indent="0" algn="ctr" rtl="0">
                <a:lnSpc>
                  <a:spcPct val="115000"/>
                </a:lnSpc>
                <a:spcBef>
                  <a:spcPts val="0"/>
                </a:spcBef>
                <a:spcAft>
                  <a:spcPts val="0"/>
                </a:spcAft>
                <a:buNone/>
              </a:pPr>
              <a:r>
                <a:rPr lang="en" sz="1800" b="1"/>
                <a:t>TO MAINTAIN FAVORABLE CLASS SIZES &amp; COURSE OFFERINGS</a:t>
              </a:r>
              <a:endParaRPr sz="1800" b="1"/>
            </a:p>
          </p:txBody>
        </p:sp>
      </p:grpSp>
      <p:sp>
        <p:nvSpPr>
          <p:cNvPr id="142" name="Google Shape;142;p29"/>
          <p:cNvSpPr/>
          <p:nvPr/>
        </p:nvSpPr>
        <p:spPr>
          <a:xfrm rot="2159529">
            <a:off x="3219938" y="2085137"/>
            <a:ext cx="2690776" cy="2690776"/>
          </a:xfrm>
          <a:prstGeom prst="blockArc">
            <a:avLst>
              <a:gd name="adj1" fmla="val 14414370"/>
              <a:gd name="adj2" fmla="val 18998613"/>
              <a:gd name="adj3" fmla="val 8907"/>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9"/>
          <p:cNvSpPr/>
          <p:nvPr/>
        </p:nvSpPr>
        <p:spPr>
          <a:xfrm rot="-9000757" flipH="1">
            <a:off x="3225716" y="2083548"/>
            <a:ext cx="2690226" cy="2690226"/>
          </a:xfrm>
          <a:prstGeom prst="blockArc">
            <a:avLst>
              <a:gd name="adj1" fmla="val 20178804"/>
              <a:gd name="adj2" fmla="val 2623923"/>
              <a:gd name="adj3" fmla="val 8858"/>
            </a:avLst>
          </a:prstGeom>
          <a:solidFill>
            <a:srgbClr val="9225A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9"/>
          <p:cNvSpPr txBox="1"/>
          <p:nvPr/>
        </p:nvSpPr>
        <p:spPr>
          <a:xfrm>
            <a:off x="433975" y="510225"/>
            <a:ext cx="8121300" cy="81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500" b="1">
                <a:solidFill>
                  <a:srgbClr val="020202"/>
                </a:solidFill>
              </a:rPr>
              <a:t>Board of Education Goals for 2023-2024</a:t>
            </a:r>
            <a:endParaRPr sz="2500">
              <a:solidFill>
                <a:srgbClr val="020202"/>
              </a:solidFill>
            </a:endParaRPr>
          </a:p>
        </p:txBody>
      </p:sp>
      <p:sp>
        <p:nvSpPr>
          <p:cNvPr id="145" name="Google Shape;145;p29"/>
          <p:cNvSpPr/>
          <p:nvPr/>
        </p:nvSpPr>
        <p:spPr>
          <a:xfrm rot="-3781968">
            <a:off x="5556765" y="2856724"/>
            <a:ext cx="363191" cy="363191"/>
          </a:xfrm>
          <a:prstGeom prst="rtTriangle">
            <a:avLst/>
          </a:prstGeom>
          <a:solidFill>
            <a:srgbClr val="551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p:nvPr/>
        </p:nvSpPr>
        <p:spPr>
          <a:xfrm rot="-1800109" flipH="1">
            <a:off x="3215030" y="2081213"/>
            <a:ext cx="2696852" cy="2696852"/>
          </a:xfrm>
          <a:prstGeom prst="blockArc">
            <a:avLst>
              <a:gd name="adj1" fmla="val 14334136"/>
              <a:gd name="adj2" fmla="val 18854681"/>
              <a:gd name="adj3" fmla="val 8846"/>
            </a:avLst>
          </a:prstGeom>
          <a:solidFill>
            <a:srgbClr val="D686E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p:nvPr/>
        </p:nvSpPr>
        <p:spPr>
          <a:xfrm rot="9000757">
            <a:off x="3207432" y="2086373"/>
            <a:ext cx="2690226" cy="2690226"/>
          </a:xfrm>
          <a:prstGeom prst="blockArc">
            <a:avLst>
              <a:gd name="adj1" fmla="val 20184517"/>
              <a:gd name="adj2" fmla="val 3007258"/>
              <a:gd name="adj3" fmla="val 9336"/>
            </a:avLst>
          </a:prstGeom>
          <a:solidFill>
            <a:srgbClr val="9225A5"/>
          </a:solidFill>
          <a:ln w="9525" cap="flat" cmpd="sng">
            <a:solidFill>
              <a:srgbClr val="9225A5"/>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9"/>
          <p:cNvSpPr/>
          <p:nvPr/>
        </p:nvSpPr>
        <p:spPr>
          <a:xfrm rot="-9000757" flipH="1">
            <a:off x="3207528" y="2087898"/>
            <a:ext cx="2690226" cy="2690226"/>
          </a:xfrm>
          <a:prstGeom prst="blockArc">
            <a:avLst>
              <a:gd name="adj1" fmla="val 15738599"/>
              <a:gd name="adj2" fmla="val 20008131"/>
              <a:gd name="adj3" fmla="val 9063"/>
            </a:avLst>
          </a:prstGeom>
          <a:solidFill>
            <a:srgbClr val="55156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9"/>
          <p:cNvSpPr/>
          <p:nvPr/>
        </p:nvSpPr>
        <p:spPr>
          <a:xfrm rot="9240359">
            <a:off x="3213511" y="2856429"/>
            <a:ext cx="363469" cy="363469"/>
          </a:xfrm>
          <a:prstGeom prst="rtTriangle">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p:nvPr/>
        </p:nvSpPr>
        <p:spPr>
          <a:xfrm rot="476150">
            <a:off x="5119958" y="4237939"/>
            <a:ext cx="362875" cy="362875"/>
          </a:xfrm>
          <a:prstGeom prst="rtTriangle">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rot="4857950">
            <a:off x="3653723" y="4237890"/>
            <a:ext cx="363003" cy="363003"/>
          </a:xfrm>
          <a:prstGeom prst="rtTriangle">
            <a:avLst/>
          </a:prstGeom>
          <a:solidFill>
            <a:srgbClr val="551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p:nvPr/>
        </p:nvSpPr>
        <p:spPr>
          <a:xfrm rot="-8100000">
            <a:off x="4382715" y="2026133"/>
            <a:ext cx="363170" cy="363170"/>
          </a:xfrm>
          <a:prstGeom prst="rtTriangl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txBox="1"/>
          <p:nvPr/>
        </p:nvSpPr>
        <p:spPr>
          <a:xfrm>
            <a:off x="6120425" y="3429000"/>
            <a:ext cx="2808300" cy="1583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0000"/>
                </a:solidFill>
                <a:latin typeface="Roboto"/>
                <a:ea typeface="Roboto"/>
                <a:cs typeface="Roboto"/>
                <a:sym typeface="Roboto"/>
              </a:rPr>
              <a:t>G</a:t>
            </a:r>
            <a:r>
              <a:rPr lang="en" sz="1800" b="1">
                <a:solidFill>
                  <a:srgbClr val="FF0000"/>
                </a:solidFill>
              </a:rPr>
              <a:t>oal 2</a:t>
            </a:r>
            <a:endParaRPr sz="1800">
              <a:solidFill>
                <a:srgbClr val="FF0000"/>
              </a:solidFill>
            </a:endParaRPr>
          </a:p>
          <a:p>
            <a:pPr marL="0" lvl="0" indent="0" algn="l" rtl="0">
              <a:lnSpc>
                <a:spcPct val="115000"/>
              </a:lnSpc>
              <a:spcBef>
                <a:spcPts val="0"/>
              </a:spcBef>
              <a:spcAft>
                <a:spcPts val="0"/>
              </a:spcAft>
              <a:buNone/>
            </a:pPr>
            <a:r>
              <a:rPr lang="en" sz="1800" b="1"/>
              <a:t>TO PREPARE STUDENTS FOR MULTIPLE OPTIONS AND OPPORTUNITIES</a:t>
            </a:r>
            <a:endParaRPr sz="1800" b="1"/>
          </a:p>
        </p:txBody>
      </p:sp>
      <p:pic>
        <p:nvPicPr>
          <p:cNvPr id="154" name="Google Shape;154;p29"/>
          <p:cNvPicPr preferRelativeResize="0"/>
          <p:nvPr/>
        </p:nvPicPr>
        <p:blipFill>
          <a:blip r:embed="rId3">
            <a:alphaModFix/>
          </a:blip>
          <a:stretch>
            <a:fillRect/>
          </a:stretch>
        </p:blipFill>
        <p:spPr>
          <a:xfrm>
            <a:off x="3829400" y="2821287"/>
            <a:ext cx="1473575" cy="10336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160" name="Google Shape;160;p30"/>
          <p:cNvSpPr txBox="1">
            <a:spLocks noGrp="1"/>
          </p:cNvSpPr>
          <p:nvPr>
            <p:ph type="title"/>
          </p:nvPr>
        </p:nvSpPr>
        <p:spPr>
          <a:xfrm>
            <a:off x="311700" y="456067"/>
            <a:ext cx="8520600" cy="7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400" b="1" dirty="0">
                <a:solidFill>
                  <a:srgbClr val="980000"/>
                </a:solidFill>
              </a:rPr>
              <a:t>Berlin’s Beliefs About Learning</a:t>
            </a:r>
            <a:endParaRPr sz="4400" dirty="0"/>
          </a:p>
        </p:txBody>
      </p:sp>
      <p:sp>
        <p:nvSpPr>
          <p:cNvPr id="161" name="Google Shape;161;p30"/>
          <p:cNvSpPr txBox="1">
            <a:spLocks noGrp="1"/>
          </p:cNvSpPr>
          <p:nvPr>
            <p:ph type="body" idx="1"/>
          </p:nvPr>
        </p:nvSpPr>
        <p:spPr>
          <a:xfrm>
            <a:off x="311700" y="1368233"/>
            <a:ext cx="8520600" cy="50508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chemeClr val="dk1"/>
              </a:buClr>
              <a:buSzPts val="2000"/>
              <a:buAutoNum type="arabicPeriod"/>
            </a:pPr>
            <a:r>
              <a:rPr lang="en" sz="2000" dirty="0">
                <a:solidFill>
                  <a:schemeClr val="dk1"/>
                </a:solidFill>
              </a:rPr>
              <a:t>All students learn when they feel safe, included, respected, and valued by their community.</a:t>
            </a:r>
            <a:endParaRPr sz="2000" dirty="0">
              <a:solidFill>
                <a:schemeClr val="dk1"/>
              </a:solidFill>
            </a:endParaRPr>
          </a:p>
          <a:p>
            <a:pPr marL="457200" lvl="0" indent="-355600" algn="just" rtl="0">
              <a:lnSpc>
                <a:spcPct val="150000"/>
              </a:lnSpc>
              <a:spcBef>
                <a:spcPts val="0"/>
              </a:spcBef>
              <a:spcAft>
                <a:spcPts val="0"/>
              </a:spcAft>
              <a:buClr>
                <a:schemeClr val="dk1"/>
              </a:buClr>
              <a:buSzPts val="2000"/>
              <a:buAutoNum type="arabicPeriod"/>
            </a:pPr>
            <a:r>
              <a:rPr lang="en" sz="2000" dirty="0">
                <a:solidFill>
                  <a:schemeClr val="dk1"/>
                </a:solidFill>
              </a:rPr>
              <a:t>We must believe in, challenge, and support all students to reach their personal goals and our high expectations.</a:t>
            </a:r>
            <a:endParaRPr sz="2000" dirty="0">
              <a:solidFill>
                <a:schemeClr val="dk1"/>
              </a:solidFill>
            </a:endParaRPr>
          </a:p>
          <a:p>
            <a:pPr marL="457200" marR="64135" lvl="0" indent="-355600" algn="just" rtl="0">
              <a:lnSpc>
                <a:spcPct val="150000"/>
              </a:lnSpc>
              <a:spcBef>
                <a:spcPts val="0"/>
              </a:spcBef>
              <a:spcAft>
                <a:spcPts val="0"/>
              </a:spcAft>
              <a:buClr>
                <a:schemeClr val="dk1"/>
              </a:buClr>
              <a:buSzPts val="2000"/>
              <a:buAutoNum type="arabicPeriod"/>
            </a:pPr>
            <a:r>
              <a:rPr lang="en" sz="2000" dirty="0">
                <a:solidFill>
                  <a:schemeClr val="dk1"/>
                </a:solidFill>
              </a:rPr>
              <a:t>Learning is enhanced by a cycle that includes goal setting, practice, feedback, and reflection.</a:t>
            </a:r>
            <a:endParaRPr sz="2000" dirty="0">
              <a:solidFill>
                <a:schemeClr val="dk1"/>
              </a:solidFill>
            </a:endParaRPr>
          </a:p>
          <a:p>
            <a:pPr marL="457200" marR="64135" lvl="0" indent="-355600" algn="just" rtl="0">
              <a:lnSpc>
                <a:spcPct val="150000"/>
              </a:lnSpc>
              <a:spcBef>
                <a:spcPts val="0"/>
              </a:spcBef>
              <a:spcAft>
                <a:spcPts val="0"/>
              </a:spcAft>
              <a:buClr>
                <a:schemeClr val="dk1"/>
              </a:buClr>
              <a:buSzPts val="2000"/>
              <a:buAutoNum type="arabicPeriod"/>
            </a:pPr>
            <a:r>
              <a:rPr lang="en" sz="2000" dirty="0">
                <a:solidFill>
                  <a:schemeClr val="dk1"/>
                </a:solidFill>
              </a:rPr>
              <a:t>Students are empowered and engaged by choice and authentic learning experiences. </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225301"/>
            <a:ext cx="8520600" cy="723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500" b="1"/>
              <a:t>Quick Glance at the Budget Process….</a:t>
            </a:r>
            <a:endParaRPr sz="3500" b="1"/>
          </a:p>
        </p:txBody>
      </p:sp>
      <p:sp>
        <p:nvSpPr>
          <p:cNvPr id="167" name="Google Shape;167;p31"/>
          <p:cNvSpPr txBox="1">
            <a:spLocks noGrp="1"/>
          </p:cNvSpPr>
          <p:nvPr>
            <p:ph type="body" idx="1"/>
          </p:nvPr>
        </p:nvSpPr>
        <p:spPr>
          <a:xfrm>
            <a:off x="311700" y="1059050"/>
            <a:ext cx="8520600" cy="5683572"/>
          </a:xfrm>
          <a:prstGeom prst="rect">
            <a:avLst/>
          </a:prstGeom>
        </p:spPr>
        <p:txBody>
          <a:bodyPr spcFirstLastPara="1" wrap="square" lIns="91425" tIns="91425" rIns="91425" bIns="91425" anchor="t" anchorCtr="0">
            <a:noAutofit/>
          </a:bodyPr>
          <a:lstStyle/>
          <a:p>
            <a:pPr marL="457200" lvl="0" indent="-378460" algn="l" rtl="0">
              <a:lnSpc>
                <a:spcPct val="95000"/>
              </a:lnSpc>
              <a:spcBef>
                <a:spcPts val="0"/>
              </a:spcBef>
              <a:spcAft>
                <a:spcPts val="0"/>
              </a:spcAft>
              <a:buSzPts val="2360"/>
              <a:buChar char="●"/>
            </a:pPr>
            <a:r>
              <a:rPr lang="en" sz="2280" b="1" dirty="0"/>
              <a:t>Superintendent</a:t>
            </a:r>
            <a:r>
              <a:rPr lang="en" sz="2280" dirty="0"/>
              <a:t> </a:t>
            </a:r>
            <a:r>
              <a:rPr lang="en" sz="2280" b="1" dirty="0"/>
              <a:t>Proposed Budget:</a:t>
            </a:r>
            <a:r>
              <a:rPr lang="en" sz="2280" dirty="0"/>
              <a:t>  4.87% </a:t>
            </a:r>
            <a:endParaRPr sz="2280" dirty="0"/>
          </a:p>
          <a:p>
            <a:pPr marL="457200" lvl="0" indent="-378460" algn="l" rtl="0">
              <a:lnSpc>
                <a:spcPct val="95000"/>
              </a:lnSpc>
              <a:spcBef>
                <a:spcPts val="0"/>
              </a:spcBef>
              <a:spcAft>
                <a:spcPts val="0"/>
              </a:spcAft>
              <a:buSzPts val="2360"/>
              <a:buChar char="●"/>
            </a:pPr>
            <a:r>
              <a:rPr lang="en" sz="2280" b="1" dirty="0"/>
              <a:t>BOE Adopted Budget:</a:t>
            </a:r>
            <a:r>
              <a:rPr lang="en" sz="2280" dirty="0"/>
              <a:t> 5.84%</a:t>
            </a:r>
            <a:endParaRPr sz="2280" dirty="0"/>
          </a:p>
          <a:p>
            <a:pPr marL="914400" lvl="1" indent="-378460" algn="l" rtl="0">
              <a:lnSpc>
                <a:spcPct val="95000"/>
              </a:lnSpc>
              <a:spcBef>
                <a:spcPts val="0"/>
              </a:spcBef>
              <a:spcAft>
                <a:spcPts val="0"/>
              </a:spcAft>
              <a:buSzPts val="2360"/>
              <a:buChar char="○"/>
            </a:pPr>
            <a:r>
              <a:rPr lang="en" sz="2280" dirty="0"/>
              <a:t>4.23% Contractual Obligations</a:t>
            </a:r>
            <a:endParaRPr sz="2280" dirty="0"/>
          </a:p>
          <a:p>
            <a:pPr marL="457200" lvl="0" indent="-378460" algn="l" rtl="0">
              <a:lnSpc>
                <a:spcPct val="95000"/>
              </a:lnSpc>
              <a:spcBef>
                <a:spcPts val="0"/>
              </a:spcBef>
              <a:spcAft>
                <a:spcPts val="0"/>
              </a:spcAft>
              <a:buSzPts val="2360"/>
              <a:buChar char="●"/>
            </a:pPr>
            <a:r>
              <a:rPr lang="en" sz="2280" b="1" dirty="0"/>
              <a:t>Board of Finance Adopted: </a:t>
            </a:r>
            <a:r>
              <a:rPr lang="en" sz="2280" dirty="0"/>
              <a:t>3.00%</a:t>
            </a:r>
            <a:endParaRPr sz="2280" dirty="0"/>
          </a:p>
          <a:p>
            <a:pPr marL="457200" lvl="0" indent="-378460" algn="l" rtl="0">
              <a:lnSpc>
                <a:spcPct val="95000"/>
              </a:lnSpc>
              <a:spcBef>
                <a:spcPts val="0"/>
              </a:spcBef>
              <a:spcAft>
                <a:spcPts val="0"/>
              </a:spcAft>
              <a:buSzPts val="2360"/>
              <a:buChar char="●"/>
            </a:pPr>
            <a:r>
              <a:rPr lang="en" sz="2280" b="1" dirty="0"/>
              <a:t>Town Council:</a:t>
            </a:r>
            <a:r>
              <a:rPr lang="en" sz="2280" dirty="0"/>
              <a:t> Decreases, Rejects or Accepts 3.00%</a:t>
            </a:r>
            <a:endParaRPr sz="2280" dirty="0"/>
          </a:p>
          <a:p>
            <a:pPr marL="914400" lvl="1" indent="-378460" algn="l" rtl="0">
              <a:lnSpc>
                <a:spcPct val="95000"/>
              </a:lnSpc>
              <a:spcBef>
                <a:spcPts val="0"/>
              </a:spcBef>
              <a:spcAft>
                <a:spcPts val="0"/>
              </a:spcAft>
              <a:buSzPts val="2360"/>
              <a:buChar char="○"/>
            </a:pPr>
            <a:r>
              <a:rPr lang="en" sz="2280" dirty="0"/>
              <a:t>Rejected - Joint meeting Town Council and BOF vote  </a:t>
            </a:r>
            <a:endParaRPr sz="2280" dirty="0"/>
          </a:p>
          <a:p>
            <a:pPr marL="457200" lvl="0" indent="-378460" algn="l" rtl="0">
              <a:lnSpc>
                <a:spcPct val="95000"/>
              </a:lnSpc>
              <a:spcBef>
                <a:spcPts val="0"/>
              </a:spcBef>
              <a:spcAft>
                <a:spcPts val="0"/>
              </a:spcAft>
              <a:buSzPts val="2360"/>
              <a:buChar char="●"/>
            </a:pPr>
            <a:r>
              <a:rPr lang="en" sz="2280" b="1" dirty="0"/>
              <a:t>1st Public Referendum: </a:t>
            </a:r>
            <a:r>
              <a:rPr lang="en" sz="2280" dirty="0"/>
              <a:t>BOE Budget &amp; Town Budget</a:t>
            </a:r>
            <a:endParaRPr sz="2280" dirty="0"/>
          </a:p>
          <a:p>
            <a:pPr marL="914400" lvl="1" indent="-378460" algn="l" rtl="0">
              <a:lnSpc>
                <a:spcPct val="95000"/>
              </a:lnSpc>
              <a:spcBef>
                <a:spcPts val="0"/>
              </a:spcBef>
              <a:spcAft>
                <a:spcPts val="0"/>
              </a:spcAft>
              <a:buSzPts val="2360"/>
              <a:buChar char="○"/>
            </a:pPr>
            <a:r>
              <a:rPr lang="en" sz="2280" dirty="0"/>
              <a:t>Separate vote for each budget  Yes or No to accept</a:t>
            </a:r>
            <a:endParaRPr sz="2280" dirty="0"/>
          </a:p>
          <a:p>
            <a:pPr marL="1371600" lvl="2" indent="-378460" algn="l" rtl="0">
              <a:lnSpc>
                <a:spcPct val="95000"/>
              </a:lnSpc>
              <a:spcBef>
                <a:spcPts val="0"/>
              </a:spcBef>
              <a:spcAft>
                <a:spcPts val="0"/>
              </a:spcAft>
              <a:buSzPts val="2360"/>
              <a:buChar char="■"/>
            </a:pPr>
            <a:r>
              <a:rPr lang="en" sz="2280" dirty="0"/>
              <a:t>If voted down select too high or too low  </a:t>
            </a:r>
            <a:endParaRPr sz="2280" dirty="0"/>
          </a:p>
          <a:p>
            <a:pPr marL="457200" lvl="0" indent="-378460" algn="l" rtl="0">
              <a:lnSpc>
                <a:spcPct val="95000"/>
              </a:lnSpc>
              <a:spcBef>
                <a:spcPts val="0"/>
              </a:spcBef>
              <a:spcAft>
                <a:spcPts val="0"/>
              </a:spcAft>
              <a:buSzPts val="2360"/>
              <a:buChar char="●"/>
            </a:pPr>
            <a:r>
              <a:rPr lang="en" sz="2280" b="1" dirty="0"/>
              <a:t>Board of Finance: </a:t>
            </a:r>
            <a:r>
              <a:rPr lang="en" sz="2280" dirty="0"/>
              <a:t> Adjusts budget and sends back to Town Council and Process is Repeated</a:t>
            </a:r>
            <a:endParaRPr sz="2280" dirty="0"/>
          </a:p>
          <a:p>
            <a:pPr marL="457200" lvl="0" indent="-378460" algn="l" rtl="0">
              <a:lnSpc>
                <a:spcPct val="95000"/>
              </a:lnSpc>
              <a:spcBef>
                <a:spcPts val="0"/>
              </a:spcBef>
              <a:spcAft>
                <a:spcPts val="0"/>
              </a:spcAft>
              <a:buSzPts val="2360"/>
              <a:buChar char="●"/>
            </a:pPr>
            <a:r>
              <a:rPr lang="en" sz="2280" b="1" dirty="0"/>
              <a:t>2nd Public Referendum: </a:t>
            </a:r>
            <a:r>
              <a:rPr lang="en" sz="2280" dirty="0"/>
              <a:t>BOE Budget &amp; Town Budget</a:t>
            </a:r>
            <a:endParaRPr sz="2280" dirty="0"/>
          </a:p>
          <a:p>
            <a:pPr marL="914400" lvl="1" indent="-378460" algn="l" rtl="0">
              <a:lnSpc>
                <a:spcPct val="95000"/>
              </a:lnSpc>
              <a:spcBef>
                <a:spcPts val="0"/>
              </a:spcBef>
              <a:spcAft>
                <a:spcPts val="0"/>
              </a:spcAft>
              <a:buSzPts val="2360"/>
              <a:buChar char="○"/>
            </a:pPr>
            <a:r>
              <a:rPr lang="en" sz="2280" dirty="0"/>
              <a:t>Separate vote for each budget Yes or No to accept</a:t>
            </a:r>
            <a:endParaRPr sz="2280" dirty="0"/>
          </a:p>
          <a:p>
            <a:pPr marL="1371600" lvl="2" indent="-378460" algn="l" rtl="0">
              <a:lnSpc>
                <a:spcPct val="95000"/>
              </a:lnSpc>
              <a:spcBef>
                <a:spcPts val="0"/>
              </a:spcBef>
              <a:spcAft>
                <a:spcPts val="0"/>
              </a:spcAft>
              <a:buSzPts val="2360"/>
              <a:buChar char="■"/>
            </a:pPr>
            <a:r>
              <a:rPr lang="en" sz="2280" dirty="0"/>
              <a:t>If voted down select too high or too low</a:t>
            </a:r>
            <a:endParaRPr sz="2280" dirty="0"/>
          </a:p>
          <a:p>
            <a:pPr marL="457200" marR="0" lvl="0" indent="-378460" algn="l" rtl="0">
              <a:lnSpc>
                <a:spcPct val="95000"/>
              </a:lnSpc>
              <a:spcBef>
                <a:spcPts val="0"/>
              </a:spcBef>
              <a:spcAft>
                <a:spcPts val="0"/>
              </a:spcAft>
              <a:buSzPts val="2360"/>
              <a:buChar char="●"/>
            </a:pPr>
            <a:r>
              <a:rPr lang="en" sz="2280" b="1" dirty="0"/>
              <a:t>Town Council Sets Final Budget</a:t>
            </a:r>
            <a:endParaRPr sz="2280" b="1" dirty="0"/>
          </a:p>
        </p:txBody>
      </p:sp>
      <p:sp>
        <p:nvSpPr>
          <p:cNvPr id="168" name="Google Shape;168;p31"/>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174" name="Google Shape;174;p32"/>
          <p:cNvSpPr txBox="1">
            <a:spLocks noGrp="1"/>
          </p:cNvSpPr>
          <p:nvPr>
            <p:ph type="title"/>
          </p:nvPr>
        </p:nvSpPr>
        <p:spPr>
          <a:xfrm>
            <a:off x="457200" y="281950"/>
            <a:ext cx="2988300" cy="2641200"/>
          </a:xfrm>
          <a:prstGeom prst="rect">
            <a:avLst/>
          </a:prstGeom>
          <a:solidFill>
            <a:srgbClr val="EA9999"/>
          </a:solidFill>
          <a:ln>
            <a:noFill/>
          </a:ln>
        </p:spPr>
        <p:txBody>
          <a:bodyPr spcFirstLastPara="1" wrap="square" lIns="91425" tIns="45700" rIns="91425" bIns="45700" anchor="ctr" anchorCtr="0">
            <a:normAutofit fontScale="90000"/>
          </a:bodyPr>
          <a:lstStyle/>
          <a:p>
            <a:pPr marL="0" lvl="0" indent="0" algn="ctr" rtl="0">
              <a:lnSpc>
                <a:spcPts val="4000"/>
              </a:lnSpc>
              <a:spcBef>
                <a:spcPts val="0"/>
              </a:spcBef>
              <a:spcAft>
                <a:spcPts val="0"/>
              </a:spcAft>
              <a:buClr>
                <a:schemeClr val="dk1"/>
              </a:buClr>
              <a:buSzPct val="157142"/>
              <a:buFont typeface="Calibri"/>
              <a:buNone/>
            </a:pPr>
            <a:r>
              <a:rPr lang="en" sz="2700" b="1" dirty="0"/>
              <a:t>Board of Education’s Budget at a Glance</a:t>
            </a:r>
            <a:endParaRPr sz="2700" b="1" dirty="0"/>
          </a:p>
          <a:p>
            <a:pPr marL="0" lvl="0" indent="0" algn="ctr" rtl="0">
              <a:lnSpc>
                <a:spcPts val="4000"/>
              </a:lnSpc>
              <a:spcBef>
                <a:spcPts val="0"/>
              </a:spcBef>
              <a:spcAft>
                <a:spcPts val="0"/>
              </a:spcAft>
              <a:buClr>
                <a:schemeClr val="dk1"/>
              </a:buClr>
              <a:buSzPct val="157142"/>
              <a:buFont typeface="Calibri"/>
              <a:buNone/>
            </a:pPr>
            <a:r>
              <a:rPr lang="en" sz="2700" b="1" dirty="0"/>
              <a:t>$51,949,019.60</a:t>
            </a:r>
            <a:endParaRPr b="1" dirty="0"/>
          </a:p>
          <a:p>
            <a:pPr marL="0" lvl="0" indent="0" algn="ctr" rtl="0">
              <a:lnSpc>
                <a:spcPts val="4000"/>
              </a:lnSpc>
              <a:spcBef>
                <a:spcPts val="0"/>
              </a:spcBef>
              <a:spcAft>
                <a:spcPts val="0"/>
              </a:spcAft>
              <a:buClr>
                <a:schemeClr val="dk1"/>
              </a:buClr>
              <a:buSzPct val="157142"/>
              <a:buFont typeface="Calibri"/>
              <a:buNone/>
            </a:pPr>
            <a:r>
              <a:rPr lang="en" sz="2700" b="1" dirty="0"/>
              <a:t>5.84%</a:t>
            </a:r>
            <a:endParaRPr sz="2700" b="1" dirty="0"/>
          </a:p>
        </p:txBody>
      </p:sp>
      <p:pic>
        <p:nvPicPr>
          <p:cNvPr id="175" name="Google Shape;175;p32"/>
          <p:cNvPicPr preferRelativeResize="0"/>
          <p:nvPr/>
        </p:nvPicPr>
        <p:blipFill>
          <a:blip r:embed="rId3">
            <a:alphaModFix/>
          </a:blip>
          <a:stretch>
            <a:fillRect/>
          </a:stretch>
        </p:blipFill>
        <p:spPr>
          <a:xfrm>
            <a:off x="3949126" y="364050"/>
            <a:ext cx="4163532" cy="2991826"/>
          </a:xfrm>
          <a:prstGeom prst="rect">
            <a:avLst/>
          </a:prstGeom>
          <a:noFill/>
          <a:ln w="9525" cap="flat" cmpd="sng">
            <a:solidFill>
              <a:schemeClr val="dk2"/>
            </a:solidFill>
            <a:prstDash val="solid"/>
            <a:round/>
            <a:headEnd type="none" w="sm" len="sm"/>
            <a:tailEnd type="none" w="sm" len="sm"/>
          </a:ln>
        </p:spPr>
      </p:pic>
      <p:sp>
        <p:nvSpPr>
          <p:cNvPr id="176" name="Google Shape;176;p32"/>
          <p:cNvSpPr txBox="1">
            <a:spLocks noGrp="1"/>
          </p:cNvSpPr>
          <p:nvPr>
            <p:ph type="title"/>
          </p:nvPr>
        </p:nvSpPr>
        <p:spPr>
          <a:xfrm>
            <a:off x="457200" y="3676525"/>
            <a:ext cx="2953500" cy="2641200"/>
          </a:xfrm>
          <a:prstGeom prst="rect">
            <a:avLst/>
          </a:prstGeom>
          <a:solidFill>
            <a:srgbClr val="EA9999"/>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3564"/>
              <a:buFont typeface="Calibri"/>
              <a:buNone/>
            </a:pPr>
            <a:r>
              <a:rPr lang="en" sz="2400" b="1" dirty="0"/>
              <a:t>Board of Finance’s Recommended Budget at a Glance</a:t>
            </a:r>
            <a:endParaRPr sz="2400" b="1" dirty="0"/>
          </a:p>
          <a:p>
            <a:pPr marL="0" lvl="0" indent="0" algn="ctr" rtl="0">
              <a:lnSpc>
                <a:spcPts val="4000"/>
              </a:lnSpc>
              <a:spcBef>
                <a:spcPts val="0"/>
              </a:spcBef>
              <a:spcAft>
                <a:spcPts val="0"/>
              </a:spcAft>
              <a:buClr>
                <a:schemeClr val="dk1"/>
              </a:buClr>
              <a:buSzPts val="3564"/>
              <a:buFont typeface="Calibri"/>
              <a:buNone/>
            </a:pPr>
            <a:r>
              <a:rPr lang="en" sz="2400" b="1" dirty="0"/>
              <a:t>$50,555,074</a:t>
            </a:r>
            <a:endParaRPr sz="2400" b="1" dirty="0"/>
          </a:p>
          <a:p>
            <a:pPr marL="0" lvl="0" indent="0" algn="ctr" rtl="0">
              <a:lnSpc>
                <a:spcPts val="4000"/>
              </a:lnSpc>
              <a:spcBef>
                <a:spcPts val="0"/>
              </a:spcBef>
              <a:spcAft>
                <a:spcPts val="0"/>
              </a:spcAft>
              <a:buClr>
                <a:schemeClr val="dk1"/>
              </a:buClr>
              <a:buSzPts val="3564"/>
              <a:buFont typeface="Calibri"/>
              <a:buNone/>
            </a:pPr>
            <a:r>
              <a:rPr lang="en" sz="2400" b="1" dirty="0"/>
              <a:t>3.00%</a:t>
            </a:r>
            <a:endParaRPr sz="2400" b="1" dirty="0"/>
          </a:p>
        </p:txBody>
      </p:sp>
      <p:pic>
        <p:nvPicPr>
          <p:cNvPr id="177" name="Google Shape;177;p32"/>
          <p:cNvPicPr preferRelativeResize="0"/>
          <p:nvPr/>
        </p:nvPicPr>
        <p:blipFill>
          <a:blip r:embed="rId4">
            <a:alphaModFix/>
          </a:blip>
          <a:stretch>
            <a:fillRect/>
          </a:stretch>
        </p:blipFill>
        <p:spPr>
          <a:xfrm>
            <a:off x="3949100" y="3574800"/>
            <a:ext cx="4163575" cy="29918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4000" dirty="0">
                <a:solidFill>
                  <a:schemeClr val="hlink"/>
                </a:solidFill>
              </a:rPr>
              <a:t>Agenda</a:t>
            </a:r>
            <a:endParaRPr lang="en-US" sz="4000" dirty="0"/>
          </a:p>
        </p:txBody>
      </p:sp>
      <p:sp>
        <p:nvSpPr>
          <p:cNvPr id="3" name="Content Placeholder 2"/>
          <p:cNvSpPr>
            <a:spLocks noGrp="1"/>
          </p:cNvSpPr>
          <p:nvPr>
            <p:ph idx="1"/>
          </p:nvPr>
        </p:nvSpPr>
        <p:spPr>
          <a:xfrm>
            <a:off x="1371600" y="1828800"/>
            <a:ext cx="6629400" cy="4191000"/>
          </a:xfrm>
        </p:spPr>
        <p:txBody>
          <a:bodyPr vert="horz" lIns="91440" tIns="45720" rIns="91440" bIns="45720" rtlCol="0" anchor="t">
            <a:normAutofit fontScale="92500" lnSpcReduction="20000"/>
          </a:bodyPr>
          <a:lstStyle/>
          <a:p>
            <a:r>
              <a:rPr lang="en-US" sz="3200" dirty="0"/>
              <a:t>Overall Budget</a:t>
            </a:r>
          </a:p>
          <a:p>
            <a:pPr marL="0" indent="0">
              <a:buNone/>
            </a:pPr>
            <a:endParaRPr lang="en-US" sz="3200" dirty="0"/>
          </a:p>
          <a:p>
            <a:r>
              <a:rPr lang="en-US" sz="3200" dirty="0"/>
              <a:t>General Government Budget</a:t>
            </a:r>
          </a:p>
          <a:p>
            <a:endParaRPr lang="en-US" sz="3200" dirty="0"/>
          </a:p>
          <a:p>
            <a:r>
              <a:rPr lang="en-US" sz="3200" dirty="0"/>
              <a:t>Revenue Budget</a:t>
            </a:r>
          </a:p>
          <a:p>
            <a:endParaRPr lang="en-US" sz="3200" dirty="0"/>
          </a:p>
          <a:p>
            <a:r>
              <a:rPr lang="en-US" sz="3200" dirty="0"/>
              <a:t>Board of Education Budget</a:t>
            </a:r>
          </a:p>
          <a:p>
            <a:endParaRPr lang="en-US" sz="3200" dirty="0"/>
          </a:p>
          <a:p>
            <a:r>
              <a:rPr lang="en-US" sz="3200" dirty="0"/>
              <a:t>Board of Finance Chairman</a:t>
            </a:r>
          </a:p>
        </p:txBody>
      </p:sp>
    </p:spTree>
    <p:extLst>
      <p:ext uri="{BB962C8B-B14F-4D97-AF65-F5344CB8AC3E}">
        <p14:creationId xmlns:p14="http://schemas.microsoft.com/office/powerpoint/2010/main" val="74734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183" name="Google Shape;183;p33"/>
          <p:cNvSpPr txBox="1">
            <a:spLocks noGrp="1"/>
          </p:cNvSpPr>
          <p:nvPr>
            <p:ph type="title"/>
          </p:nvPr>
        </p:nvSpPr>
        <p:spPr>
          <a:xfrm>
            <a:off x="341425" y="274725"/>
            <a:ext cx="2708100" cy="4106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Calibri"/>
              <a:buNone/>
            </a:pPr>
            <a:r>
              <a:rPr lang="en" sz="2400" b="1"/>
              <a:t>2023-2024 Board of Education Adopted Budget Overview</a:t>
            </a:r>
            <a:endParaRPr sz="2400" b="1"/>
          </a:p>
        </p:txBody>
      </p:sp>
      <p:pic>
        <p:nvPicPr>
          <p:cNvPr id="184" name="Google Shape;184;p33"/>
          <p:cNvPicPr preferRelativeResize="0"/>
          <p:nvPr/>
        </p:nvPicPr>
        <p:blipFill>
          <a:blip r:embed="rId3">
            <a:alphaModFix/>
          </a:blip>
          <a:stretch>
            <a:fillRect/>
          </a:stretch>
        </p:blipFill>
        <p:spPr>
          <a:xfrm>
            <a:off x="3940350" y="152400"/>
            <a:ext cx="4208401" cy="6544046"/>
          </a:xfrm>
          <a:prstGeom prst="rect">
            <a:avLst/>
          </a:prstGeom>
          <a:noFill/>
          <a:ln>
            <a:noFill/>
          </a:ln>
        </p:spPr>
      </p:pic>
      <p:sp>
        <p:nvSpPr>
          <p:cNvPr id="185" name="Google Shape;185;p33"/>
          <p:cNvSpPr txBox="1"/>
          <p:nvPr/>
        </p:nvSpPr>
        <p:spPr>
          <a:xfrm>
            <a:off x="5489538" y="4048875"/>
            <a:ext cx="1262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i="1">
                <a:latin typeface="Calibri"/>
                <a:ea typeface="Calibri"/>
                <a:cs typeface="Calibri"/>
                <a:sym typeface="Calibri"/>
              </a:rPr>
              <a:t>Administrative Salaries</a:t>
            </a:r>
            <a:endParaRPr sz="800" b="1" i="1">
              <a:latin typeface="Calibri"/>
              <a:ea typeface="Calibri"/>
              <a:cs typeface="Calibri"/>
              <a:sym typeface="Calibri"/>
            </a:endParaRPr>
          </a:p>
          <a:p>
            <a:pPr marL="0" lvl="0" indent="0" algn="l" rtl="0">
              <a:spcBef>
                <a:spcPts val="0"/>
              </a:spcBef>
              <a:spcAft>
                <a:spcPts val="0"/>
              </a:spcAft>
              <a:buNone/>
            </a:pPr>
            <a:r>
              <a:rPr lang="en" sz="800" b="1" i="1">
                <a:latin typeface="Calibri"/>
                <a:ea typeface="Calibri"/>
                <a:cs typeface="Calibri"/>
                <a:sym typeface="Calibri"/>
              </a:rPr>
              <a:t>Certified Salaries</a:t>
            </a:r>
            <a:endParaRPr sz="800" b="1" i="1">
              <a:latin typeface="Calibri"/>
              <a:ea typeface="Calibri"/>
              <a:cs typeface="Calibri"/>
              <a:sym typeface="Calibri"/>
            </a:endParaRPr>
          </a:p>
          <a:p>
            <a:pPr marL="0" lvl="0" indent="0" algn="l" rtl="0">
              <a:spcBef>
                <a:spcPts val="0"/>
              </a:spcBef>
              <a:spcAft>
                <a:spcPts val="0"/>
              </a:spcAft>
              <a:buNone/>
            </a:pPr>
            <a:r>
              <a:rPr lang="en" sz="800" b="1" i="1">
                <a:latin typeface="Calibri"/>
                <a:ea typeface="Calibri"/>
                <a:cs typeface="Calibri"/>
                <a:sym typeface="Calibri"/>
              </a:rPr>
              <a:t>Non-Certified Salaries</a:t>
            </a:r>
            <a:endParaRPr sz="800" b="1" i="1">
              <a:latin typeface="Calibri"/>
              <a:ea typeface="Calibri"/>
              <a:cs typeface="Calibri"/>
              <a:sym typeface="Calibri"/>
            </a:endParaRPr>
          </a:p>
          <a:p>
            <a:pPr marL="0" lvl="0" indent="0" algn="l" rtl="0">
              <a:spcBef>
                <a:spcPts val="0"/>
              </a:spcBef>
              <a:spcAft>
                <a:spcPts val="0"/>
              </a:spcAft>
              <a:buNone/>
            </a:pPr>
            <a:r>
              <a:rPr lang="en" sz="800" b="1" i="1">
                <a:latin typeface="Calibri"/>
                <a:ea typeface="Calibri"/>
                <a:cs typeface="Calibri"/>
                <a:sym typeface="Calibri"/>
              </a:rPr>
              <a:t>Employee Benefits</a:t>
            </a:r>
            <a:endParaRPr sz="800" b="1" i="1">
              <a:latin typeface="Calibri"/>
              <a:ea typeface="Calibri"/>
              <a:cs typeface="Calibri"/>
              <a:sym typeface="Calibri"/>
            </a:endParaRPr>
          </a:p>
        </p:txBody>
      </p:sp>
      <p:pic>
        <p:nvPicPr>
          <p:cNvPr id="186" name="Google Shape;186;p33"/>
          <p:cNvPicPr preferRelativeResize="0"/>
          <p:nvPr/>
        </p:nvPicPr>
        <p:blipFill>
          <a:blip r:embed="rId4">
            <a:alphaModFix/>
          </a:blip>
          <a:stretch>
            <a:fillRect/>
          </a:stretch>
        </p:blipFill>
        <p:spPr>
          <a:xfrm>
            <a:off x="5359613" y="4048875"/>
            <a:ext cx="1369875" cy="677100"/>
          </a:xfrm>
          <a:prstGeom prst="rect">
            <a:avLst/>
          </a:prstGeom>
          <a:noFill/>
          <a:ln>
            <a:noFill/>
          </a:ln>
        </p:spPr>
      </p:pic>
      <p:sp>
        <p:nvSpPr>
          <p:cNvPr id="187" name="Google Shape;187;p33"/>
          <p:cNvSpPr txBox="1"/>
          <p:nvPr/>
        </p:nvSpPr>
        <p:spPr>
          <a:xfrm>
            <a:off x="344575" y="6483975"/>
            <a:ext cx="3453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 Total rounded to the nearest dollar</a:t>
            </a:r>
            <a:endParaRPr sz="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193" name="Google Shape;193;p34"/>
          <p:cNvSpPr txBox="1">
            <a:spLocks noGrp="1"/>
          </p:cNvSpPr>
          <p:nvPr>
            <p:ph type="title"/>
          </p:nvPr>
        </p:nvSpPr>
        <p:spPr>
          <a:xfrm>
            <a:off x="341425" y="274725"/>
            <a:ext cx="2708100" cy="2804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400"/>
              <a:buFont typeface="Calibri"/>
              <a:buNone/>
            </a:pPr>
            <a:r>
              <a:rPr lang="en" sz="2400" b="1"/>
              <a:t>2023-2024 Board of Finance Recommended Budget</a:t>
            </a:r>
            <a:endParaRPr sz="2400" b="1"/>
          </a:p>
        </p:txBody>
      </p:sp>
      <p:sp>
        <p:nvSpPr>
          <p:cNvPr id="194" name="Google Shape;194;p34"/>
          <p:cNvSpPr txBox="1"/>
          <p:nvPr/>
        </p:nvSpPr>
        <p:spPr>
          <a:xfrm>
            <a:off x="344575" y="6483975"/>
            <a:ext cx="3453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 Total rounded to the nearest dollar</a:t>
            </a:r>
            <a:endParaRPr sz="800"/>
          </a:p>
        </p:txBody>
      </p:sp>
      <p:pic>
        <p:nvPicPr>
          <p:cNvPr id="195" name="Google Shape;195;p34"/>
          <p:cNvPicPr preferRelativeResize="0"/>
          <p:nvPr/>
        </p:nvPicPr>
        <p:blipFill>
          <a:blip r:embed="rId3">
            <a:alphaModFix/>
          </a:blip>
          <a:stretch>
            <a:fillRect/>
          </a:stretch>
        </p:blipFill>
        <p:spPr>
          <a:xfrm>
            <a:off x="4653475" y="442000"/>
            <a:ext cx="3834276" cy="5913074"/>
          </a:xfrm>
          <a:prstGeom prst="rect">
            <a:avLst/>
          </a:prstGeom>
          <a:noFill/>
          <a:ln w="9525" cap="flat" cmpd="sng">
            <a:solidFill>
              <a:schemeClr val="dk1"/>
            </a:solidFill>
            <a:prstDash val="solid"/>
            <a:round/>
            <a:headEnd type="none" w="sm" len="sm"/>
            <a:tailEnd type="none" w="sm" len="sm"/>
          </a:ln>
        </p:spPr>
      </p:pic>
      <p:pic>
        <p:nvPicPr>
          <p:cNvPr id="196" name="Google Shape;196;p34"/>
          <p:cNvPicPr preferRelativeResize="0"/>
          <p:nvPr/>
        </p:nvPicPr>
        <p:blipFill>
          <a:blip r:embed="rId4">
            <a:alphaModFix/>
          </a:blip>
          <a:stretch>
            <a:fillRect/>
          </a:stretch>
        </p:blipFill>
        <p:spPr>
          <a:xfrm>
            <a:off x="5885675" y="3090450"/>
            <a:ext cx="1369875" cy="677100"/>
          </a:xfrm>
          <a:prstGeom prst="rect">
            <a:avLst/>
          </a:prstGeom>
          <a:noFill/>
          <a:ln>
            <a:noFill/>
          </a:ln>
        </p:spPr>
      </p:pic>
      <p:sp>
        <p:nvSpPr>
          <p:cNvPr id="197" name="Google Shape;197;p34"/>
          <p:cNvSpPr txBox="1"/>
          <p:nvPr/>
        </p:nvSpPr>
        <p:spPr>
          <a:xfrm>
            <a:off x="5985800" y="3059975"/>
            <a:ext cx="1316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i="1">
                <a:latin typeface="Calibri"/>
                <a:ea typeface="Calibri"/>
                <a:cs typeface="Calibri"/>
                <a:sym typeface="Calibri"/>
              </a:rPr>
              <a:t>Administrative Salaries</a:t>
            </a:r>
            <a:endParaRPr sz="800" b="1" i="1">
              <a:latin typeface="Calibri"/>
              <a:ea typeface="Calibri"/>
              <a:cs typeface="Calibri"/>
              <a:sym typeface="Calibri"/>
            </a:endParaRPr>
          </a:p>
          <a:p>
            <a:pPr marL="0" lvl="0" indent="0" algn="l" rtl="0">
              <a:spcBef>
                <a:spcPts val="0"/>
              </a:spcBef>
              <a:spcAft>
                <a:spcPts val="0"/>
              </a:spcAft>
              <a:buNone/>
            </a:pPr>
            <a:r>
              <a:rPr lang="en" sz="800" b="1" i="1">
                <a:latin typeface="Calibri"/>
                <a:ea typeface="Calibri"/>
                <a:cs typeface="Calibri"/>
                <a:sym typeface="Calibri"/>
              </a:rPr>
              <a:t>Certified Salaries</a:t>
            </a:r>
            <a:endParaRPr sz="800" b="1" i="1">
              <a:latin typeface="Calibri"/>
              <a:ea typeface="Calibri"/>
              <a:cs typeface="Calibri"/>
              <a:sym typeface="Calibri"/>
            </a:endParaRPr>
          </a:p>
          <a:p>
            <a:pPr marL="0" lvl="0" indent="0" algn="l" rtl="0">
              <a:spcBef>
                <a:spcPts val="0"/>
              </a:spcBef>
              <a:spcAft>
                <a:spcPts val="0"/>
              </a:spcAft>
              <a:buNone/>
            </a:pPr>
            <a:r>
              <a:rPr lang="en" sz="800" b="1" i="1">
                <a:latin typeface="Calibri"/>
                <a:ea typeface="Calibri"/>
                <a:cs typeface="Calibri"/>
                <a:sym typeface="Calibri"/>
              </a:rPr>
              <a:t>Non-Certified Salaries</a:t>
            </a:r>
            <a:endParaRPr sz="800" b="1" i="1">
              <a:latin typeface="Calibri"/>
              <a:ea typeface="Calibri"/>
              <a:cs typeface="Calibri"/>
              <a:sym typeface="Calibri"/>
            </a:endParaRPr>
          </a:p>
          <a:p>
            <a:pPr marL="0" lvl="0" indent="0" algn="l" rtl="0">
              <a:spcBef>
                <a:spcPts val="0"/>
              </a:spcBef>
              <a:spcAft>
                <a:spcPts val="0"/>
              </a:spcAft>
              <a:buNone/>
            </a:pPr>
            <a:r>
              <a:rPr lang="en" sz="800" b="1" i="1">
                <a:latin typeface="Calibri"/>
                <a:ea typeface="Calibri"/>
                <a:cs typeface="Calibri"/>
                <a:sym typeface="Calibri"/>
              </a:rPr>
              <a:t>Employee Benefits</a:t>
            </a:r>
            <a:endParaRPr sz="800" b="1" i="1">
              <a:latin typeface="Calibri"/>
              <a:ea typeface="Calibri"/>
              <a:cs typeface="Calibri"/>
              <a:sym typeface="Calibri"/>
            </a:endParaRPr>
          </a:p>
        </p:txBody>
      </p:sp>
      <p:graphicFrame>
        <p:nvGraphicFramePr>
          <p:cNvPr id="198" name="Google Shape;198;p34"/>
          <p:cNvGraphicFramePr/>
          <p:nvPr/>
        </p:nvGraphicFramePr>
        <p:xfrm>
          <a:off x="464150" y="3556338"/>
          <a:ext cx="3849800" cy="2358045"/>
        </p:xfrm>
        <a:graphic>
          <a:graphicData uri="http://schemas.openxmlformats.org/drawingml/2006/table">
            <a:tbl>
              <a:tblPr>
                <a:noFill/>
              </a:tblPr>
              <a:tblGrid>
                <a:gridCol w="760650">
                  <a:extLst>
                    <a:ext uri="{9D8B030D-6E8A-4147-A177-3AD203B41FA5}">
                      <a16:colId xmlns:a16="http://schemas.microsoft.com/office/drawing/2014/main" val="20000"/>
                    </a:ext>
                  </a:extLst>
                </a:gridCol>
                <a:gridCol w="1081025">
                  <a:extLst>
                    <a:ext uri="{9D8B030D-6E8A-4147-A177-3AD203B41FA5}">
                      <a16:colId xmlns:a16="http://schemas.microsoft.com/office/drawing/2014/main" val="20001"/>
                    </a:ext>
                  </a:extLst>
                </a:gridCol>
                <a:gridCol w="991075">
                  <a:extLst>
                    <a:ext uri="{9D8B030D-6E8A-4147-A177-3AD203B41FA5}">
                      <a16:colId xmlns:a16="http://schemas.microsoft.com/office/drawing/2014/main" val="20002"/>
                    </a:ext>
                  </a:extLst>
                </a:gridCol>
                <a:gridCol w="1017050">
                  <a:extLst>
                    <a:ext uri="{9D8B030D-6E8A-4147-A177-3AD203B41FA5}">
                      <a16:colId xmlns:a16="http://schemas.microsoft.com/office/drawing/2014/main" val="20003"/>
                    </a:ext>
                  </a:extLst>
                </a:gridCol>
              </a:tblGrid>
              <a:tr h="208850">
                <a:tc>
                  <a:txBody>
                    <a:bodyPr/>
                    <a:lstStyle/>
                    <a:p>
                      <a:pPr marL="0" lvl="0" indent="0" algn="ctr" rtl="0">
                        <a:lnSpc>
                          <a:spcPct val="115000"/>
                        </a:lnSpc>
                        <a:spcBef>
                          <a:spcPts val="0"/>
                        </a:spcBef>
                        <a:spcAft>
                          <a:spcPts val="0"/>
                        </a:spcAft>
                        <a:buNone/>
                      </a:pPr>
                      <a:r>
                        <a:rPr lang="en" sz="1000" b="1"/>
                        <a:t>Category</a:t>
                      </a:r>
                      <a:endParaRPr sz="10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t>Amount</a:t>
                      </a:r>
                      <a:endParaRPr sz="10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1000" b="1"/>
                        <a:t>Description</a:t>
                      </a:r>
                      <a:endParaRPr sz="10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11</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A9999"/>
                    </a:solidFill>
                  </a:tcPr>
                </a:tc>
                <a:tc>
                  <a:txBody>
                    <a:bodyPr/>
                    <a:lstStyle/>
                    <a:p>
                      <a:pPr marL="0" lvl="0" indent="0" algn="r" rtl="0">
                        <a:lnSpc>
                          <a:spcPct val="115000"/>
                        </a:lnSpc>
                        <a:spcBef>
                          <a:spcPts val="0"/>
                        </a:spcBef>
                        <a:spcAft>
                          <a:spcPts val="0"/>
                        </a:spcAft>
                        <a:buNone/>
                      </a:pPr>
                      <a:r>
                        <a:rPr lang="en" sz="1000"/>
                        <a:t>$429,187</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Certified Salaries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12</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B6D7A8"/>
                    </a:solidFill>
                  </a:tcPr>
                </a:tc>
                <a:tc>
                  <a:txBody>
                    <a:bodyPr/>
                    <a:lstStyle/>
                    <a:p>
                      <a:pPr marL="0" lvl="0" indent="0" algn="r" rtl="0">
                        <a:lnSpc>
                          <a:spcPct val="115000"/>
                        </a:lnSpc>
                        <a:spcBef>
                          <a:spcPts val="0"/>
                        </a:spcBef>
                        <a:spcAft>
                          <a:spcPts val="0"/>
                        </a:spcAft>
                        <a:buNone/>
                      </a:pPr>
                      <a:r>
                        <a:rPr lang="en" sz="1000"/>
                        <a:t>$550,159</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Non Certified Salaries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20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2E9"/>
                    </a:solidFill>
                  </a:tcPr>
                </a:tc>
                <a:tc>
                  <a:txBody>
                    <a:bodyPr/>
                    <a:lstStyle/>
                    <a:p>
                      <a:pPr marL="0" lvl="0" indent="0" algn="r" rtl="0">
                        <a:lnSpc>
                          <a:spcPct val="115000"/>
                        </a:lnSpc>
                        <a:spcBef>
                          <a:spcPts val="0"/>
                        </a:spcBef>
                        <a:spcAft>
                          <a:spcPts val="0"/>
                        </a:spcAft>
                        <a:buNone/>
                      </a:pPr>
                      <a:r>
                        <a:rPr lang="en" sz="1000"/>
                        <a:t>$37,600</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Employee Benefits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30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2CDDC"/>
                    </a:solidFill>
                  </a:tcPr>
                </a:tc>
                <a:tc>
                  <a:txBody>
                    <a:bodyPr/>
                    <a:lstStyle/>
                    <a:p>
                      <a:pPr marL="0" lvl="0" indent="0" algn="r" rtl="0">
                        <a:lnSpc>
                          <a:spcPct val="115000"/>
                        </a:lnSpc>
                        <a:spcBef>
                          <a:spcPts val="0"/>
                        </a:spcBef>
                        <a:spcAft>
                          <a:spcPts val="0"/>
                        </a:spcAft>
                        <a:buNone/>
                      </a:pPr>
                      <a:r>
                        <a:rPr lang="en" sz="1000"/>
                        <a:t>$197,000</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Contracted Services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40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CB9C"/>
                    </a:solidFill>
                  </a:tcPr>
                </a:tc>
                <a:tc>
                  <a:txBody>
                    <a:bodyPr/>
                    <a:lstStyle/>
                    <a:p>
                      <a:pPr marL="0" lvl="0" indent="0" algn="r" rtl="0">
                        <a:lnSpc>
                          <a:spcPct val="115000"/>
                        </a:lnSpc>
                        <a:spcBef>
                          <a:spcPts val="0"/>
                        </a:spcBef>
                        <a:spcAft>
                          <a:spcPts val="0"/>
                        </a:spcAft>
                        <a:buNone/>
                      </a:pPr>
                      <a:r>
                        <a:rPr lang="en" sz="1000"/>
                        <a:t>$20,000</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Utilities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5"/>
                  </a:ext>
                </a:extLst>
              </a:tr>
              <a:tr h="2420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60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C2D69B"/>
                    </a:solidFill>
                  </a:tcPr>
                </a:tc>
                <a:tc>
                  <a:txBody>
                    <a:bodyPr/>
                    <a:lstStyle/>
                    <a:p>
                      <a:pPr marL="0" lvl="0" indent="0" algn="r" rtl="0">
                        <a:lnSpc>
                          <a:spcPct val="115000"/>
                        </a:lnSpc>
                        <a:spcBef>
                          <a:spcPts val="0"/>
                        </a:spcBef>
                        <a:spcAft>
                          <a:spcPts val="0"/>
                        </a:spcAft>
                        <a:buNone/>
                      </a:pPr>
                      <a:r>
                        <a:rPr lang="en" sz="1000"/>
                        <a:t>$40,000</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Supplies, Textbooks, &amp; Materials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70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BFBFBF"/>
                    </a:solidFill>
                  </a:tcPr>
                </a:tc>
                <a:tc>
                  <a:txBody>
                    <a:bodyPr/>
                    <a:lstStyle/>
                    <a:p>
                      <a:pPr marL="0" lvl="0" indent="0" algn="r" rtl="0">
                        <a:lnSpc>
                          <a:spcPct val="115000"/>
                        </a:lnSpc>
                        <a:spcBef>
                          <a:spcPts val="0"/>
                        </a:spcBef>
                        <a:spcAft>
                          <a:spcPts val="0"/>
                        </a:spcAft>
                        <a:buNone/>
                      </a:pPr>
                      <a:r>
                        <a:rPr lang="en" sz="1000"/>
                        <a:t>$20,000</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Equipment</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7"/>
                  </a:ext>
                </a:extLst>
              </a:tr>
              <a:tr h="2278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80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BE5F1"/>
                    </a:solidFill>
                  </a:tcPr>
                </a:tc>
                <a:tc>
                  <a:txBody>
                    <a:bodyPr/>
                    <a:lstStyle/>
                    <a:p>
                      <a:pPr marL="0" lvl="0" indent="0" algn="r" rtl="0">
                        <a:lnSpc>
                          <a:spcPct val="115000"/>
                        </a:lnSpc>
                        <a:spcBef>
                          <a:spcPts val="0"/>
                        </a:spcBef>
                        <a:spcAft>
                          <a:spcPts val="0"/>
                        </a:spcAft>
                        <a:buNone/>
                      </a:pPr>
                      <a:r>
                        <a:rPr lang="en" sz="1000"/>
                        <a:t>$100,000</a:t>
                      </a:r>
                      <a:endParaRPr sz="10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All Other Expenditures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r h="250600">
                <a:tc>
                  <a:txBody>
                    <a:bodyPr/>
                    <a:lstStyle/>
                    <a:p>
                      <a:pPr marL="0" lvl="0" indent="0" algn="l" rtl="0">
                        <a:lnSpc>
                          <a:spcPct val="115000"/>
                        </a:lnSpc>
                        <a:spcBef>
                          <a:spcPts val="0"/>
                        </a:spcBef>
                        <a:spcAft>
                          <a:spcPts val="0"/>
                        </a:spcAft>
                        <a:buNone/>
                      </a:pPr>
                      <a:r>
                        <a:rPr lang="en" sz="1000" b="1"/>
                        <a:t>Total Cuts</a:t>
                      </a:r>
                      <a:endParaRPr sz="10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6"/>
                    </a:solidFill>
                  </a:tcPr>
                </a:tc>
                <a:tc>
                  <a:txBody>
                    <a:bodyPr/>
                    <a:lstStyle/>
                    <a:p>
                      <a:pPr marL="0" lvl="0" indent="0" algn="r" rtl="0">
                        <a:lnSpc>
                          <a:spcPct val="115000"/>
                        </a:lnSpc>
                        <a:spcBef>
                          <a:spcPts val="0"/>
                        </a:spcBef>
                        <a:spcAft>
                          <a:spcPts val="0"/>
                        </a:spcAft>
                        <a:buNone/>
                      </a:pPr>
                      <a:r>
                        <a:rPr lang="en" sz="1000" b="1"/>
                        <a:t>$1,393,946</a:t>
                      </a:r>
                      <a:endParaRPr sz="10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6"/>
                    </a:solidFill>
                  </a:tcPr>
                </a:tc>
                <a:tc gridSpan="2">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04" name="Google Shape;204;p35"/>
          <p:cNvSpPr txBox="1"/>
          <p:nvPr/>
        </p:nvSpPr>
        <p:spPr>
          <a:xfrm>
            <a:off x="571500" y="496050"/>
            <a:ext cx="8229600" cy="617400"/>
          </a:xfrm>
          <a:prstGeom prst="rect">
            <a:avLst/>
          </a:prstGeom>
          <a:solidFill>
            <a:srgbClr val="C6D9F0"/>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2700" b="1"/>
          </a:p>
          <a:p>
            <a:pPr marL="0" lvl="0" indent="0" algn="ctr" rtl="0">
              <a:spcBef>
                <a:spcPts val="0"/>
              </a:spcBef>
              <a:spcAft>
                <a:spcPts val="0"/>
              </a:spcAft>
              <a:buClr>
                <a:schemeClr val="dk1"/>
              </a:buClr>
              <a:buSzPts val="1100"/>
              <a:buFont typeface="Arial"/>
              <a:buNone/>
            </a:pPr>
            <a:r>
              <a:rPr lang="en" sz="2400" b="1">
                <a:solidFill>
                  <a:schemeClr val="dk1"/>
                </a:solidFill>
              </a:rPr>
              <a:t>Tiered Cuts for Fiscal Year 2024</a:t>
            </a:r>
            <a:endParaRPr sz="2700" b="1"/>
          </a:p>
          <a:p>
            <a:pPr marL="0" lvl="0" indent="0" algn="ctr" rtl="0">
              <a:spcBef>
                <a:spcPts val="0"/>
              </a:spcBef>
              <a:spcAft>
                <a:spcPts val="0"/>
              </a:spcAft>
              <a:buNone/>
            </a:pPr>
            <a:endParaRPr sz="2000" b="1"/>
          </a:p>
          <a:p>
            <a:pPr marL="0" lvl="0" indent="0" algn="ctr" rtl="0">
              <a:spcBef>
                <a:spcPts val="0"/>
              </a:spcBef>
              <a:spcAft>
                <a:spcPts val="0"/>
              </a:spcAft>
              <a:buNone/>
            </a:pPr>
            <a:endParaRPr sz="2000" b="1"/>
          </a:p>
        </p:txBody>
      </p:sp>
      <p:pic>
        <p:nvPicPr>
          <p:cNvPr id="205" name="Google Shape;205;p35"/>
          <p:cNvPicPr preferRelativeResize="0"/>
          <p:nvPr/>
        </p:nvPicPr>
        <p:blipFill>
          <a:blip r:embed="rId3">
            <a:alphaModFix/>
          </a:blip>
          <a:stretch>
            <a:fillRect/>
          </a:stretch>
        </p:blipFill>
        <p:spPr>
          <a:xfrm>
            <a:off x="322513" y="1180025"/>
            <a:ext cx="8498974" cy="54397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211" name="Google Shape;211;p36"/>
          <p:cNvSpPr txBox="1"/>
          <p:nvPr/>
        </p:nvSpPr>
        <p:spPr>
          <a:xfrm>
            <a:off x="457200" y="592000"/>
            <a:ext cx="8229600" cy="525000"/>
          </a:xfrm>
          <a:prstGeom prst="rect">
            <a:avLst/>
          </a:prstGeom>
          <a:solidFill>
            <a:srgbClr val="DAE5F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2700" b="1"/>
          </a:p>
          <a:p>
            <a:pPr marL="0" lvl="0" indent="0" algn="ctr" rtl="0">
              <a:spcBef>
                <a:spcPts val="0"/>
              </a:spcBef>
              <a:spcAft>
                <a:spcPts val="0"/>
              </a:spcAft>
              <a:buNone/>
            </a:pPr>
            <a:r>
              <a:rPr lang="en" sz="2400" b="1"/>
              <a:t>Alternatives Cuts</a:t>
            </a:r>
            <a:endParaRPr sz="2000" b="1"/>
          </a:p>
          <a:p>
            <a:pPr marL="0" lvl="0" indent="0" algn="ctr" rtl="0">
              <a:spcBef>
                <a:spcPts val="0"/>
              </a:spcBef>
              <a:spcAft>
                <a:spcPts val="0"/>
              </a:spcAft>
              <a:buNone/>
            </a:pPr>
            <a:endParaRPr sz="2000" b="1"/>
          </a:p>
        </p:txBody>
      </p:sp>
      <p:graphicFrame>
        <p:nvGraphicFramePr>
          <p:cNvPr id="212" name="Google Shape;212;p36"/>
          <p:cNvGraphicFramePr/>
          <p:nvPr/>
        </p:nvGraphicFramePr>
        <p:xfrm>
          <a:off x="999613" y="1676400"/>
          <a:ext cx="6562725" cy="3462550"/>
        </p:xfrm>
        <a:graphic>
          <a:graphicData uri="http://schemas.openxmlformats.org/drawingml/2006/table">
            <a:tbl>
              <a:tblPr>
                <a:noFill/>
              </a:tblPr>
              <a:tblGrid>
                <a:gridCol w="4875650">
                  <a:extLst>
                    <a:ext uri="{9D8B030D-6E8A-4147-A177-3AD203B41FA5}">
                      <a16:colId xmlns:a16="http://schemas.microsoft.com/office/drawing/2014/main" val="20000"/>
                    </a:ext>
                  </a:extLst>
                </a:gridCol>
                <a:gridCol w="1687075">
                  <a:extLst>
                    <a:ext uri="{9D8B030D-6E8A-4147-A177-3AD203B41FA5}">
                      <a16:colId xmlns:a16="http://schemas.microsoft.com/office/drawing/2014/main" val="20001"/>
                    </a:ext>
                  </a:extLst>
                </a:gridCol>
              </a:tblGrid>
              <a:tr h="266350">
                <a:tc gridSpan="2">
                  <a:txBody>
                    <a:bodyPr/>
                    <a:lstStyle/>
                    <a:p>
                      <a:pPr marL="0" lvl="0" indent="0" algn="ctr" rtl="0">
                        <a:lnSpc>
                          <a:spcPct val="115000"/>
                        </a:lnSpc>
                        <a:spcBef>
                          <a:spcPts val="0"/>
                        </a:spcBef>
                        <a:spcAft>
                          <a:spcPts val="0"/>
                        </a:spcAft>
                        <a:buNone/>
                      </a:pPr>
                      <a:r>
                        <a:rPr lang="en" sz="1200" b="1" i="1"/>
                        <a:t>Alternatives Cuts</a:t>
                      </a:r>
                      <a:endParaRPr sz="1200" b="1" i="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66350">
                <a:tc>
                  <a:txBody>
                    <a:bodyPr/>
                    <a:lstStyle/>
                    <a:p>
                      <a:pPr marL="0" lvl="0" indent="0" algn="l" rtl="0">
                        <a:lnSpc>
                          <a:spcPct val="115000"/>
                        </a:lnSpc>
                        <a:spcBef>
                          <a:spcPts val="0"/>
                        </a:spcBef>
                        <a:spcAft>
                          <a:spcPts val="0"/>
                        </a:spcAft>
                        <a:buNone/>
                      </a:pPr>
                      <a:r>
                        <a:rPr lang="en" sz="1200" i="1">
                          <a:solidFill>
                            <a:srgbClr val="0B5394"/>
                          </a:solidFill>
                        </a:rPr>
                        <a:t>Family Communication Specialist</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$46,540.00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66350">
                <a:tc>
                  <a:txBody>
                    <a:bodyPr/>
                    <a:lstStyle/>
                    <a:p>
                      <a:pPr marL="0" lvl="0" indent="0" algn="l" rtl="0">
                        <a:lnSpc>
                          <a:spcPct val="115000"/>
                        </a:lnSpc>
                        <a:spcBef>
                          <a:spcPts val="0"/>
                        </a:spcBef>
                        <a:spcAft>
                          <a:spcPts val="0"/>
                        </a:spcAft>
                        <a:buNone/>
                      </a:pPr>
                      <a:r>
                        <a:rPr lang="en" sz="1200">
                          <a:solidFill>
                            <a:srgbClr val="0B5394"/>
                          </a:solidFill>
                        </a:rPr>
                        <a:t>Middle School ESS</a:t>
                      </a:r>
                      <a:endParaRPr sz="1200">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$110,000.00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66350">
                <a:tc>
                  <a:txBody>
                    <a:bodyPr/>
                    <a:lstStyle/>
                    <a:p>
                      <a:pPr marL="0" lvl="0" indent="0" algn="l" rtl="0">
                        <a:lnSpc>
                          <a:spcPct val="115000"/>
                        </a:lnSpc>
                        <a:spcBef>
                          <a:spcPts val="0"/>
                        </a:spcBef>
                        <a:spcAft>
                          <a:spcPts val="0"/>
                        </a:spcAft>
                        <a:buNone/>
                      </a:pPr>
                      <a:r>
                        <a:rPr lang="en" sz="1200" i="1">
                          <a:solidFill>
                            <a:srgbClr val="0B5394"/>
                          </a:solidFill>
                        </a:rPr>
                        <a:t>Department Secretary II</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$30,000.00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66350">
                <a:tc>
                  <a:txBody>
                    <a:bodyPr/>
                    <a:lstStyle/>
                    <a:p>
                      <a:pPr marL="0" lvl="0" indent="0" algn="l" rtl="0">
                        <a:lnSpc>
                          <a:spcPct val="115000"/>
                        </a:lnSpc>
                        <a:spcBef>
                          <a:spcPts val="0"/>
                        </a:spcBef>
                        <a:spcAft>
                          <a:spcPts val="0"/>
                        </a:spcAft>
                        <a:buNone/>
                      </a:pPr>
                      <a:r>
                        <a:rPr lang="en" sz="1200" i="1">
                          <a:solidFill>
                            <a:srgbClr val="0B5394"/>
                          </a:solidFill>
                        </a:rPr>
                        <a:t>Secondary World Language</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$52,000.00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6350">
                <a:tc>
                  <a:txBody>
                    <a:bodyPr/>
                    <a:lstStyle/>
                    <a:p>
                      <a:pPr marL="0" lvl="0" indent="0" algn="l" rtl="0">
                        <a:lnSpc>
                          <a:spcPct val="115000"/>
                        </a:lnSpc>
                        <a:spcBef>
                          <a:spcPts val="0"/>
                        </a:spcBef>
                        <a:spcAft>
                          <a:spcPts val="0"/>
                        </a:spcAft>
                        <a:buNone/>
                      </a:pPr>
                      <a:r>
                        <a:rPr lang="en" sz="1200" i="1">
                          <a:solidFill>
                            <a:srgbClr val="0B5394"/>
                          </a:solidFill>
                        </a:rPr>
                        <a:t>Elementary Social Worker</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$76,000.00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66350">
                <a:tc>
                  <a:txBody>
                    <a:bodyPr/>
                    <a:lstStyle/>
                    <a:p>
                      <a:pPr marL="0" lvl="0" indent="0" algn="l" rtl="0">
                        <a:lnSpc>
                          <a:spcPct val="115000"/>
                        </a:lnSpc>
                        <a:spcBef>
                          <a:spcPts val="0"/>
                        </a:spcBef>
                        <a:spcAft>
                          <a:spcPts val="0"/>
                        </a:spcAft>
                        <a:buNone/>
                      </a:pPr>
                      <a:r>
                        <a:rPr lang="en" sz="1200" i="1">
                          <a:solidFill>
                            <a:srgbClr val="0B5394"/>
                          </a:solidFill>
                        </a:rPr>
                        <a:t>Middle School Lead Teacher</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$100,000.00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66350">
                <a:tc>
                  <a:txBody>
                    <a:bodyPr/>
                    <a:lstStyle/>
                    <a:p>
                      <a:pPr marL="0" lvl="0" indent="0" algn="l" rtl="0">
                        <a:lnSpc>
                          <a:spcPct val="115000"/>
                        </a:lnSpc>
                        <a:spcBef>
                          <a:spcPts val="0"/>
                        </a:spcBef>
                        <a:spcAft>
                          <a:spcPts val="0"/>
                        </a:spcAft>
                        <a:buNone/>
                      </a:pPr>
                      <a:r>
                        <a:rPr lang="en" sz="1200" i="1">
                          <a:solidFill>
                            <a:srgbClr val="0B5394"/>
                          </a:solidFill>
                        </a:rPr>
                        <a:t>Pay for Play</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$40,000.00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66350">
                <a:tc>
                  <a:txBody>
                    <a:bodyPr/>
                    <a:lstStyle/>
                    <a:p>
                      <a:pPr marL="0" lvl="0" indent="0" algn="l" rtl="0">
                        <a:lnSpc>
                          <a:spcPct val="115000"/>
                        </a:lnSpc>
                        <a:spcBef>
                          <a:spcPts val="0"/>
                        </a:spcBef>
                        <a:spcAft>
                          <a:spcPts val="0"/>
                        </a:spcAft>
                        <a:buNone/>
                      </a:pPr>
                      <a:r>
                        <a:rPr lang="en" sz="1200" i="1">
                          <a:solidFill>
                            <a:srgbClr val="0B5394"/>
                          </a:solidFill>
                        </a:rPr>
                        <a:t>Parking Permit for BHS</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$20,000.00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66350">
                <a:tc>
                  <a:txBody>
                    <a:bodyPr/>
                    <a:lstStyle/>
                    <a:p>
                      <a:pPr marL="0" lvl="0" indent="0" algn="l" rtl="0">
                        <a:lnSpc>
                          <a:spcPct val="115000"/>
                        </a:lnSpc>
                        <a:spcBef>
                          <a:spcPts val="0"/>
                        </a:spcBef>
                        <a:spcAft>
                          <a:spcPts val="0"/>
                        </a:spcAft>
                        <a:buNone/>
                      </a:pPr>
                      <a:r>
                        <a:rPr lang="en" sz="1200" i="1">
                          <a:solidFill>
                            <a:srgbClr val="0B5394"/>
                          </a:solidFill>
                        </a:rPr>
                        <a:t>Secondary Music Teacher</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$52,000.00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66350">
                <a:tc>
                  <a:txBody>
                    <a:bodyPr/>
                    <a:lstStyle/>
                    <a:p>
                      <a:pPr marL="0" lvl="0" indent="0" algn="l" rtl="0">
                        <a:lnSpc>
                          <a:spcPct val="115000"/>
                        </a:lnSpc>
                        <a:spcBef>
                          <a:spcPts val="0"/>
                        </a:spcBef>
                        <a:spcAft>
                          <a:spcPts val="0"/>
                        </a:spcAft>
                        <a:buNone/>
                      </a:pPr>
                      <a:r>
                        <a:rPr lang="en" sz="1200" i="1">
                          <a:solidFill>
                            <a:srgbClr val="0B5394"/>
                          </a:solidFill>
                        </a:rPr>
                        <a:t>Middle School Sports</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$117,000.00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66350">
                <a:tc>
                  <a:txBody>
                    <a:bodyPr/>
                    <a:lstStyle/>
                    <a:p>
                      <a:pPr marL="0" lvl="0" indent="0" algn="l" rtl="0">
                        <a:lnSpc>
                          <a:spcPct val="115000"/>
                        </a:lnSpc>
                        <a:spcBef>
                          <a:spcPts val="0"/>
                        </a:spcBef>
                        <a:spcAft>
                          <a:spcPts val="0"/>
                        </a:spcAft>
                        <a:buNone/>
                      </a:pPr>
                      <a:r>
                        <a:rPr lang="en" sz="1200" i="1">
                          <a:solidFill>
                            <a:srgbClr val="0B5394"/>
                          </a:solidFill>
                        </a:rPr>
                        <a:t>High School Freshman Sports</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$20,000.00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6350">
                <a:tc>
                  <a:txBody>
                    <a:bodyPr/>
                    <a:lstStyle/>
                    <a:p>
                      <a:pPr marL="0" lvl="0" indent="0" algn="l" rtl="0">
                        <a:lnSpc>
                          <a:spcPct val="115000"/>
                        </a:lnSpc>
                        <a:spcBef>
                          <a:spcPts val="0"/>
                        </a:spcBef>
                        <a:spcAft>
                          <a:spcPts val="0"/>
                        </a:spcAft>
                        <a:buNone/>
                      </a:pPr>
                      <a:r>
                        <a:rPr lang="en" sz="1200" i="1">
                          <a:solidFill>
                            <a:srgbClr val="0B5394"/>
                          </a:solidFill>
                        </a:rPr>
                        <a:t>Districtwide Administrator</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i="1">
                          <a:solidFill>
                            <a:srgbClr val="0B5394"/>
                          </a:solidFill>
                        </a:rPr>
                        <a:t>$100,000.00</a:t>
                      </a:r>
                      <a:endParaRPr sz="1200" i="1">
                        <a:solidFill>
                          <a:srgbClr val="0B5394"/>
                        </a:solidFill>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900" dirty="0"/>
              <a:t>Reallocation of ESSER Funding</a:t>
            </a:r>
            <a:r>
              <a:rPr lang="en" dirty="0"/>
              <a:t>	</a:t>
            </a:r>
            <a:endParaRPr dirty="0"/>
          </a:p>
        </p:txBody>
      </p:sp>
      <p:sp>
        <p:nvSpPr>
          <p:cNvPr id="218" name="Google Shape;218;p3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dirty="0">
                <a:solidFill>
                  <a:schemeClr val="dk1"/>
                </a:solidFill>
              </a:rPr>
              <a:t>The District will reallocated remaining ESSER Funds to maintain:</a:t>
            </a:r>
            <a:endParaRPr sz="2200" dirty="0">
              <a:solidFill>
                <a:schemeClr val="dk1"/>
              </a:solidFill>
            </a:endParaRPr>
          </a:p>
          <a:p>
            <a:pPr marL="457200" lvl="0" indent="-368300" algn="l" rtl="0">
              <a:spcBef>
                <a:spcPts val="1200"/>
              </a:spcBef>
              <a:spcAft>
                <a:spcPts val="0"/>
              </a:spcAft>
              <a:buClr>
                <a:schemeClr val="dk1"/>
              </a:buClr>
              <a:buSzPts val="2200"/>
              <a:buChar char="●"/>
            </a:pPr>
            <a:r>
              <a:rPr lang="en" sz="2200" dirty="0">
                <a:solidFill>
                  <a:schemeClr val="dk1"/>
                </a:solidFill>
              </a:rPr>
              <a:t>Effective School Solution (ESS) at the Middle School</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The Family Communication Specialist</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One Reading Intervention Teacher</a:t>
            </a:r>
            <a:endParaRPr sz="2200" dirty="0">
              <a:solidFill>
                <a:schemeClr val="dk1"/>
              </a:solidFill>
            </a:endParaRPr>
          </a:p>
          <a:p>
            <a:pPr marL="0" lvl="0" indent="0" algn="l" rtl="0">
              <a:spcBef>
                <a:spcPts val="1200"/>
              </a:spcBef>
              <a:spcAft>
                <a:spcPts val="0"/>
              </a:spcAft>
              <a:buNone/>
            </a:pPr>
            <a:r>
              <a:rPr lang="en" sz="2200" dirty="0">
                <a:solidFill>
                  <a:schemeClr val="dk1"/>
                </a:solidFill>
              </a:rPr>
              <a:t>The ESSER Funds will </a:t>
            </a:r>
            <a:r>
              <a:rPr lang="en" sz="2200" b="1" dirty="0">
                <a:solidFill>
                  <a:srgbClr val="FF0000"/>
                </a:solidFill>
              </a:rPr>
              <a:t>NOT </a:t>
            </a:r>
            <a:r>
              <a:rPr lang="en" sz="2200" dirty="0">
                <a:solidFill>
                  <a:schemeClr val="dk1"/>
                </a:solidFill>
              </a:rPr>
              <a:t>be used for:</a:t>
            </a:r>
            <a:endParaRPr sz="2200" dirty="0">
              <a:solidFill>
                <a:schemeClr val="dk1"/>
              </a:solidFill>
            </a:endParaRPr>
          </a:p>
          <a:p>
            <a:pPr marL="457200" lvl="0" indent="-368300" algn="l" rtl="0">
              <a:spcBef>
                <a:spcPts val="1200"/>
              </a:spcBef>
              <a:spcAft>
                <a:spcPts val="0"/>
              </a:spcAft>
              <a:buClr>
                <a:schemeClr val="dk1"/>
              </a:buClr>
              <a:buSzPts val="2200"/>
              <a:buChar char="●"/>
            </a:pPr>
            <a:r>
              <a:rPr lang="en" sz="2200" dirty="0">
                <a:solidFill>
                  <a:schemeClr val="dk1"/>
                </a:solidFill>
              </a:rPr>
              <a:t>Summer Academy for 2023</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Summer Academy for 2024</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Ruler Training for the 2023-24 School Year</a:t>
            </a:r>
            <a:endParaRPr sz="2200" dirty="0">
              <a:solidFill>
                <a:schemeClr val="dk1"/>
              </a:solidFill>
            </a:endParaRPr>
          </a:p>
        </p:txBody>
      </p:sp>
      <p:sp>
        <p:nvSpPr>
          <p:cNvPr id="219" name="Google Shape;219;p3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225" name="Google Shape;225;p38"/>
          <p:cNvSpPr txBox="1"/>
          <p:nvPr/>
        </p:nvSpPr>
        <p:spPr>
          <a:xfrm>
            <a:off x="571500" y="496050"/>
            <a:ext cx="8229600" cy="617400"/>
          </a:xfrm>
          <a:prstGeom prst="rect">
            <a:avLst/>
          </a:prstGeom>
          <a:solidFill>
            <a:srgbClr val="FFFF00"/>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2700" b="1"/>
          </a:p>
          <a:p>
            <a:pPr marL="0" lvl="0" indent="0" algn="ctr" rtl="0">
              <a:spcBef>
                <a:spcPts val="0"/>
              </a:spcBef>
              <a:spcAft>
                <a:spcPts val="0"/>
              </a:spcAft>
              <a:buNone/>
            </a:pPr>
            <a:r>
              <a:rPr lang="en" sz="2700" b="1"/>
              <a:t>New Staffing $76,908</a:t>
            </a:r>
            <a:endParaRPr sz="2700" b="1"/>
          </a:p>
          <a:p>
            <a:pPr marL="0" lvl="0" indent="0" algn="ctr" rtl="0">
              <a:spcBef>
                <a:spcPts val="0"/>
              </a:spcBef>
              <a:spcAft>
                <a:spcPts val="0"/>
              </a:spcAft>
              <a:buNone/>
            </a:pPr>
            <a:endParaRPr sz="2000" b="1"/>
          </a:p>
          <a:p>
            <a:pPr marL="0" lvl="0" indent="0" algn="ctr" rtl="0">
              <a:spcBef>
                <a:spcPts val="0"/>
              </a:spcBef>
              <a:spcAft>
                <a:spcPts val="0"/>
              </a:spcAft>
              <a:buNone/>
            </a:pPr>
            <a:endParaRPr sz="2000" b="1"/>
          </a:p>
        </p:txBody>
      </p:sp>
      <p:graphicFrame>
        <p:nvGraphicFramePr>
          <p:cNvPr id="226" name="Google Shape;226;p38"/>
          <p:cNvGraphicFramePr/>
          <p:nvPr/>
        </p:nvGraphicFramePr>
        <p:xfrm>
          <a:off x="620850" y="1537263"/>
          <a:ext cx="8248650" cy="1747520"/>
        </p:xfrm>
        <a:graphic>
          <a:graphicData uri="http://schemas.openxmlformats.org/drawingml/2006/table">
            <a:tbl>
              <a:tblPr>
                <a:noFill/>
              </a:tblPr>
              <a:tblGrid>
                <a:gridCol w="2450525">
                  <a:extLst>
                    <a:ext uri="{9D8B030D-6E8A-4147-A177-3AD203B41FA5}">
                      <a16:colId xmlns:a16="http://schemas.microsoft.com/office/drawing/2014/main" val="20000"/>
                    </a:ext>
                  </a:extLst>
                </a:gridCol>
                <a:gridCol w="2178625">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304925">
                  <a:extLst>
                    <a:ext uri="{9D8B030D-6E8A-4147-A177-3AD203B41FA5}">
                      <a16:colId xmlns:a16="http://schemas.microsoft.com/office/drawing/2014/main" val="20004"/>
                    </a:ext>
                  </a:extLst>
                </a:gridCol>
              </a:tblGrid>
              <a:tr h="266700">
                <a:tc gridSpan="2">
                  <a:txBody>
                    <a:bodyPr/>
                    <a:lstStyle/>
                    <a:p>
                      <a:pPr marL="0" lvl="0" indent="0" algn="l" rtl="0">
                        <a:lnSpc>
                          <a:spcPct val="115000"/>
                        </a:lnSpc>
                        <a:spcBef>
                          <a:spcPts val="0"/>
                        </a:spcBef>
                        <a:spcAft>
                          <a:spcPts val="0"/>
                        </a:spcAft>
                        <a:buNone/>
                      </a:pPr>
                      <a:r>
                        <a:rPr lang="en" b="1">
                          <a:latin typeface="Times New Roman"/>
                          <a:ea typeface="Times New Roman"/>
                          <a:cs typeface="Times New Roman"/>
                          <a:sym typeface="Times New Roman"/>
                        </a:rPr>
                        <a:t>Board of Education's Staffing Changes</a:t>
                      </a:r>
                      <a:endParaRPr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gradFill>
                      <a:gsLst>
                        <a:gs pos="0">
                          <a:srgbClr val="F5FF83"/>
                        </a:gs>
                        <a:gs pos="100000">
                          <a:srgbClr val="E3F609"/>
                        </a:gs>
                      </a:gsLst>
                      <a:lin ang="5400012" scaled="0"/>
                    </a:gradFill>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alpha val="0"/>
                        </a:srgbClr>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gradFill>
                      <a:gsLst>
                        <a:gs pos="0">
                          <a:srgbClr val="F5FF83"/>
                        </a:gs>
                        <a:gs pos="100000">
                          <a:srgbClr val="E3F609"/>
                        </a:gs>
                      </a:gsLst>
                      <a:lin ang="5400012" scaled="0"/>
                    </a:gradFill>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gradFill>
                      <a:gsLst>
                        <a:gs pos="0">
                          <a:srgbClr val="F5FF83"/>
                        </a:gs>
                        <a:gs pos="100000">
                          <a:srgbClr val="E3F609"/>
                        </a:gs>
                      </a:gsLst>
                      <a:lin ang="5400012" scaled="0"/>
                    </a:gradFill>
                  </a:tcPr>
                </a:tc>
                <a:tc>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$76,908.00</a:t>
                      </a:r>
                      <a:endParaRPr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gradFill>
                      <a:gsLst>
                        <a:gs pos="0">
                          <a:srgbClr val="F5FF83"/>
                        </a:gs>
                        <a:gs pos="100000">
                          <a:srgbClr val="E3F609"/>
                        </a:gs>
                      </a:gsLst>
                      <a:lin ang="5400012" scaled="0"/>
                    </a:gradFill>
                  </a:tcPr>
                </a:tc>
                <a:extLst>
                  <a:ext uri="{0D108BD9-81ED-4DB2-BD59-A6C34878D82A}">
                    <a16:rowId xmlns:a16="http://schemas.microsoft.com/office/drawing/2014/main" val="10000"/>
                  </a:ext>
                </a:extLst>
              </a:tr>
              <a:tr h="228600">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Location</a:t>
                      </a:r>
                      <a:endParaRPr sz="12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Position</a:t>
                      </a:r>
                      <a:endParaRPr sz="1200" b="1">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FTE</a:t>
                      </a:r>
                      <a:endParaRPr sz="1200" b="1">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a:latin typeface="Times New Roman"/>
                          <a:ea typeface="Times New Roman"/>
                          <a:cs typeface="Times New Roman"/>
                          <a:sym typeface="Times New Roman"/>
                        </a:rPr>
                        <a:t>Estimated Salary</a:t>
                      </a:r>
                      <a:endParaRPr sz="1200" b="1">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a:latin typeface="Times New Roman"/>
                          <a:ea typeface="Times New Roman"/>
                          <a:cs typeface="Times New Roman"/>
                          <a:sym typeface="Times New Roman"/>
                        </a:rPr>
                        <a:t>Estimated Benefits</a:t>
                      </a:r>
                      <a:endParaRPr sz="1200"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9075">
                <a:tc>
                  <a:txBody>
                    <a:bodyPr/>
                    <a:lstStyle/>
                    <a:p>
                      <a:pPr marL="0" lvl="0" indent="0" algn="l" rtl="0">
                        <a:lnSpc>
                          <a:spcPct val="115000"/>
                        </a:lnSpc>
                        <a:spcBef>
                          <a:spcPts val="0"/>
                        </a:spcBef>
                        <a:spcAft>
                          <a:spcPts val="0"/>
                        </a:spcAft>
                        <a:buNone/>
                      </a:pPr>
                      <a:r>
                        <a:rPr lang="en" sz="1200" b="1">
                          <a:solidFill>
                            <a:srgbClr val="0000FF"/>
                          </a:solidFill>
                          <a:latin typeface="Times New Roman"/>
                          <a:ea typeface="Times New Roman"/>
                          <a:cs typeface="Times New Roman"/>
                          <a:sym typeface="Times New Roman"/>
                        </a:rPr>
                        <a:t>NEW </a:t>
                      </a:r>
                      <a:r>
                        <a:rPr lang="en" sz="1200">
                          <a:latin typeface="Times New Roman"/>
                          <a:ea typeface="Times New Roman"/>
                          <a:cs typeface="Times New Roman"/>
                          <a:sym typeface="Times New Roman"/>
                        </a:rPr>
                        <a:t>Position</a:t>
                      </a:r>
                      <a:endParaRPr sz="12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tcPr>
                </a:tc>
                <a:extLst>
                  <a:ext uri="{0D108BD9-81ED-4DB2-BD59-A6C34878D82A}">
                    <a16:rowId xmlns:a16="http://schemas.microsoft.com/office/drawing/2014/main" val="10002"/>
                  </a:ext>
                </a:extLst>
              </a:tr>
              <a:tr h="132500">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Griswold or Willard</a:t>
                      </a:r>
                      <a:endParaRPr sz="12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Elementary Teacher</a:t>
                      </a:r>
                      <a:endParaRPr sz="12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$67,413.00</a:t>
                      </a:r>
                      <a:endParaRPr sz="12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latin typeface="Times New Roman"/>
                          <a:ea typeface="Times New Roman"/>
                          <a:cs typeface="Times New Roman"/>
                          <a:sym typeface="Times New Roman"/>
                        </a:rPr>
                        <a:t>$9,495.00</a:t>
                      </a:r>
                      <a:endParaRPr sz="12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68425">
                <a:tc>
                  <a:txBody>
                    <a:bodyPr/>
                    <a:lstStyle/>
                    <a:p>
                      <a:pPr marL="0" lvl="0" indent="0" algn="l" rtl="0">
                        <a:lnSpc>
                          <a:spcPct val="115000"/>
                        </a:lnSpc>
                        <a:spcBef>
                          <a:spcPts val="0"/>
                        </a:spcBef>
                        <a:spcAft>
                          <a:spcPts val="0"/>
                        </a:spcAft>
                        <a:buNone/>
                      </a:pPr>
                      <a:r>
                        <a:rPr lang="en" b="1">
                          <a:solidFill>
                            <a:srgbClr val="980000"/>
                          </a:solidFill>
                          <a:latin typeface="Times New Roman"/>
                          <a:ea typeface="Times New Roman"/>
                          <a:cs typeface="Times New Roman"/>
                          <a:sym typeface="Times New Roman"/>
                        </a:rPr>
                        <a:t>Positions New to General Fund</a:t>
                      </a:r>
                      <a:endParaRPr b="1">
                        <a:solidFill>
                          <a:srgbClr val="980000"/>
                        </a:solidFill>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b="1">
                          <a:solidFill>
                            <a:srgbClr val="980000"/>
                          </a:solidFill>
                          <a:latin typeface="Times New Roman"/>
                          <a:ea typeface="Times New Roman"/>
                          <a:cs typeface="Times New Roman"/>
                          <a:sym typeface="Times New Roman"/>
                        </a:rPr>
                        <a:t>1.00</a:t>
                      </a:r>
                      <a:endParaRPr b="1">
                        <a:solidFill>
                          <a:srgbClr val="980000"/>
                        </a:solidFill>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b="1">
                          <a:solidFill>
                            <a:srgbClr val="980000"/>
                          </a:solidFill>
                          <a:latin typeface="Times New Roman"/>
                          <a:ea typeface="Times New Roman"/>
                          <a:cs typeface="Times New Roman"/>
                          <a:sym typeface="Times New Roman"/>
                        </a:rPr>
                        <a:t>$67,413.00</a:t>
                      </a:r>
                      <a:endParaRPr b="1">
                        <a:solidFill>
                          <a:srgbClr val="980000"/>
                        </a:solidFill>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FEFEF"/>
                    </a:solidFill>
                  </a:tcPr>
                </a:tc>
                <a:tc>
                  <a:txBody>
                    <a:bodyPr/>
                    <a:lstStyle/>
                    <a:p>
                      <a:pPr marL="0" lvl="0" indent="0" algn="r" rtl="0">
                        <a:lnSpc>
                          <a:spcPct val="115000"/>
                        </a:lnSpc>
                        <a:spcBef>
                          <a:spcPts val="0"/>
                        </a:spcBef>
                        <a:spcAft>
                          <a:spcPts val="0"/>
                        </a:spcAft>
                        <a:buNone/>
                      </a:pPr>
                      <a:r>
                        <a:rPr lang="en" b="1">
                          <a:solidFill>
                            <a:srgbClr val="980000"/>
                          </a:solidFill>
                          <a:latin typeface="Times New Roman"/>
                          <a:ea typeface="Times New Roman"/>
                          <a:cs typeface="Times New Roman"/>
                          <a:sym typeface="Times New Roman"/>
                        </a:rPr>
                        <a:t>$9,495.00</a:t>
                      </a:r>
                      <a:endParaRPr b="1">
                        <a:solidFill>
                          <a:srgbClr val="980000"/>
                        </a:solidFill>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311700" y="593367"/>
            <a:ext cx="8520600" cy="763500"/>
          </a:xfrm>
          <a:prstGeom prst="rect">
            <a:avLst/>
          </a:prstGeom>
          <a:solidFill>
            <a:srgbClr val="D0E0E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New for Fiscal Year 2024</a:t>
            </a:r>
            <a:endParaRPr/>
          </a:p>
        </p:txBody>
      </p:sp>
      <p:sp>
        <p:nvSpPr>
          <p:cNvPr id="232" name="Google Shape;232;p39"/>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grpSp>
        <p:nvGrpSpPr>
          <p:cNvPr id="233" name="Google Shape;233;p39"/>
          <p:cNvGrpSpPr/>
          <p:nvPr/>
        </p:nvGrpSpPr>
        <p:grpSpPr>
          <a:xfrm>
            <a:off x="2426095" y="1480026"/>
            <a:ext cx="1750313" cy="4790585"/>
            <a:chOff x="984170" y="283725"/>
            <a:chExt cx="2224880" cy="4076400"/>
          </a:xfrm>
        </p:grpSpPr>
        <p:sp>
          <p:nvSpPr>
            <p:cNvPr id="234" name="Google Shape;234;p39"/>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9"/>
            <p:cNvSpPr/>
            <p:nvPr/>
          </p:nvSpPr>
          <p:spPr>
            <a:xfrm>
              <a:off x="1118210" y="341749"/>
              <a:ext cx="20304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9"/>
            <p:cNvSpPr/>
            <p:nvPr/>
          </p:nvSpPr>
          <p:spPr>
            <a:xfrm>
              <a:off x="1233908" y="845727"/>
              <a:ext cx="1815000" cy="3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1D7E74"/>
                  </a:solidFill>
                  <a:latin typeface="Roboto Medium"/>
                  <a:ea typeface="Roboto Medium"/>
                  <a:cs typeface="Roboto Medium"/>
                  <a:sym typeface="Roboto Medium"/>
                </a:rPr>
                <a:t>New Position</a:t>
              </a:r>
              <a:endParaRPr sz="1100">
                <a:solidFill>
                  <a:srgbClr val="1D7E74"/>
                </a:solidFill>
                <a:latin typeface="Roboto Medium"/>
                <a:ea typeface="Roboto Medium"/>
                <a:cs typeface="Roboto Medium"/>
                <a:sym typeface="Roboto Medium"/>
              </a:endParaRPr>
            </a:p>
          </p:txBody>
        </p:sp>
        <p:sp>
          <p:nvSpPr>
            <p:cNvPr id="237" name="Google Shape;237;p39"/>
            <p:cNvSpPr/>
            <p:nvPr/>
          </p:nvSpPr>
          <p:spPr>
            <a:xfrm>
              <a:off x="1268970" y="1164798"/>
              <a:ext cx="1728900" cy="129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rgbClr val="1B786E"/>
                  </a:solidFill>
                  <a:latin typeface="Roboto"/>
                  <a:ea typeface="Roboto"/>
                  <a:cs typeface="Roboto"/>
                  <a:sym typeface="Roboto"/>
                </a:rPr>
                <a:t>One elementary teaching position at Griswold or Willard Elementary School</a:t>
              </a:r>
              <a:endParaRPr sz="1100">
                <a:solidFill>
                  <a:srgbClr val="1B786E"/>
                </a:solidFill>
                <a:latin typeface="Roboto"/>
                <a:ea typeface="Roboto"/>
                <a:cs typeface="Roboto"/>
                <a:sym typeface="Roboto"/>
              </a:endParaRPr>
            </a:p>
          </p:txBody>
        </p:sp>
        <p:sp>
          <p:nvSpPr>
            <p:cNvPr id="238" name="Google Shape;238;p39"/>
            <p:cNvSpPr/>
            <p:nvPr/>
          </p:nvSpPr>
          <p:spPr>
            <a:xfrm>
              <a:off x="1225899" y="436433"/>
              <a:ext cx="1815000" cy="4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D7E74"/>
                  </a:solidFill>
                  <a:latin typeface="Roboto"/>
                  <a:ea typeface="Roboto"/>
                  <a:cs typeface="Roboto"/>
                  <a:sym typeface="Roboto"/>
                </a:rPr>
                <a:t>$76,908</a:t>
              </a:r>
              <a:endParaRPr sz="1800">
                <a:solidFill>
                  <a:srgbClr val="1D7E74"/>
                </a:solidFill>
                <a:latin typeface="Roboto Thin"/>
                <a:ea typeface="Roboto Thin"/>
                <a:cs typeface="Roboto Thin"/>
                <a:sym typeface="Roboto Thin"/>
              </a:endParaRPr>
            </a:p>
          </p:txBody>
        </p:sp>
        <p:sp>
          <p:nvSpPr>
            <p:cNvPr id="239" name="Google Shape;239;p3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9"/>
            <p:cNvSpPr/>
            <p:nvPr/>
          </p:nvSpPr>
          <p:spPr>
            <a:xfrm>
              <a:off x="984170" y="3172455"/>
              <a:ext cx="2145000" cy="10854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lt1"/>
                </a:buClr>
                <a:buSzPts val="1100"/>
                <a:buFont typeface="Roboto"/>
                <a:buChar char="●"/>
              </a:pPr>
              <a:r>
                <a:rPr lang="en" sz="1100">
                  <a:solidFill>
                    <a:schemeClr val="lt1"/>
                  </a:solidFill>
                  <a:latin typeface="Roboto"/>
                  <a:ea typeface="Roboto"/>
                  <a:cs typeface="Roboto"/>
                  <a:sym typeface="Roboto"/>
                </a:rPr>
                <a:t>To maintain  favorable class sizes for young learners</a:t>
              </a:r>
              <a:endParaRPr sz="800">
                <a:solidFill>
                  <a:schemeClr val="lt1"/>
                </a:solidFill>
                <a:latin typeface="Roboto"/>
                <a:ea typeface="Roboto"/>
                <a:cs typeface="Roboto"/>
                <a:sym typeface="Roboto"/>
              </a:endParaRPr>
            </a:p>
            <a:p>
              <a:pPr marL="457200" lvl="0" indent="0" algn="l" rtl="0">
                <a:lnSpc>
                  <a:spcPct val="150000"/>
                </a:lnSpc>
                <a:spcBef>
                  <a:spcPts val="0"/>
                </a:spcBef>
                <a:spcAft>
                  <a:spcPts val="0"/>
                </a:spcAft>
                <a:buNone/>
              </a:pPr>
              <a:endParaRPr sz="1100">
                <a:solidFill>
                  <a:srgbClr val="FFFFFF"/>
                </a:solidFill>
                <a:latin typeface="Roboto"/>
                <a:ea typeface="Roboto"/>
                <a:cs typeface="Roboto"/>
                <a:sym typeface="Roboto"/>
              </a:endParaRPr>
            </a:p>
          </p:txBody>
        </p:sp>
      </p:grpSp>
      <p:grpSp>
        <p:nvGrpSpPr>
          <p:cNvPr id="241" name="Google Shape;241;p39"/>
          <p:cNvGrpSpPr/>
          <p:nvPr/>
        </p:nvGrpSpPr>
        <p:grpSpPr>
          <a:xfrm>
            <a:off x="5040694" y="1480026"/>
            <a:ext cx="1644864" cy="4790585"/>
            <a:chOff x="1118210" y="283725"/>
            <a:chExt cx="2090840" cy="4076400"/>
          </a:xfrm>
        </p:grpSpPr>
        <p:sp>
          <p:nvSpPr>
            <p:cNvPr id="242" name="Google Shape;242;p39"/>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9"/>
            <p:cNvSpPr/>
            <p:nvPr/>
          </p:nvSpPr>
          <p:spPr>
            <a:xfrm>
              <a:off x="1118210" y="341749"/>
              <a:ext cx="20304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9"/>
            <p:cNvSpPr/>
            <p:nvPr/>
          </p:nvSpPr>
          <p:spPr>
            <a:xfrm>
              <a:off x="1233908" y="845727"/>
              <a:ext cx="1815000" cy="3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1D7E74"/>
                  </a:solidFill>
                  <a:latin typeface="Roboto Medium"/>
                  <a:ea typeface="Roboto Medium"/>
                  <a:cs typeface="Roboto Medium"/>
                  <a:sym typeface="Roboto Medium"/>
                </a:rPr>
                <a:t>Mandated Training</a:t>
              </a:r>
              <a:endParaRPr sz="1100">
                <a:solidFill>
                  <a:srgbClr val="1D7E74"/>
                </a:solidFill>
                <a:latin typeface="Roboto Medium"/>
                <a:ea typeface="Roboto Medium"/>
                <a:cs typeface="Roboto Medium"/>
                <a:sym typeface="Roboto Medium"/>
              </a:endParaRPr>
            </a:p>
          </p:txBody>
        </p:sp>
        <p:sp>
          <p:nvSpPr>
            <p:cNvPr id="245" name="Google Shape;245;p39"/>
            <p:cNvSpPr/>
            <p:nvPr/>
          </p:nvSpPr>
          <p:spPr>
            <a:xfrm>
              <a:off x="1376503" y="1157375"/>
              <a:ext cx="1815000" cy="14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1D7E74"/>
                  </a:solidFill>
                  <a:latin typeface="Roboto"/>
                  <a:ea typeface="Roboto"/>
                  <a:cs typeface="Roboto"/>
                  <a:sym typeface="Roboto"/>
                </a:rPr>
                <a:t>Paraprofessionals will be required to participate in an additional 18 hours of professional development in  FY24</a:t>
              </a:r>
              <a:endParaRPr sz="1100">
                <a:solidFill>
                  <a:srgbClr val="1D7E74"/>
                </a:solidFill>
                <a:latin typeface="Roboto"/>
                <a:ea typeface="Roboto"/>
                <a:cs typeface="Roboto"/>
                <a:sym typeface="Roboto"/>
              </a:endParaRPr>
            </a:p>
          </p:txBody>
        </p:sp>
        <p:sp>
          <p:nvSpPr>
            <p:cNvPr id="246" name="Google Shape;246;p39"/>
            <p:cNvSpPr/>
            <p:nvPr/>
          </p:nvSpPr>
          <p:spPr>
            <a:xfrm>
              <a:off x="1292657" y="420052"/>
              <a:ext cx="1815000" cy="4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D7E74"/>
                  </a:solidFill>
                  <a:latin typeface="Roboto"/>
                  <a:ea typeface="Roboto"/>
                  <a:cs typeface="Roboto"/>
                  <a:sym typeface="Roboto"/>
                </a:rPr>
                <a:t>$34,500</a:t>
              </a:r>
              <a:endParaRPr sz="1800">
                <a:solidFill>
                  <a:srgbClr val="1D7E74"/>
                </a:solidFill>
                <a:latin typeface="Roboto Thin"/>
                <a:ea typeface="Roboto Thin"/>
                <a:cs typeface="Roboto Thin"/>
                <a:sym typeface="Roboto Thin"/>
              </a:endParaRPr>
            </a:p>
          </p:txBody>
        </p:sp>
        <p:sp>
          <p:nvSpPr>
            <p:cNvPr id="247" name="Google Shape;247;p39"/>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9"/>
            <p:cNvSpPr/>
            <p:nvPr/>
          </p:nvSpPr>
          <p:spPr>
            <a:xfrm>
              <a:off x="1248431" y="3172446"/>
              <a:ext cx="1880700" cy="9786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rgbClr val="FFFFFF"/>
                </a:buClr>
                <a:buSzPts val="1100"/>
                <a:buFont typeface="Roboto"/>
                <a:buChar char="●"/>
              </a:pPr>
              <a:r>
                <a:rPr lang="en" sz="1100">
                  <a:solidFill>
                    <a:srgbClr val="FFFFFF"/>
                  </a:solidFill>
                  <a:latin typeface="Roboto"/>
                  <a:ea typeface="Roboto"/>
                  <a:cs typeface="Roboto"/>
                  <a:sym typeface="Roboto"/>
                </a:rPr>
                <a:t>Compliance with the House Bill #5321</a:t>
              </a:r>
              <a:endParaRPr sz="1100">
                <a:solidFill>
                  <a:srgbClr val="FFFFFF"/>
                </a:solidFill>
                <a:latin typeface="Roboto"/>
                <a:ea typeface="Roboto"/>
                <a:cs typeface="Roboto"/>
                <a:sym typeface="Robo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11700" y="408689"/>
            <a:ext cx="8520600" cy="1100364"/>
          </a:xfrm>
          <a:prstGeom prst="rect">
            <a:avLst/>
          </a:prstGeom>
          <a:solidFill>
            <a:srgbClr val="BFBFBF"/>
          </a:solidFill>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200" b="1" dirty="0"/>
              <a:t>Board of Finance Recommended Budget</a:t>
            </a:r>
            <a:endParaRPr sz="3200" b="1" dirty="0"/>
          </a:p>
          <a:p>
            <a:pPr marL="0" lvl="0" indent="0" algn="ctr" rtl="0">
              <a:lnSpc>
                <a:spcPts val="4000"/>
              </a:lnSpc>
              <a:spcBef>
                <a:spcPts val="0"/>
              </a:spcBef>
              <a:spcAft>
                <a:spcPts val="0"/>
              </a:spcAft>
              <a:buNone/>
            </a:pPr>
            <a:r>
              <a:rPr lang="en" sz="3200" b="1" dirty="0"/>
              <a:t>Increase:  $1,472,478, Percentage: 3.00%</a:t>
            </a:r>
            <a:endParaRPr sz="3200" b="1" dirty="0"/>
          </a:p>
        </p:txBody>
      </p:sp>
      <p:sp>
        <p:nvSpPr>
          <p:cNvPr id="254" name="Google Shape;254;p40"/>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graphicFrame>
        <p:nvGraphicFramePr>
          <p:cNvPr id="255" name="Google Shape;255;p40"/>
          <p:cNvGraphicFramePr/>
          <p:nvPr/>
        </p:nvGraphicFramePr>
        <p:xfrm>
          <a:off x="83150" y="1954000"/>
          <a:ext cx="8989950" cy="3838995"/>
        </p:xfrm>
        <a:graphic>
          <a:graphicData uri="http://schemas.openxmlformats.org/drawingml/2006/table">
            <a:tbl>
              <a:tblPr>
                <a:noFill/>
              </a:tblPr>
              <a:tblGrid>
                <a:gridCol w="725450">
                  <a:extLst>
                    <a:ext uri="{9D8B030D-6E8A-4147-A177-3AD203B41FA5}">
                      <a16:colId xmlns:a16="http://schemas.microsoft.com/office/drawing/2014/main" val="20000"/>
                    </a:ext>
                  </a:extLst>
                </a:gridCol>
                <a:gridCol w="1620075">
                  <a:extLst>
                    <a:ext uri="{9D8B030D-6E8A-4147-A177-3AD203B41FA5}">
                      <a16:colId xmlns:a16="http://schemas.microsoft.com/office/drawing/2014/main" val="20001"/>
                    </a:ext>
                  </a:extLst>
                </a:gridCol>
                <a:gridCol w="1091525">
                  <a:extLst>
                    <a:ext uri="{9D8B030D-6E8A-4147-A177-3AD203B41FA5}">
                      <a16:colId xmlns:a16="http://schemas.microsoft.com/office/drawing/2014/main" val="20002"/>
                    </a:ext>
                  </a:extLst>
                </a:gridCol>
                <a:gridCol w="1036600">
                  <a:extLst>
                    <a:ext uri="{9D8B030D-6E8A-4147-A177-3AD203B41FA5}">
                      <a16:colId xmlns:a16="http://schemas.microsoft.com/office/drawing/2014/main" val="20003"/>
                    </a:ext>
                  </a:extLst>
                </a:gridCol>
                <a:gridCol w="985875">
                  <a:extLst>
                    <a:ext uri="{9D8B030D-6E8A-4147-A177-3AD203B41FA5}">
                      <a16:colId xmlns:a16="http://schemas.microsoft.com/office/drawing/2014/main" val="20004"/>
                    </a:ext>
                  </a:extLst>
                </a:gridCol>
                <a:gridCol w="954775">
                  <a:extLst>
                    <a:ext uri="{9D8B030D-6E8A-4147-A177-3AD203B41FA5}">
                      <a16:colId xmlns:a16="http://schemas.microsoft.com/office/drawing/2014/main" val="20005"/>
                    </a:ext>
                  </a:extLst>
                </a:gridCol>
                <a:gridCol w="996825">
                  <a:extLst>
                    <a:ext uri="{9D8B030D-6E8A-4147-A177-3AD203B41FA5}">
                      <a16:colId xmlns:a16="http://schemas.microsoft.com/office/drawing/2014/main" val="20006"/>
                    </a:ext>
                  </a:extLst>
                </a:gridCol>
                <a:gridCol w="878075">
                  <a:extLst>
                    <a:ext uri="{9D8B030D-6E8A-4147-A177-3AD203B41FA5}">
                      <a16:colId xmlns:a16="http://schemas.microsoft.com/office/drawing/2014/main" val="20007"/>
                    </a:ext>
                  </a:extLst>
                </a:gridCol>
                <a:gridCol w="700750">
                  <a:extLst>
                    <a:ext uri="{9D8B030D-6E8A-4147-A177-3AD203B41FA5}">
                      <a16:colId xmlns:a16="http://schemas.microsoft.com/office/drawing/2014/main" val="20008"/>
                    </a:ext>
                  </a:extLst>
                </a:gridCol>
              </a:tblGrid>
              <a:tr h="283100">
                <a:tc gridSpan="5">
                  <a:txBody>
                    <a:bodyPr/>
                    <a:lstStyle/>
                    <a:p>
                      <a:pPr marL="0" lvl="0" indent="0" algn="l" rtl="0">
                        <a:lnSpc>
                          <a:spcPct val="115000"/>
                        </a:lnSpc>
                        <a:spcBef>
                          <a:spcPts val="0"/>
                        </a:spcBef>
                        <a:spcAft>
                          <a:spcPts val="0"/>
                        </a:spcAft>
                        <a:buNone/>
                      </a:pPr>
                      <a:r>
                        <a:rPr lang="en" b="1">
                          <a:latin typeface="Times New Roman"/>
                          <a:ea typeface="Times New Roman"/>
                          <a:cs typeface="Times New Roman"/>
                          <a:sym typeface="Times New Roman"/>
                        </a:rPr>
                        <a:t>BOF Recommended Budget Executive Summary</a:t>
                      </a:r>
                      <a:endParaRPr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solidFill>
                      <a:prstDash val="solid"/>
                      <a:round/>
                      <a:headEnd type="none" w="sm" len="sm"/>
                      <a:tailEnd type="none" w="sm" len="sm"/>
                    </a:lnT>
                    <a:solidFill>
                      <a:srgbClr val="B7B7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alpha val="0"/>
                        </a:srgbClr>
                      </a:solidFill>
                      <a:prstDash val="solid"/>
                      <a:round/>
                      <a:headEnd type="none" w="sm" len="sm"/>
                      <a:tailEnd type="none" w="sm" len="sm"/>
                    </a:lnL>
                    <a:lnT w="10575" cap="flat" cmpd="sng">
                      <a:solidFill>
                        <a:srgbClr val="000000"/>
                      </a:solidFill>
                      <a:prstDash val="solid"/>
                      <a:round/>
                      <a:headEnd type="none" w="sm" len="sm"/>
                      <a:tailEnd type="none" w="sm" len="sm"/>
                    </a:lnT>
                    <a:solidFill>
                      <a:srgbClr val="B7B7B7"/>
                    </a:solidFill>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solidFill>
                      <a:srgbClr val="B7B7B7"/>
                    </a:solidFill>
                  </a:tcPr>
                </a:tc>
                <a:tc gridSpan="2">
                  <a:txBody>
                    <a:bodyPr/>
                    <a:lstStyle/>
                    <a:p>
                      <a:pPr marL="0" lvl="0" indent="0" algn="r" rtl="0">
                        <a:lnSpc>
                          <a:spcPct val="115000"/>
                        </a:lnSpc>
                        <a:spcBef>
                          <a:spcPts val="0"/>
                        </a:spcBef>
                        <a:spcAft>
                          <a:spcPts val="0"/>
                        </a:spcAft>
                        <a:buNone/>
                      </a:pPr>
                      <a:r>
                        <a:rPr lang="en" b="1">
                          <a:latin typeface="Times New Roman"/>
                          <a:ea typeface="Times New Roman"/>
                          <a:cs typeface="Times New Roman"/>
                          <a:sym typeface="Times New Roman"/>
                        </a:rPr>
                        <a:t>$50,555,074.00</a:t>
                      </a:r>
                      <a:endParaRPr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solidFill>
                      <a:srgbClr val="B7B7B7"/>
                    </a:solidFill>
                  </a:tcPr>
                </a:tc>
                <a:tc hMerge="1">
                  <a:txBody>
                    <a:bodyPr/>
                    <a:lstStyle/>
                    <a:p>
                      <a:endParaRPr lang="en-US"/>
                    </a:p>
                  </a:txBody>
                  <a:tcPr/>
                </a:tc>
                <a:extLst>
                  <a:ext uri="{0D108BD9-81ED-4DB2-BD59-A6C34878D82A}">
                    <a16:rowId xmlns:a16="http://schemas.microsoft.com/office/drawing/2014/main" val="10000"/>
                  </a:ext>
                </a:extLst>
              </a:tr>
              <a:tr h="603975">
                <a:tc gridSpan="2">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Description</a:t>
                      </a:r>
                      <a:endParaRPr sz="1100" b="1">
                        <a:latin typeface="Times New Roman"/>
                        <a:ea typeface="Times New Roman"/>
                        <a:cs typeface="Times New Roman"/>
                        <a:sym typeface="Times New Roman"/>
                      </a:endParaRPr>
                    </a:p>
                  </a:txBody>
                  <a:tcPr marL="28575" marR="28575" marT="19050" marB="19050" anchor="ctr">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B w="1057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FY 21-22 Budget</a:t>
                      </a:r>
                      <a:endParaRPr sz="1100" b="1">
                        <a:latin typeface="Times New Roman"/>
                        <a:ea typeface="Times New Roman"/>
                        <a:cs typeface="Times New Roman"/>
                        <a:sym typeface="Times New Roman"/>
                      </a:endParaRPr>
                    </a:p>
                  </a:txBody>
                  <a:tcPr marL="28575" marR="28575" marT="19050" marB="19050" anchor="ctr">
                    <a:lnL w="10575" cap="flat" cmpd="sng">
                      <a:solidFill>
                        <a:srgbClr val="000000">
                          <a:alpha val="0"/>
                        </a:srgbClr>
                      </a:solidFill>
                      <a:prstDash val="solid"/>
                      <a:round/>
                      <a:headEnd type="none" w="sm" len="sm"/>
                      <a:tailEnd type="none" w="sm" len="sm"/>
                    </a:lnL>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FY 21-22 Actuals</a:t>
                      </a:r>
                      <a:endParaRPr sz="1100" b="1">
                        <a:latin typeface="Times New Roman"/>
                        <a:ea typeface="Times New Roman"/>
                        <a:cs typeface="Times New Roman"/>
                        <a:sym typeface="Times New Roman"/>
                      </a:endParaRPr>
                    </a:p>
                  </a:txBody>
                  <a:tcPr marL="28575" marR="28575" marT="19050" marB="19050" anchor="ctr">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FY 22-23 Budget as of 12/1/22</a:t>
                      </a:r>
                      <a:endParaRPr sz="1100" b="1">
                        <a:latin typeface="Times New Roman"/>
                        <a:ea typeface="Times New Roman"/>
                        <a:cs typeface="Times New Roman"/>
                        <a:sym typeface="Times New Roman"/>
                      </a:endParaRPr>
                    </a:p>
                  </a:txBody>
                  <a:tcPr marL="28575" marR="28575" marT="19050" marB="19050" anchor="ctr">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FY 23-24 BOE Adopted</a:t>
                      </a:r>
                      <a:endParaRPr sz="1100" b="1">
                        <a:latin typeface="Times New Roman"/>
                        <a:ea typeface="Times New Roman"/>
                        <a:cs typeface="Times New Roman"/>
                        <a:sym typeface="Times New Roman"/>
                      </a:endParaRPr>
                    </a:p>
                  </a:txBody>
                  <a:tcPr marL="28575" marR="28575" marT="19050" marB="19050" anchor="ctr">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FY 23-24 BOF Recommended</a:t>
                      </a:r>
                      <a:endParaRPr sz="1100" b="1">
                        <a:latin typeface="Times New Roman"/>
                        <a:ea typeface="Times New Roman"/>
                        <a:cs typeface="Times New Roman"/>
                        <a:sym typeface="Times New Roman"/>
                      </a:endParaRPr>
                    </a:p>
                  </a:txBody>
                  <a:tcPr marL="28575" marR="28575" marT="19050" marB="19050" anchor="ctr">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Dollar Difference</a:t>
                      </a:r>
                      <a:endParaRPr sz="1100" b="1">
                        <a:latin typeface="Times New Roman"/>
                        <a:ea typeface="Times New Roman"/>
                        <a:cs typeface="Times New Roman"/>
                        <a:sym typeface="Times New Roman"/>
                      </a:endParaRPr>
                    </a:p>
                  </a:txBody>
                  <a:tcPr marL="28575" marR="28575" marT="19050" marB="19050" anchor="ctr">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Percent Difference</a:t>
                      </a:r>
                      <a:endParaRPr sz="1100" b="1">
                        <a:latin typeface="Times New Roman"/>
                        <a:ea typeface="Times New Roman"/>
                        <a:cs typeface="Times New Roman"/>
                        <a:sym typeface="Times New Roman"/>
                      </a:endParaRPr>
                    </a:p>
                  </a:txBody>
                  <a:tcPr marL="28575" marR="28575" marT="19050" marB="19050" anchor="ctr">
                    <a:lnR w="10575" cap="flat" cmpd="sng">
                      <a:solidFill>
                        <a:srgbClr val="000000"/>
                      </a:solidFill>
                      <a:prstDash val="solid"/>
                      <a:round/>
                      <a:headEnd type="none" w="sm" len="sm"/>
                      <a:tailEnd type="none" w="sm" len="sm"/>
                    </a:lnR>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10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solidFill>
                      <a:srgbClr val="3D85C6"/>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Administrative Salaries</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$2,865,886.57</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$2,850,832.43</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$2,789,213.04</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$2,865,490.71</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$2,865,491.00</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$76,277.96</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2.73%</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tcPr>
                </a:tc>
                <a:extLst>
                  <a:ext uri="{0D108BD9-81ED-4DB2-BD59-A6C34878D82A}">
                    <a16:rowId xmlns:a16="http://schemas.microsoft.com/office/drawing/2014/main" val="10002"/>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11</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EA9999"/>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Certified Salaries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$21,545,983.58</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$21,686,899.79</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$22,023,886.34</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$23,054,679.82</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$22,625,493.00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$601,606.66</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2.73%</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12</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B6D7A8"/>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Non Certified Salaries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$7,646,170.41</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$7,655,639.05</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$7,837,750.23</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$8,269,590.06</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$7,719,431.00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-$118,319.23</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-1.51%</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20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D9D2E9"/>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Employee Benefits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$6,755,970.54</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$6,609,022.80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$7,105,186.27</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$7,724,507.00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$7,686,907.00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$581,720.73</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8.19%</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5"/>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30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92CDDC"/>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Contracted Services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$1,865,459.00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$2,001,459.27</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$1,940,744.22</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$2,190,536.11</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$1,993,536.00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$52,791.78</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2.72%</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40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F9CB9C"/>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Utilities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$406,303.00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$398,052.40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$418,370.00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$505,915.00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$485,915.00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$67,545.00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16.14%</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7"/>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51</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B8CCE4"/>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Transportation</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$3,251,276.79</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$3,061,357.39</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$3,312,355.00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$3,345,950.00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$3,345,950.00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$33,595.00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1.01%</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8"/>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56</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EAD1DC"/>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Tuition</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$2,270,714.53</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$2,090,272.23</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$2,380,288.00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$2,572,543.00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$2,572,543.00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$192,255.00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8.08%</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9"/>
                  </a:ext>
                </a:extLst>
              </a:tr>
              <a:tr h="415225">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60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C2D69B"/>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Supplies, Textbooks, &amp; Materials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$967,449.58</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$974,188.98</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$969,150.90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$987,395.90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$947,396.00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-$21,754.90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-2.24%</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0"/>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70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BFBFBF"/>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Equipment</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$179,979.00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$373,059.07</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$216,205.00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$241,725.00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$221,725.00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$5,520.00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2.55%</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1"/>
                  </a:ext>
                </a:extLst>
              </a:tr>
              <a:tr h="226500">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80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solidFill>
                      <a:srgbClr val="DBE5F1"/>
                    </a:solidFill>
                  </a:tcPr>
                </a:tc>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All Other Expenditures</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$130,439.00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$182,446.90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$89,447.00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$190,687.00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$90,687.00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$1,240.00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1.39%</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2"/>
                  </a:ext>
                </a:extLst>
              </a:tr>
              <a:tr h="226500">
                <a:tc gridSpan="2">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Totals:</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B w="10575" cap="flat" cmpd="sng">
                      <a:solidFill>
                        <a:srgbClr val="000000"/>
                      </a:solidFill>
                      <a:prstDash val="solid"/>
                      <a:round/>
                      <a:headEnd type="none" w="sm" len="sm"/>
                      <a:tailEnd type="none" w="sm" len="sm"/>
                    </a:lnB>
                    <a:solidFill>
                      <a:srgbClr val="FFF2CC"/>
                    </a:solidFill>
                  </a:tcPr>
                </a:tc>
                <a:tc hMerge="1">
                  <a:txBody>
                    <a:bodyPr/>
                    <a:lstStyle/>
                    <a:p>
                      <a:endParaRPr lang="en-US"/>
                    </a:p>
                  </a:txBody>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$47,885,632.00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alpha val="0"/>
                        </a:srgbClr>
                      </a:solidFill>
                      <a:prstDash val="solid"/>
                      <a:round/>
                      <a:headEnd type="none" w="sm" len="sm"/>
                      <a:tailEnd type="none" w="sm" len="sm"/>
                    </a:lnL>
                    <a:lnB w="10575" cap="flat" cmpd="sng">
                      <a:solidFill>
                        <a:srgbClr val="000000"/>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$47,883,230.31</a:t>
                      </a:r>
                      <a:endParaRPr sz="1100" b="1">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$49,082,596.00</a:t>
                      </a:r>
                      <a:endParaRPr sz="1100" b="1">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$51,949,019.60</a:t>
                      </a:r>
                      <a:endParaRPr sz="1100" b="1">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$50,555,074.00</a:t>
                      </a:r>
                      <a:endParaRPr sz="1100" b="1">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$1,472,478.00</a:t>
                      </a:r>
                      <a:endParaRPr sz="1100" b="1">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3.00%</a:t>
                      </a:r>
                      <a:endParaRPr sz="1100"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B w="10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3"/>
                  </a:ext>
                </a:extLst>
              </a:tr>
            </a:tbl>
          </a:graphicData>
        </a:graphic>
      </p:graphicFrame>
      <p:sp>
        <p:nvSpPr>
          <p:cNvPr id="256" name="Google Shape;256;p40"/>
          <p:cNvSpPr txBox="1"/>
          <p:nvPr/>
        </p:nvSpPr>
        <p:spPr>
          <a:xfrm>
            <a:off x="83150" y="6112575"/>
            <a:ext cx="6416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BOF recommended column is rounded to the nearest whole dollar.</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262" name="Google Shape;262;p41"/>
          <p:cNvSpPr txBox="1">
            <a:spLocks noGrp="1"/>
          </p:cNvSpPr>
          <p:nvPr>
            <p:ph type="title"/>
          </p:nvPr>
        </p:nvSpPr>
        <p:spPr>
          <a:xfrm>
            <a:off x="457200" y="274638"/>
            <a:ext cx="8229600" cy="1143000"/>
          </a:xfrm>
          <a:prstGeom prst="rect">
            <a:avLst/>
          </a:prstGeom>
          <a:solidFill>
            <a:srgbClr val="DAE5F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2800">
                <a:latin typeface="Arial"/>
                <a:ea typeface="Arial"/>
                <a:cs typeface="Arial"/>
                <a:sym typeface="Arial"/>
              </a:rPr>
              <a:t>5 Year FTE Comparisons</a:t>
            </a:r>
            <a:endParaRPr sz="2800">
              <a:latin typeface="Arial"/>
              <a:ea typeface="Arial"/>
              <a:cs typeface="Arial"/>
              <a:sym typeface="Arial"/>
            </a:endParaRPr>
          </a:p>
        </p:txBody>
      </p:sp>
      <p:graphicFrame>
        <p:nvGraphicFramePr>
          <p:cNvPr id="263" name="Google Shape;263;p41"/>
          <p:cNvGraphicFramePr/>
          <p:nvPr>
            <p:extLst>
              <p:ext uri="{D42A27DB-BD31-4B8C-83A1-F6EECF244321}">
                <p14:modId xmlns:p14="http://schemas.microsoft.com/office/powerpoint/2010/main" val="324301095"/>
              </p:ext>
            </p:extLst>
          </p:nvPr>
        </p:nvGraphicFramePr>
        <p:xfrm>
          <a:off x="815375" y="1676400"/>
          <a:ext cx="7393875" cy="4387901"/>
        </p:xfrm>
        <a:graphic>
          <a:graphicData uri="http://schemas.openxmlformats.org/drawingml/2006/table">
            <a:tbl>
              <a:tblPr>
                <a:noFill/>
              </a:tblPr>
              <a:tblGrid>
                <a:gridCol w="2362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12150">
                  <a:extLst>
                    <a:ext uri="{9D8B030D-6E8A-4147-A177-3AD203B41FA5}">
                      <a16:colId xmlns:a16="http://schemas.microsoft.com/office/drawing/2014/main" val="20003"/>
                    </a:ext>
                  </a:extLst>
                </a:gridCol>
                <a:gridCol w="978125">
                  <a:extLst>
                    <a:ext uri="{9D8B030D-6E8A-4147-A177-3AD203B41FA5}">
                      <a16:colId xmlns:a16="http://schemas.microsoft.com/office/drawing/2014/main" val="20004"/>
                    </a:ext>
                  </a:extLst>
                </a:gridCol>
                <a:gridCol w="978125">
                  <a:extLst>
                    <a:ext uri="{9D8B030D-6E8A-4147-A177-3AD203B41FA5}">
                      <a16:colId xmlns:a16="http://schemas.microsoft.com/office/drawing/2014/main" val="20005"/>
                    </a:ext>
                  </a:extLst>
                </a:gridCol>
                <a:gridCol w="586875">
                  <a:extLst>
                    <a:ext uri="{9D8B030D-6E8A-4147-A177-3AD203B41FA5}">
                      <a16:colId xmlns:a16="http://schemas.microsoft.com/office/drawing/2014/main" val="20006"/>
                    </a:ext>
                  </a:extLst>
                </a:gridCol>
              </a:tblGrid>
              <a:tr h="487625">
                <a:tc>
                  <a:txBody>
                    <a:bodyPr/>
                    <a:lstStyle/>
                    <a:p>
                      <a:pPr marL="0" lvl="0" indent="0" algn="l" rtl="0">
                        <a:lnSpc>
                          <a:spcPct val="115000"/>
                        </a:lnSpc>
                        <a:spcBef>
                          <a:spcPts val="0"/>
                        </a:spcBef>
                        <a:spcAft>
                          <a:spcPts val="0"/>
                        </a:spcAft>
                        <a:buNone/>
                      </a:pPr>
                      <a:r>
                        <a:rPr lang="en" b="1"/>
                        <a:t>Employee Type</a:t>
                      </a:r>
                      <a:endParaRPr b="1"/>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2019-2020 FTE</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2020-2021 FTE</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2021-2022 FTE</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2022-2023 FTE</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Anticipated 2023-2024 FTE</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t>Change/Prior Year</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4975">
                <a:tc>
                  <a:txBody>
                    <a:bodyPr/>
                    <a:lstStyle/>
                    <a:p>
                      <a:pPr marL="0" lvl="0" indent="0" algn="l" rtl="0">
                        <a:lnSpc>
                          <a:spcPct val="115000"/>
                        </a:lnSpc>
                        <a:spcBef>
                          <a:spcPts val="0"/>
                        </a:spcBef>
                        <a:spcAft>
                          <a:spcPts val="0"/>
                        </a:spcAft>
                        <a:buNone/>
                      </a:pPr>
                      <a:r>
                        <a:rPr lang="en"/>
                        <a:t>Administrators</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18.6</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19.6</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19.6</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18.8</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18.8</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0.0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4975">
                <a:tc>
                  <a:txBody>
                    <a:bodyPr/>
                    <a:lstStyle/>
                    <a:p>
                      <a:pPr marL="0" lvl="0" indent="0" algn="l" rtl="0">
                        <a:lnSpc>
                          <a:spcPct val="115000"/>
                        </a:lnSpc>
                        <a:spcBef>
                          <a:spcPts val="0"/>
                        </a:spcBef>
                        <a:spcAft>
                          <a:spcPts val="0"/>
                        </a:spcAft>
                        <a:buNone/>
                      </a:pPr>
                      <a:r>
                        <a:rPr lang="en"/>
                        <a:t>Teachers/Certified Staff</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dirty="0">
                          <a:solidFill>
                            <a:srgbClr val="008000"/>
                          </a:solidFill>
                        </a:rPr>
                        <a:t>259.4</a:t>
                      </a:r>
                      <a:endParaRPr sz="1200" b="1" dirty="0">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266.7</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270.3</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266.3</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262.3</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-4.0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4975">
                <a:tc>
                  <a:txBody>
                    <a:bodyPr/>
                    <a:lstStyle/>
                    <a:p>
                      <a:pPr marL="0" lvl="0" indent="0" algn="l" rtl="0">
                        <a:lnSpc>
                          <a:spcPct val="115000"/>
                        </a:lnSpc>
                        <a:spcBef>
                          <a:spcPts val="0"/>
                        </a:spcBef>
                        <a:spcAft>
                          <a:spcPts val="0"/>
                        </a:spcAft>
                        <a:buNone/>
                      </a:pPr>
                      <a:r>
                        <a:rPr lang="en"/>
                        <a:t>Paraprofessionals</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109.1</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109.1</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115.0</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115.8</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103.8</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-12.0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4975">
                <a:tc>
                  <a:txBody>
                    <a:bodyPr/>
                    <a:lstStyle/>
                    <a:p>
                      <a:pPr marL="0" lvl="0" indent="0" algn="l" rtl="0">
                        <a:lnSpc>
                          <a:spcPct val="115000"/>
                        </a:lnSpc>
                        <a:spcBef>
                          <a:spcPts val="0"/>
                        </a:spcBef>
                        <a:spcAft>
                          <a:spcPts val="0"/>
                        </a:spcAft>
                        <a:buNone/>
                      </a:pPr>
                      <a:r>
                        <a:rPr lang="en"/>
                        <a:t>Clerical</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20.1</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22.1</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20.5</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17.4</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17.4</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0.0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4975">
                <a:tc>
                  <a:txBody>
                    <a:bodyPr/>
                    <a:lstStyle/>
                    <a:p>
                      <a:pPr marL="0" lvl="0" indent="0" algn="l" rtl="0">
                        <a:lnSpc>
                          <a:spcPct val="115000"/>
                        </a:lnSpc>
                        <a:spcBef>
                          <a:spcPts val="0"/>
                        </a:spcBef>
                        <a:spcAft>
                          <a:spcPts val="0"/>
                        </a:spcAft>
                        <a:buNone/>
                      </a:pPr>
                      <a:r>
                        <a:rPr lang="en"/>
                        <a:t>Custodians</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26.0</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29.5</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27.0</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27.0</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26.0</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-1.0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4975">
                <a:tc>
                  <a:txBody>
                    <a:bodyPr/>
                    <a:lstStyle/>
                    <a:p>
                      <a:pPr marL="0" lvl="0" indent="0" algn="l" rtl="0">
                        <a:lnSpc>
                          <a:spcPct val="115000"/>
                        </a:lnSpc>
                        <a:spcBef>
                          <a:spcPts val="0"/>
                        </a:spcBef>
                        <a:spcAft>
                          <a:spcPts val="0"/>
                        </a:spcAft>
                        <a:buNone/>
                      </a:pPr>
                      <a:r>
                        <a:rPr lang="en"/>
                        <a:t>Cook Managers</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5.0</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5.0</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5.0</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5.0</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5.0</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0.0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4975">
                <a:tc>
                  <a:txBody>
                    <a:bodyPr/>
                    <a:lstStyle/>
                    <a:p>
                      <a:pPr marL="0" lvl="0" indent="0" algn="l" rtl="0">
                        <a:lnSpc>
                          <a:spcPct val="115000"/>
                        </a:lnSpc>
                        <a:spcBef>
                          <a:spcPts val="0"/>
                        </a:spcBef>
                        <a:spcAft>
                          <a:spcPts val="0"/>
                        </a:spcAft>
                        <a:buNone/>
                      </a:pPr>
                      <a:r>
                        <a:rPr lang="en"/>
                        <a:t>Food Service</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10.0</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9.3</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9.8</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10.74</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10.74</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0.0</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4975">
                <a:tc>
                  <a:txBody>
                    <a:bodyPr/>
                    <a:lstStyle/>
                    <a:p>
                      <a:pPr marL="0" lvl="0" indent="0" algn="l" rtl="0">
                        <a:lnSpc>
                          <a:spcPct val="115000"/>
                        </a:lnSpc>
                        <a:spcBef>
                          <a:spcPts val="0"/>
                        </a:spcBef>
                        <a:spcAft>
                          <a:spcPts val="0"/>
                        </a:spcAft>
                        <a:buNone/>
                      </a:pPr>
                      <a:r>
                        <a:rPr lang="en"/>
                        <a:t>Unaffiliated</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008000"/>
                          </a:solidFill>
                        </a:rPr>
                        <a:t>20.9</a:t>
                      </a:r>
                      <a:endParaRPr sz="1200" b="1">
                        <a:solidFill>
                          <a:srgbClr val="0080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990099"/>
                          </a:solidFill>
                        </a:rPr>
                        <a:t>10.8</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CC3300"/>
                          </a:solidFill>
                        </a:rPr>
                        <a:t>25.1</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29.8</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29.3</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-0.5</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4975">
                <a:tc>
                  <a:txBody>
                    <a:bodyPr/>
                    <a:lstStyle/>
                    <a:p>
                      <a:pPr marL="0" lvl="0" indent="0" algn="l" rtl="0">
                        <a:lnSpc>
                          <a:spcPct val="115000"/>
                        </a:lnSpc>
                        <a:spcBef>
                          <a:spcPts val="0"/>
                        </a:spcBef>
                        <a:spcAft>
                          <a:spcPts val="0"/>
                        </a:spcAft>
                        <a:buNone/>
                      </a:pPr>
                      <a:r>
                        <a:rPr lang="en"/>
                        <a:t>Armed Security</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200" b="1">
                          <a:solidFill>
                            <a:srgbClr val="990099"/>
                          </a:solidFill>
                        </a:rPr>
                        <a:t>4.0</a:t>
                      </a:r>
                      <a:endParaRPr sz="12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200" b="1" dirty="0">
                          <a:solidFill>
                            <a:srgbClr val="990099"/>
                          </a:solidFill>
                        </a:rPr>
                        <a:t>5.0</a:t>
                      </a:r>
                      <a:endParaRPr sz="1200" b="1" dirty="0">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200" b="1">
                          <a:solidFill>
                            <a:srgbClr val="CC3300"/>
                          </a:solidFill>
                        </a:rPr>
                        <a:t>5.0</a:t>
                      </a:r>
                      <a:endParaRPr sz="12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6D01"/>
                          </a:solidFill>
                        </a:rPr>
                        <a:t>6.0</a:t>
                      </a:r>
                      <a:endParaRPr sz="1200" b="1">
                        <a:solidFill>
                          <a:srgbClr val="FF6D0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3C78D8"/>
                          </a:solidFill>
                        </a:rPr>
                        <a:t>6.0</a:t>
                      </a:r>
                      <a:endParaRPr sz="12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dirty="0"/>
                        <a:t>0.0</a:t>
                      </a:r>
                      <a:endParaRPr sz="12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64" name="Google Shape;264;p41"/>
          <p:cNvSpPr txBox="1"/>
          <p:nvPr/>
        </p:nvSpPr>
        <p:spPr>
          <a:xfrm>
            <a:off x="614150" y="6183162"/>
            <a:ext cx="759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Includes all positions regardless of funding source.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
        <p:nvSpPr>
          <p:cNvPr id="270" name="Google Shape;270;p42"/>
          <p:cNvSpPr txBox="1">
            <a:spLocks noGrp="1"/>
          </p:cNvSpPr>
          <p:nvPr>
            <p:ph type="title"/>
          </p:nvPr>
        </p:nvSpPr>
        <p:spPr>
          <a:xfrm>
            <a:off x="457200" y="152400"/>
            <a:ext cx="8229600" cy="1143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sz="4000" dirty="0"/>
              <a:t>Hartford Open Choice Enrollment</a:t>
            </a:r>
            <a:endParaRPr sz="4000" dirty="0"/>
          </a:p>
        </p:txBody>
      </p:sp>
      <p:sp>
        <p:nvSpPr>
          <p:cNvPr id="271" name="Google Shape;271;p42"/>
          <p:cNvSpPr txBox="1">
            <a:spLocks noGrp="1"/>
          </p:cNvSpPr>
          <p:nvPr>
            <p:ph type="body" idx="1"/>
          </p:nvPr>
        </p:nvSpPr>
        <p:spPr>
          <a:xfrm>
            <a:off x="122842" y="4191000"/>
            <a:ext cx="8763000" cy="2107950"/>
          </a:xfrm>
          <a:prstGeom prst="rect">
            <a:avLst/>
          </a:prstGeom>
          <a:noFill/>
          <a:ln>
            <a:noFill/>
          </a:ln>
        </p:spPr>
        <p:txBody>
          <a:bodyPr spcFirstLastPara="1" wrap="square" lIns="91425" tIns="45700" rIns="91425" bIns="45700" anchor="t" anchorCtr="0">
            <a:noAutofit/>
          </a:bodyPr>
          <a:lstStyle/>
          <a:p>
            <a:pPr marL="457200" lvl="0" indent="-381000" algn="l" rtl="0">
              <a:lnSpc>
                <a:spcPct val="86999"/>
              </a:lnSpc>
              <a:spcBef>
                <a:spcPts val="0"/>
              </a:spcBef>
              <a:spcAft>
                <a:spcPts val="0"/>
              </a:spcAft>
              <a:buClr>
                <a:schemeClr val="dk1"/>
              </a:buClr>
              <a:buSzPts val="2400"/>
              <a:buChar char="●"/>
            </a:pPr>
            <a:r>
              <a:rPr lang="en" sz="1679" dirty="0">
                <a:solidFill>
                  <a:schemeClr val="dk1"/>
                </a:solidFill>
              </a:rPr>
              <a:t>For the 2022-2023 school year, we offered 39 new seats for Choice students and 19 were filled.</a:t>
            </a:r>
            <a:endParaRPr sz="1679" dirty="0">
              <a:solidFill>
                <a:schemeClr val="dk1"/>
              </a:solidFill>
            </a:endParaRPr>
          </a:p>
          <a:p>
            <a:pPr marL="914400" lvl="0" indent="-381000" algn="l" rtl="0">
              <a:lnSpc>
                <a:spcPct val="86999"/>
              </a:lnSpc>
              <a:spcBef>
                <a:spcPts val="0"/>
              </a:spcBef>
              <a:spcAft>
                <a:spcPts val="0"/>
              </a:spcAft>
              <a:buClr>
                <a:schemeClr val="dk1"/>
              </a:buClr>
              <a:buSzPts val="2400"/>
              <a:buChar char="-"/>
            </a:pPr>
            <a:r>
              <a:rPr lang="en" sz="1679" dirty="0">
                <a:solidFill>
                  <a:schemeClr val="dk1"/>
                </a:solidFill>
              </a:rPr>
              <a:t>11 kindergarten students</a:t>
            </a:r>
            <a:endParaRPr sz="1679" dirty="0">
              <a:solidFill>
                <a:schemeClr val="dk1"/>
              </a:solidFill>
            </a:endParaRPr>
          </a:p>
          <a:p>
            <a:pPr marL="914400" lvl="0" indent="-381000" algn="l" rtl="0">
              <a:lnSpc>
                <a:spcPct val="86999"/>
              </a:lnSpc>
              <a:spcBef>
                <a:spcPts val="0"/>
              </a:spcBef>
              <a:spcAft>
                <a:spcPts val="0"/>
              </a:spcAft>
              <a:buClr>
                <a:schemeClr val="dk1"/>
              </a:buClr>
              <a:buSzPts val="2400"/>
              <a:buChar char="-"/>
            </a:pPr>
            <a:r>
              <a:rPr lang="en" sz="1650" dirty="0">
                <a:solidFill>
                  <a:schemeClr val="dk1"/>
                </a:solidFill>
              </a:rPr>
              <a:t>3 second grade, 2 fourth grade, 1 fifth grade and 2 seventh grade – all siblings/relatives of students</a:t>
            </a:r>
            <a:endParaRPr sz="1679" dirty="0">
              <a:solidFill>
                <a:schemeClr val="dk1"/>
              </a:solidFill>
            </a:endParaRPr>
          </a:p>
          <a:p>
            <a:pPr marL="457200" lvl="0" indent="-381000" algn="l" rtl="0">
              <a:lnSpc>
                <a:spcPct val="86999"/>
              </a:lnSpc>
              <a:spcBef>
                <a:spcPts val="0"/>
              </a:spcBef>
              <a:spcAft>
                <a:spcPts val="0"/>
              </a:spcAft>
              <a:buClr>
                <a:schemeClr val="dk1"/>
              </a:buClr>
              <a:buSzPts val="2400"/>
              <a:buChar char="●"/>
            </a:pPr>
            <a:r>
              <a:rPr lang="en" sz="1679" dirty="0">
                <a:solidFill>
                  <a:schemeClr val="dk1"/>
                </a:solidFill>
              </a:rPr>
              <a:t>Open Choice Funding is based on the percentage of enrollment. As the percentage of Open Choice students decreases, funding in the Open Choice Grant follows. </a:t>
            </a:r>
            <a:endParaRPr sz="1679" dirty="0">
              <a:solidFill>
                <a:schemeClr val="dk1"/>
              </a:solidFill>
            </a:endParaRPr>
          </a:p>
        </p:txBody>
      </p:sp>
      <p:graphicFrame>
        <p:nvGraphicFramePr>
          <p:cNvPr id="272" name="Google Shape;272;p42"/>
          <p:cNvGraphicFramePr/>
          <p:nvPr/>
        </p:nvGraphicFramePr>
        <p:xfrm>
          <a:off x="323000" y="1143000"/>
          <a:ext cx="8505800" cy="2797991"/>
        </p:xfrm>
        <a:graphic>
          <a:graphicData uri="http://schemas.openxmlformats.org/drawingml/2006/table">
            <a:tbl>
              <a:tblPr>
                <a:noFill/>
              </a:tblPr>
              <a:tblGrid>
                <a:gridCol w="1063225">
                  <a:extLst>
                    <a:ext uri="{9D8B030D-6E8A-4147-A177-3AD203B41FA5}">
                      <a16:colId xmlns:a16="http://schemas.microsoft.com/office/drawing/2014/main" val="20000"/>
                    </a:ext>
                  </a:extLst>
                </a:gridCol>
                <a:gridCol w="1063225">
                  <a:extLst>
                    <a:ext uri="{9D8B030D-6E8A-4147-A177-3AD203B41FA5}">
                      <a16:colId xmlns:a16="http://schemas.microsoft.com/office/drawing/2014/main" val="20001"/>
                    </a:ext>
                  </a:extLst>
                </a:gridCol>
                <a:gridCol w="1063225">
                  <a:extLst>
                    <a:ext uri="{9D8B030D-6E8A-4147-A177-3AD203B41FA5}">
                      <a16:colId xmlns:a16="http://schemas.microsoft.com/office/drawing/2014/main" val="20002"/>
                    </a:ext>
                  </a:extLst>
                </a:gridCol>
                <a:gridCol w="1063225">
                  <a:extLst>
                    <a:ext uri="{9D8B030D-6E8A-4147-A177-3AD203B41FA5}">
                      <a16:colId xmlns:a16="http://schemas.microsoft.com/office/drawing/2014/main" val="20003"/>
                    </a:ext>
                  </a:extLst>
                </a:gridCol>
                <a:gridCol w="1063225">
                  <a:extLst>
                    <a:ext uri="{9D8B030D-6E8A-4147-A177-3AD203B41FA5}">
                      <a16:colId xmlns:a16="http://schemas.microsoft.com/office/drawing/2014/main" val="20004"/>
                    </a:ext>
                  </a:extLst>
                </a:gridCol>
                <a:gridCol w="1063225">
                  <a:extLst>
                    <a:ext uri="{9D8B030D-6E8A-4147-A177-3AD203B41FA5}">
                      <a16:colId xmlns:a16="http://schemas.microsoft.com/office/drawing/2014/main" val="20005"/>
                    </a:ext>
                  </a:extLst>
                </a:gridCol>
                <a:gridCol w="1063225">
                  <a:extLst>
                    <a:ext uri="{9D8B030D-6E8A-4147-A177-3AD203B41FA5}">
                      <a16:colId xmlns:a16="http://schemas.microsoft.com/office/drawing/2014/main" val="20006"/>
                    </a:ext>
                  </a:extLst>
                </a:gridCol>
                <a:gridCol w="1063225">
                  <a:extLst>
                    <a:ext uri="{9D8B030D-6E8A-4147-A177-3AD203B41FA5}">
                      <a16:colId xmlns:a16="http://schemas.microsoft.com/office/drawing/2014/main" val="20007"/>
                    </a:ext>
                  </a:extLst>
                </a:gridCol>
              </a:tblGrid>
              <a:tr h="529325">
                <a:tc>
                  <a:txBody>
                    <a:bodyPr/>
                    <a:lstStyle/>
                    <a:p>
                      <a:pPr marL="0" lvl="0" indent="0" algn="l" rtl="0">
                        <a:spcBef>
                          <a:spcPts val="0"/>
                        </a:spcBef>
                        <a:spcAft>
                          <a:spcPts val="0"/>
                        </a:spcAft>
                        <a:buNone/>
                      </a:pP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2017-2018</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b="1"/>
                        <a:t>2018-2019</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b="1"/>
                        <a:t> 2019-2020</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b="1"/>
                        <a:t> 2020-2021</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b="1"/>
                        <a:t>2021-2022</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b="1"/>
                        <a:t>2022-2023</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b="1"/>
                        <a:t>Projected 2023-2024</a:t>
                      </a:r>
                      <a:endParaRPr sz="12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617550">
                <a:tc>
                  <a:txBody>
                    <a:bodyPr/>
                    <a:lstStyle/>
                    <a:p>
                      <a:pPr marL="0" lvl="0" indent="0" algn="ctr" rtl="0">
                        <a:lnSpc>
                          <a:spcPct val="115000"/>
                        </a:lnSpc>
                        <a:spcBef>
                          <a:spcPts val="0"/>
                        </a:spcBef>
                        <a:spcAft>
                          <a:spcPts val="0"/>
                        </a:spcAft>
                        <a:buNone/>
                      </a:pPr>
                      <a:r>
                        <a:rPr lang="en" b="1"/>
                        <a:t>Choice Students</a:t>
                      </a:r>
                      <a:endParaRPr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a:t>92</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131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116</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121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109</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96</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i="1"/>
                        <a:t>110</a:t>
                      </a:r>
                      <a:endParaRPr sz="1200" i="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7550">
                <a:tc>
                  <a:txBody>
                    <a:bodyPr/>
                    <a:lstStyle/>
                    <a:p>
                      <a:pPr marL="0" lvl="0" indent="0" algn="ctr" rtl="0">
                        <a:lnSpc>
                          <a:spcPct val="115000"/>
                        </a:lnSpc>
                        <a:spcBef>
                          <a:spcPts val="0"/>
                        </a:spcBef>
                        <a:spcAft>
                          <a:spcPts val="0"/>
                        </a:spcAft>
                        <a:buNone/>
                      </a:pPr>
                      <a:r>
                        <a:rPr lang="en" b="1"/>
                        <a:t>Total Enrollment</a:t>
                      </a:r>
                      <a:endParaRPr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a:t>2781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2787</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2735</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2688</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2678</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2658</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i="1"/>
                        <a:t>2612</a:t>
                      </a:r>
                      <a:endParaRPr sz="1200" i="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17550">
                <a:tc>
                  <a:txBody>
                    <a:bodyPr/>
                    <a:lstStyle/>
                    <a:p>
                      <a:pPr marL="0" lvl="0" indent="0" algn="ctr" rtl="0">
                        <a:lnSpc>
                          <a:spcPct val="115000"/>
                        </a:lnSpc>
                        <a:spcBef>
                          <a:spcPts val="0"/>
                        </a:spcBef>
                        <a:spcAft>
                          <a:spcPts val="0"/>
                        </a:spcAft>
                        <a:buNone/>
                      </a:pPr>
                      <a:r>
                        <a:rPr lang="en" b="1"/>
                        <a:t>% Choice Students</a:t>
                      </a:r>
                      <a:endParaRPr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B3D7"/>
                    </a:solidFill>
                  </a:tcPr>
                </a:tc>
                <a:tc>
                  <a:txBody>
                    <a:bodyPr/>
                    <a:lstStyle/>
                    <a:p>
                      <a:pPr marL="0" lvl="0" indent="0" algn="ctr" rtl="0">
                        <a:lnSpc>
                          <a:spcPct val="115000"/>
                        </a:lnSpc>
                        <a:spcBef>
                          <a:spcPts val="0"/>
                        </a:spcBef>
                        <a:spcAft>
                          <a:spcPts val="0"/>
                        </a:spcAft>
                        <a:buNone/>
                      </a:pPr>
                      <a:r>
                        <a:rPr lang="en" sz="1200"/>
                        <a:t>3.31%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4.70%</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4.24%</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4.50%</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4.07%</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3.61%</a:t>
                      </a:r>
                      <a:endParaRPr sz="12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i="1"/>
                        <a:t>4.21%</a:t>
                      </a:r>
                      <a:endParaRPr sz="1200" i="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45372" cy="762000"/>
          </a:xfrm>
        </p:spPr>
        <p:txBody>
          <a:bodyPr>
            <a:noAutofit/>
          </a:bodyPr>
          <a:lstStyle/>
          <a:p>
            <a:pPr algn="ctr"/>
            <a:r>
              <a:rPr lang="en-US" sz="4400" dirty="0">
                <a:solidFill>
                  <a:srgbClr val="00B0F0"/>
                </a:solidFill>
              </a:rPr>
              <a:t>Overall Strategy</a:t>
            </a:r>
          </a:p>
        </p:txBody>
      </p:sp>
      <p:sp>
        <p:nvSpPr>
          <p:cNvPr id="5" name="TextBox 4">
            <a:extLst>
              <a:ext uri="{FF2B5EF4-FFF2-40B4-BE49-F238E27FC236}">
                <a16:creationId xmlns:a16="http://schemas.microsoft.com/office/drawing/2014/main" id="{7044F242-3780-452E-935D-2DF856CADE1E}"/>
              </a:ext>
            </a:extLst>
          </p:cNvPr>
          <p:cNvSpPr txBox="1"/>
          <p:nvPr/>
        </p:nvSpPr>
        <p:spPr>
          <a:xfrm>
            <a:off x="304800" y="5445900"/>
            <a:ext cx="8534400" cy="830997"/>
          </a:xfrm>
          <a:prstGeom prst="rect">
            <a:avLst/>
          </a:prstGeom>
          <a:noFill/>
          <a:ln w="12700">
            <a:solidFill>
              <a:schemeClr val="tx1"/>
            </a:solidFill>
          </a:ln>
        </p:spPr>
        <p:txBody>
          <a:bodyPr wrap="square" rtlCol="0">
            <a:spAutoFit/>
          </a:bodyPr>
          <a:lstStyle/>
          <a:p>
            <a:pPr marL="0" lvl="1" algn="ctr"/>
            <a:r>
              <a:rPr lang="en-US" sz="2400" b="1">
                <a:solidFill>
                  <a:srgbClr val="FF0000"/>
                </a:solidFill>
              </a:rPr>
              <a:t>Continue to provide services residents expect, grow the local economy and closely manage the Town’s liabilities.</a:t>
            </a:r>
            <a:endParaRPr lang="en-US" sz="2400" b="1" dirty="0">
              <a:solidFill>
                <a:srgbClr val="FF0000"/>
              </a:solidFill>
            </a:endParaRPr>
          </a:p>
        </p:txBody>
      </p:sp>
      <p:pic>
        <p:nvPicPr>
          <p:cNvPr id="3" name="Picture 2">
            <a:extLst>
              <a:ext uri="{FF2B5EF4-FFF2-40B4-BE49-F238E27FC236}">
                <a16:creationId xmlns:a16="http://schemas.microsoft.com/office/drawing/2014/main" id="{042D9F0E-FD16-42FC-4B03-7E4EF13FE3BD}"/>
              </a:ext>
            </a:extLst>
          </p:cNvPr>
          <p:cNvPicPr>
            <a:picLocks noChangeAspect="1"/>
          </p:cNvPicPr>
          <p:nvPr/>
        </p:nvPicPr>
        <p:blipFill>
          <a:blip r:embed="rId2"/>
          <a:stretch>
            <a:fillRect/>
          </a:stretch>
        </p:blipFill>
        <p:spPr>
          <a:xfrm>
            <a:off x="2181950" y="1572468"/>
            <a:ext cx="4828450" cy="34567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278" name="Google Shape;278;p43"/>
          <p:cNvSpPr txBox="1">
            <a:spLocks noGrp="1"/>
          </p:cNvSpPr>
          <p:nvPr>
            <p:ph type="title"/>
          </p:nvPr>
        </p:nvSpPr>
        <p:spPr>
          <a:xfrm>
            <a:off x="757050" y="152400"/>
            <a:ext cx="7715700" cy="525000"/>
          </a:xfrm>
          <a:prstGeom prst="rect">
            <a:avLst/>
          </a:prstGeom>
          <a:solidFill>
            <a:srgbClr val="FF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alibri"/>
              <a:buNone/>
            </a:pPr>
            <a:r>
              <a:rPr lang="en" sz="2720" dirty="0"/>
              <a:t>Open Choice Anticipated Budget - $1,031,875.00</a:t>
            </a:r>
            <a:endParaRPr sz="2520" dirty="0"/>
          </a:p>
        </p:txBody>
      </p:sp>
      <p:graphicFrame>
        <p:nvGraphicFramePr>
          <p:cNvPr id="279" name="Google Shape;279;p43"/>
          <p:cNvGraphicFramePr/>
          <p:nvPr/>
        </p:nvGraphicFramePr>
        <p:xfrm>
          <a:off x="1309975" y="756813"/>
          <a:ext cx="7162475" cy="5218142"/>
        </p:xfrm>
        <a:graphic>
          <a:graphicData uri="http://schemas.openxmlformats.org/drawingml/2006/table">
            <a:tbl>
              <a:tblPr>
                <a:noFill/>
              </a:tblPr>
              <a:tblGrid>
                <a:gridCol w="2228650">
                  <a:extLst>
                    <a:ext uri="{9D8B030D-6E8A-4147-A177-3AD203B41FA5}">
                      <a16:colId xmlns:a16="http://schemas.microsoft.com/office/drawing/2014/main" val="20000"/>
                    </a:ext>
                  </a:extLst>
                </a:gridCol>
                <a:gridCol w="1288225">
                  <a:extLst>
                    <a:ext uri="{9D8B030D-6E8A-4147-A177-3AD203B41FA5}">
                      <a16:colId xmlns:a16="http://schemas.microsoft.com/office/drawing/2014/main" val="20001"/>
                    </a:ext>
                  </a:extLst>
                </a:gridCol>
                <a:gridCol w="1249550">
                  <a:extLst>
                    <a:ext uri="{9D8B030D-6E8A-4147-A177-3AD203B41FA5}">
                      <a16:colId xmlns:a16="http://schemas.microsoft.com/office/drawing/2014/main" val="20002"/>
                    </a:ext>
                  </a:extLst>
                </a:gridCol>
                <a:gridCol w="1236675">
                  <a:extLst>
                    <a:ext uri="{9D8B030D-6E8A-4147-A177-3AD203B41FA5}">
                      <a16:colId xmlns:a16="http://schemas.microsoft.com/office/drawing/2014/main" val="20003"/>
                    </a:ext>
                  </a:extLst>
                </a:gridCol>
                <a:gridCol w="1159375">
                  <a:extLst>
                    <a:ext uri="{9D8B030D-6E8A-4147-A177-3AD203B41FA5}">
                      <a16:colId xmlns:a16="http://schemas.microsoft.com/office/drawing/2014/main" val="20004"/>
                    </a:ext>
                  </a:extLst>
                </a:gridCol>
              </a:tblGrid>
              <a:tr h="230825">
                <a:tc gridSpan="2">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Opening Balance (Prior Year Carryover)</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alpha val="0"/>
                        </a:srgbClr>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$300,000.00</a:t>
                      </a:r>
                      <a:endParaRPr sz="1100"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0825">
                <a:tc gridSpan="2">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Anticipated Revenue</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alpha val="0"/>
                        </a:srgbClr>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$731,875.00</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4700">
                <a:tc gridSpan="2">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Anticipated CHOICE Funds for FY 24</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alpha val="0"/>
                        </a:srgbClr>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$1,031,875.00</a:t>
                      </a:r>
                      <a:endParaRPr sz="1100"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30825">
                <a:tc>
                  <a:txBody>
                    <a:bodyPr/>
                    <a:lstStyle/>
                    <a:p>
                      <a:pPr marL="0" lvl="0" indent="0" algn="l" rtl="0">
                        <a:lnSpc>
                          <a:spcPct val="115000"/>
                        </a:lnSpc>
                        <a:spcBef>
                          <a:spcPts val="0"/>
                        </a:spcBef>
                        <a:spcAft>
                          <a:spcPts val="0"/>
                        </a:spcAft>
                        <a:buNone/>
                      </a:pPr>
                      <a:r>
                        <a:rPr lang="en" sz="1100" b="1">
                          <a:latin typeface="Times New Roman"/>
                          <a:ea typeface="Times New Roman"/>
                          <a:cs typeface="Times New Roman"/>
                          <a:sym typeface="Times New Roman"/>
                        </a:rPr>
                        <a:t>Expense Type</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FY 2023 Budget</a:t>
                      </a:r>
                      <a:endParaRPr sz="1100" b="1">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FY 2024 Budget</a:t>
                      </a:r>
                      <a:endParaRPr sz="1100" b="1">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Dollar Difference</a:t>
                      </a:r>
                      <a:endParaRPr sz="1100" b="1">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Times New Roman"/>
                          <a:ea typeface="Times New Roman"/>
                          <a:cs typeface="Times New Roman"/>
                          <a:sym typeface="Times New Roman"/>
                        </a:rPr>
                        <a:t>Percentage Difference</a:t>
                      </a:r>
                      <a:endParaRPr sz="1100" b="1">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850">
                <a:tc>
                  <a:txBody>
                    <a:bodyPr/>
                    <a:lstStyle/>
                    <a:p>
                      <a:pPr marL="0" lvl="0" indent="0" algn="l" rtl="0">
                        <a:lnSpc>
                          <a:spcPct val="115000"/>
                        </a:lnSpc>
                        <a:spcBef>
                          <a:spcPts val="0"/>
                        </a:spcBef>
                        <a:spcAft>
                          <a:spcPts val="0"/>
                        </a:spcAft>
                        <a:buNone/>
                      </a:pPr>
                      <a:r>
                        <a:rPr lang="en" sz="1200">
                          <a:solidFill>
                            <a:srgbClr val="0000FF"/>
                          </a:solidFill>
                          <a:latin typeface="Times New Roman"/>
                          <a:ea typeface="Times New Roman"/>
                          <a:cs typeface="Times New Roman"/>
                          <a:sym typeface="Times New Roman"/>
                        </a:rPr>
                        <a:t>Certified Salaries</a:t>
                      </a:r>
                      <a:endParaRPr sz="1200">
                        <a:solidFill>
                          <a:srgbClr val="0000FF"/>
                        </a:solidFill>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BHS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$167,201.00</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$171,039.00</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$3,838.00</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2.30%</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tcPr>
                </a:tc>
                <a:extLst>
                  <a:ext uri="{0D108BD9-81ED-4DB2-BD59-A6C34878D82A}">
                    <a16:rowId xmlns:a16="http://schemas.microsoft.com/office/drawing/2014/main" val="10005"/>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Griswold</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69,869.00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74,435.00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4,566.00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6.54%</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Hubbard</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0.00%</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7"/>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McGee</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94,251.00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95,929.00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1,678.00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1.78%</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8"/>
                  </a:ext>
                </a:extLst>
              </a:tr>
              <a:tr h="230825">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Willard</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168,659.00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175,900.00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7,241.00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4.29%</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9"/>
                  </a:ext>
                </a:extLst>
              </a:tr>
              <a:tr h="230825">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subtotal:</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499,980.00</a:t>
                      </a:r>
                      <a:endParaRPr sz="11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517,303.00</a:t>
                      </a:r>
                      <a:endParaRPr sz="11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$17,323.00</a:t>
                      </a:r>
                      <a:endParaRPr sz="11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3.46%</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0"/>
                  </a:ext>
                </a:extLst>
              </a:tr>
              <a:tr h="209850">
                <a:tc>
                  <a:txBody>
                    <a:bodyPr/>
                    <a:lstStyle/>
                    <a:p>
                      <a:pPr marL="0" lvl="0" indent="0" algn="l" rtl="0">
                        <a:lnSpc>
                          <a:spcPct val="115000"/>
                        </a:lnSpc>
                        <a:spcBef>
                          <a:spcPts val="0"/>
                        </a:spcBef>
                        <a:spcAft>
                          <a:spcPts val="0"/>
                        </a:spcAft>
                        <a:buNone/>
                      </a:pPr>
                      <a:r>
                        <a:rPr lang="en" sz="1100">
                          <a:solidFill>
                            <a:srgbClr val="0000FF"/>
                          </a:solidFill>
                          <a:latin typeface="Times New Roman"/>
                          <a:ea typeface="Times New Roman"/>
                          <a:cs typeface="Times New Roman"/>
                          <a:sym typeface="Times New Roman"/>
                        </a:rPr>
                        <a:t>Non Certified Salaries</a:t>
                      </a:r>
                      <a:endParaRPr sz="1100">
                        <a:solidFill>
                          <a:srgbClr val="0000FF"/>
                        </a:solidFill>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1"/>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BHS</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$35,139.00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$36,193.00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$1,054.00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3.00%</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2"/>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Griswold</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71,400.00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86,895.00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15,495.00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21.70%</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3"/>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Hubbard</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39,456.00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40,354.00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898.00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2.28%</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4"/>
                  </a:ext>
                </a:extLst>
              </a:tr>
              <a:tr h="209850">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McGee</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47,974.00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52,531.00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4,557.00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9.50%</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5"/>
                  </a:ext>
                </a:extLst>
              </a:tr>
              <a:tr h="230825">
                <a:tc>
                  <a:txBody>
                    <a:bodyPr/>
                    <a:lstStyle/>
                    <a:p>
                      <a:pPr marL="0" lvl="0" indent="0" algn="l" rtl="0">
                        <a:lnSpc>
                          <a:spcPct val="115000"/>
                        </a:lnSpc>
                        <a:spcBef>
                          <a:spcPts val="0"/>
                        </a:spcBef>
                        <a:spcAft>
                          <a:spcPts val="0"/>
                        </a:spcAft>
                        <a:buNone/>
                      </a:pPr>
                      <a:r>
                        <a:rPr lang="en" sz="1100">
                          <a:latin typeface="Times New Roman"/>
                          <a:ea typeface="Times New Roman"/>
                          <a:cs typeface="Times New Roman"/>
                          <a:sym typeface="Times New Roman"/>
                        </a:rPr>
                        <a:t>Willard</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108,966.00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111,448.00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2,482.00</a:t>
                      </a:r>
                      <a:endParaRPr sz="1100">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2.28%</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6"/>
                  </a:ext>
                </a:extLst>
              </a:tr>
              <a:tr h="209850">
                <a:tc>
                  <a:txBody>
                    <a:bodyPr/>
                    <a:lstStyle/>
                    <a:p>
                      <a:pPr marL="0" lvl="0" indent="0" algn="r" rtl="0">
                        <a:lnSpc>
                          <a:spcPct val="115000"/>
                        </a:lnSpc>
                        <a:spcBef>
                          <a:spcPts val="0"/>
                        </a:spcBef>
                        <a:spcAft>
                          <a:spcPts val="0"/>
                        </a:spcAft>
                        <a:buNone/>
                      </a:pPr>
                      <a:r>
                        <a:rPr lang="en" sz="1100">
                          <a:latin typeface="Times New Roman"/>
                          <a:ea typeface="Times New Roman"/>
                          <a:cs typeface="Times New Roman"/>
                          <a:sym typeface="Times New Roman"/>
                        </a:rPr>
                        <a:t>subtotal:</a:t>
                      </a:r>
                      <a:endParaRPr sz="1100">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302,935.00</a:t>
                      </a:r>
                      <a:endParaRPr sz="11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327,421.00</a:t>
                      </a:r>
                      <a:endParaRPr sz="11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24,486.00</a:t>
                      </a:r>
                      <a:endParaRPr sz="1100">
                        <a:latin typeface="Times New Roman"/>
                        <a:ea typeface="Times New Roman"/>
                        <a:cs typeface="Times New Roman"/>
                        <a:sym typeface="Times New Roman"/>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8.08%</a:t>
                      </a:r>
                      <a:endParaRPr sz="11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30825">
                <a:tc>
                  <a:txBody>
                    <a:bodyPr/>
                    <a:lstStyle/>
                    <a:p>
                      <a:pPr marL="0" lvl="0" indent="0" algn="l" rtl="0">
                        <a:lnSpc>
                          <a:spcPct val="115000"/>
                        </a:lnSpc>
                        <a:spcBef>
                          <a:spcPts val="0"/>
                        </a:spcBef>
                        <a:spcAft>
                          <a:spcPts val="0"/>
                        </a:spcAft>
                        <a:buNone/>
                      </a:pPr>
                      <a:r>
                        <a:rPr lang="en" sz="1100">
                          <a:solidFill>
                            <a:srgbClr val="0000FF"/>
                          </a:solidFill>
                          <a:latin typeface="Times New Roman"/>
                          <a:ea typeface="Times New Roman"/>
                          <a:cs typeface="Times New Roman"/>
                          <a:sym typeface="Times New Roman"/>
                        </a:rPr>
                        <a:t>Special Education Outplacements</a:t>
                      </a:r>
                      <a:endParaRPr sz="1100">
                        <a:solidFill>
                          <a:srgbClr val="0000FF"/>
                        </a:solidFill>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100,000.00</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$187,151.00</a:t>
                      </a:r>
                      <a:endParaRPr sz="11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30825">
                <a:tc>
                  <a:txBody>
                    <a:bodyPr/>
                    <a:lstStyle/>
                    <a:p>
                      <a:pPr marL="0" lvl="0" indent="0" algn="r" rtl="0">
                        <a:lnSpc>
                          <a:spcPct val="115000"/>
                        </a:lnSpc>
                        <a:spcBef>
                          <a:spcPts val="0"/>
                        </a:spcBef>
                        <a:spcAft>
                          <a:spcPts val="0"/>
                        </a:spcAft>
                        <a:buNone/>
                      </a:pPr>
                      <a:r>
                        <a:rPr lang="en" sz="1100" b="1">
                          <a:latin typeface="Times New Roman"/>
                          <a:ea typeface="Times New Roman"/>
                          <a:cs typeface="Times New Roman"/>
                          <a:sym typeface="Times New Roman"/>
                        </a:rPr>
                        <a:t>Total Choice Budget:</a:t>
                      </a:r>
                      <a:endParaRPr sz="1100" b="1">
                        <a:latin typeface="Times New Roman"/>
                        <a:ea typeface="Times New Roman"/>
                        <a:cs typeface="Times New Roman"/>
                        <a:sym typeface="Times New Roman"/>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alpha val="0"/>
                        </a:srgbClr>
                      </a:solidFill>
                      <a:prstDash val="solid"/>
                      <a:round/>
                      <a:headEnd type="none" w="sm" len="sm"/>
                      <a:tailEnd type="none" w="sm" len="sm"/>
                    </a:lnR>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$902,915.00</a:t>
                      </a:r>
                      <a:endParaRPr sz="1200">
                        <a:latin typeface="Times New Roman"/>
                        <a:ea typeface="Times New Roman"/>
                        <a:cs typeface="Times New Roman"/>
                        <a:sym typeface="Times New Roman"/>
                      </a:endParaRPr>
                    </a:p>
                  </a:txBody>
                  <a:tcPr marL="28575" marR="28575" marT="19050" marB="19050" anchor="b">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$1,031,875.00</a:t>
                      </a:r>
                      <a:endParaRPr sz="1200">
                        <a:latin typeface="Times New Roman"/>
                        <a:ea typeface="Times New Roman"/>
                        <a:cs typeface="Times New Roman"/>
                        <a:sym typeface="Times New Roman"/>
                      </a:endParaRPr>
                    </a:p>
                  </a:txBody>
                  <a:tcPr marL="28575" marR="28575" marT="19050" marB="19050" anchor="b">
                    <a:lnL w="10575" cap="flat" cmpd="sng">
                      <a:solidFill>
                        <a:srgbClr val="000000">
                          <a:alpha val="0"/>
                        </a:srgbClr>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$128,960.00</a:t>
                      </a:r>
                      <a:endParaRPr sz="1200">
                        <a:latin typeface="Times New Roman"/>
                        <a:ea typeface="Times New Roman"/>
                        <a:cs typeface="Times New Roman"/>
                        <a:sym typeface="Times New Roman"/>
                      </a:endParaRPr>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14.28%</a:t>
                      </a:r>
                      <a:endParaRPr sz="1200">
                        <a:latin typeface="Times New Roman"/>
                        <a:ea typeface="Times New Roman"/>
                        <a:cs typeface="Times New Roman"/>
                        <a:sym typeface="Times New Roman"/>
                      </a:endParaRPr>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285" name="Google Shape;285;p44"/>
          <p:cNvSpPr txBox="1">
            <a:spLocks noGrp="1"/>
          </p:cNvSpPr>
          <p:nvPr>
            <p:ph type="ctrTitle" idx="4294967295"/>
          </p:nvPr>
        </p:nvSpPr>
        <p:spPr>
          <a:xfrm>
            <a:off x="676275" y="457200"/>
            <a:ext cx="777240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
              <a:t>Budget Funding History</a:t>
            </a:r>
            <a:endParaRPr/>
          </a:p>
        </p:txBody>
      </p:sp>
      <p:sp>
        <p:nvSpPr>
          <p:cNvPr id="286" name="Google Shape;286;p44"/>
          <p:cNvSpPr txBox="1"/>
          <p:nvPr/>
        </p:nvSpPr>
        <p:spPr>
          <a:xfrm>
            <a:off x="344475" y="5878925"/>
            <a:ext cx="8104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The 5.84% represents the Board of Education’s adopted budget for fiscal year 2023-24. </a:t>
            </a:r>
            <a:endParaRPr sz="1000"/>
          </a:p>
        </p:txBody>
      </p:sp>
      <p:pic>
        <p:nvPicPr>
          <p:cNvPr id="287" name="Google Shape;287;p44"/>
          <p:cNvPicPr preferRelativeResize="0"/>
          <p:nvPr/>
        </p:nvPicPr>
        <p:blipFill>
          <a:blip r:embed="rId3">
            <a:alphaModFix/>
          </a:blip>
          <a:stretch>
            <a:fillRect/>
          </a:stretch>
        </p:blipFill>
        <p:spPr>
          <a:xfrm>
            <a:off x="243750" y="1524000"/>
            <a:ext cx="8637449" cy="3464100"/>
          </a:xfrm>
          <a:prstGeom prst="rect">
            <a:avLst/>
          </a:prstGeom>
          <a:noFill/>
          <a:ln w="9525" cap="flat" cmpd="sng">
            <a:solidFill>
              <a:schemeClr val="dk1"/>
            </a:solidFill>
            <a:prstDash val="solid"/>
            <a:round/>
            <a:headEnd type="none" w="sm" len="sm"/>
            <a:tailEnd type="none" w="sm" len="sm"/>
          </a:ln>
        </p:spPr>
      </p:pic>
      <p:pic>
        <p:nvPicPr>
          <p:cNvPr id="288" name="Google Shape;288;p44"/>
          <p:cNvPicPr preferRelativeResize="0"/>
          <p:nvPr/>
        </p:nvPicPr>
        <p:blipFill>
          <a:blip r:embed="rId4">
            <a:alphaModFix/>
          </a:blip>
          <a:stretch>
            <a:fillRect/>
          </a:stretch>
        </p:blipFill>
        <p:spPr>
          <a:xfrm>
            <a:off x="8047450" y="1959550"/>
            <a:ext cx="265175" cy="375525"/>
          </a:xfrm>
          <a:prstGeom prst="rect">
            <a:avLst/>
          </a:prstGeom>
          <a:noFill/>
          <a:ln w="9525" cap="flat" cmpd="sng">
            <a:solidFill>
              <a:srgbClr val="FF0000"/>
            </a:solidFill>
            <a:prstDash val="solid"/>
            <a:round/>
            <a:headEnd type="none" w="sm" len="sm"/>
            <a:tailEnd type="none" w="sm" len="sm"/>
          </a:ln>
        </p:spPr>
      </p:pic>
      <p:pic>
        <p:nvPicPr>
          <p:cNvPr id="289" name="Google Shape;289;p44"/>
          <p:cNvPicPr preferRelativeResize="0"/>
          <p:nvPr/>
        </p:nvPicPr>
        <p:blipFill>
          <a:blip r:embed="rId5">
            <a:alphaModFix/>
          </a:blip>
          <a:stretch>
            <a:fillRect/>
          </a:stretch>
        </p:blipFill>
        <p:spPr>
          <a:xfrm>
            <a:off x="8047450" y="2335075"/>
            <a:ext cx="274200" cy="648425"/>
          </a:xfrm>
          <a:prstGeom prst="rect">
            <a:avLst/>
          </a:prstGeom>
          <a:noFill/>
          <a:ln w="9525" cap="flat" cmpd="sng">
            <a:solidFill>
              <a:srgbClr val="FFFF00"/>
            </a:solidFill>
            <a:prstDash val="solid"/>
            <a:round/>
            <a:headEnd type="none" w="sm" len="sm"/>
            <a:tailEnd type="none" w="sm" len="sm"/>
          </a:ln>
        </p:spPr>
      </p:pic>
      <p:sp>
        <p:nvSpPr>
          <p:cNvPr id="290" name="Google Shape;290;p44"/>
          <p:cNvSpPr txBox="1"/>
          <p:nvPr/>
        </p:nvSpPr>
        <p:spPr>
          <a:xfrm>
            <a:off x="8047450" y="2335075"/>
            <a:ext cx="274200" cy="123000"/>
          </a:xfrm>
          <a:prstGeom prst="rect">
            <a:avLst/>
          </a:prstGeom>
          <a:solidFill>
            <a:srgbClr val="FFFF00"/>
          </a:solidFill>
          <a:ln w="9525" cap="flat" cmpd="sng">
            <a:solidFill>
              <a:srgbClr val="FFFF00"/>
            </a:solidFill>
            <a:prstDash val="solid"/>
            <a:round/>
            <a:headEnd type="none" w="sm" len="sm"/>
            <a:tailEnd type="none" w="sm" len="sm"/>
          </a:ln>
        </p:spPr>
        <p:txBody>
          <a:bodyPr spcFirstLastPara="1" wrap="square" lIns="0" tIns="0" rIns="0" bIns="0" anchor="t" anchorCtr="0">
            <a:spAutoFit/>
          </a:bodyPr>
          <a:lstStyle/>
          <a:p>
            <a:pPr marL="0" lvl="0" indent="0" algn="ctr" rtl="0">
              <a:spcBef>
                <a:spcPts val="0"/>
              </a:spcBef>
              <a:spcAft>
                <a:spcPts val="0"/>
              </a:spcAft>
              <a:buNone/>
            </a:pPr>
            <a:r>
              <a:rPr lang="en" sz="800" b="1">
                <a:highlight>
                  <a:srgbClr val="FFFF00"/>
                </a:highlight>
                <a:latin typeface="Calibri"/>
                <a:ea typeface="Calibri"/>
                <a:cs typeface="Calibri"/>
                <a:sym typeface="Calibri"/>
              </a:rPr>
              <a:t>4.87%</a:t>
            </a:r>
            <a:endParaRPr sz="800" b="1">
              <a:highlight>
                <a:srgbClr val="FFFF00"/>
              </a:highlight>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pic>
        <p:nvPicPr>
          <p:cNvPr id="296" name="Google Shape;296;p45"/>
          <p:cNvPicPr preferRelativeResize="0"/>
          <p:nvPr/>
        </p:nvPicPr>
        <p:blipFill rotWithShape="1">
          <a:blip r:embed="rId3">
            <a:alphaModFix/>
          </a:blip>
          <a:srcRect/>
          <a:stretch/>
        </p:blipFill>
        <p:spPr>
          <a:xfrm>
            <a:off x="386650" y="304224"/>
            <a:ext cx="1642600" cy="1018025"/>
          </a:xfrm>
          <a:prstGeom prst="rect">
            <a:avLst/>
          </a:prstGeom>
          <a:noFill/>
          <a:ln>
            <a:noFill/>
          </a:ln>
        </p:spPr>
      </p:pic>
      <p:graphicFrame>
        <p:nvGraphicFramePr>
          <p:cNvPr id="297" name="Google Shape;297;p45"/>
          <p:cNvGraphicFramePr/>
          <p:nvPr/>
        </p:nvGraphicFramePr>
        <p:xfrm>
          <a:off x="281625" y="1378950"/>
          <a:ext cx="8580750" cy="4920151"/>
        </p:xfrm>
        <a:graphic>
          <a:graphicData uri="http://schemas.openxmlformats.org/drawingml/2006/table">
            <a:tbl>
              <a:tblPr>
                <a:noFill/>
              </a:tblPr>
              <a:tblGrid>
                <a:gridCol w="1289525">
                  <a:extLst>
                    <a:ext uri="{9D8B030D-6E8A-4147-A177-3AD203B41FA5}">
                      <a16:colId xmlns:a16="http://schemas.microsoft.com/office/drawing/2014/main" val="20000"/>
                    </a:ext>
                  </a:extLst>
                </a:gridCol>
                <a:gridCol w="781725">
                  <a:extLst>
                    <a:ext uri="{9D8B030D-6E8A-4147-A177-3AD203B41FA5}">
                      <a16:colId xmlns:a16="http://schemas.microsoft.com/office/drawing/2014/main" val="20001"/>
                    </a:ext>
                  </a:extLst>
                </a:gridCol>
                <a:gridCol w="862225">
                  <a:extLst>
                    <a:ext uri="{9D8B030D-6E8A-4147-A177-3AD203B41FA5}">
                      <a16:colId xmlns:a16="http://schemas.microsoft.com/office/drawing/2014/main" val="20002"/>
                    </a:ext>
                  </a:extLst>
                </a:gridCol>
                <a:gridCol w="954825">
                  <a:extLst>
                    <a:ext uri="{9D8B030D-6E8A-4147-A177-3AD203B41FA5}">
                      <a16:colId xmlns:a16="http://schemas.microsoft.com/office/drawing/2014/main" val="20003"/>
                    </a:ext>
                  </a:extLst>
                </a:gridCol>
                <a:gridCol w="2895125">
                  <a:extLst>
                    <a:ext uri="{9D8B030D-6E8A-4147-A177-3AD203B41FA5}">
                      <a16:colId xmlns:a16="http://schemas.microsoft.com/office/drawing/2014/main" val="20004"/>
                    </a:ext>
                  </a:extLst>
                </a:gridCol>
                <a:gridCol w="1797325">
                  <a:extLst>
                    <a:ext uri="{9D8B030D-6E8A-4147-A177-3AD203B41FA5}">
                      <a16:colId xmlns:a16="http://schemas.microsoft.com/office/drawing/2014/main" val="20005"/>
                    </a:ext>
                  </a:extLst>
                </a:gridCol>
              </a:tblGrid>
              <a:tr h="552525">
                <a:tc gridSpan="6">
                  <a:txBody>
                    <a:bodyPr/>
                    <a:lstStyle/>
                    <a:p>
                      <a:pPr marL="0" lvl="0" indent="0" algn="ctr" rtl="0">
                        <a:lnSpc>
                          <a:spcPct val="115000"/>
                        </a:lnSpc>
                        <a:spcBef>
                          <a:spcPts val="1200"/>
                        </a:spcBef>
                        <a:spcAft>
                          <a:spcPts val="0"/>
                        </a:spcAft>
                        <a:buNone/>
                      </a:pPr>
                      <a:r>
                        <a:rPr lang="en" sz="900" b="1"/>
                        <a:t> </a:t>
                      </a:r>
                      <a:r>
                        <a:rPr lang="en" sz="1200" b="1"/>
                        <a:t>New Apartment Complexes</a:t>
                      </a:r>
                      <a:r>
                        <a:rPr lang="en" sz="900" b="1"/>
                        <a:t> </a:t>
                      </a:r>
                      <a:endParaRPr sz="9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7825">
                <a:tc>
                  <a:txBody>
                    <a:bodyPr/>
                    <a:lstStyle/>
                    <a:p>
                      <a:pPr marL="0" lvl="0" indent="0" algn="l" rtl="0">
                        <a:lnSpc>
                          <a:spcPct val="115000"/>
                        </a:lnSpc>
                        <a:spcBef>
                          <a:spcPts val="1200"/>
                        </a:spcBef>
                        <a:spcAft>
                          <a:spcPts val="0"/>
                        </a:spcAft>
                        <a:buNone/>
                      </a:pPr>
                      <a:r>
                        <a:rPr lang="en" sz="1000" b="1"/>
                        <a:t>Address</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000" b="1"/>
                        <a:t>Number of Units</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000" b="1"/>
                        <a:t># of 1 Bedroom</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000" b="1"/>
                        <a:t># of 2 Bedroom</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000" b="1"/>
                        <a:t>Other Notes</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000" b="1"/>
                        <a:t>Expected Completion</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6425">
                <a:tc>
                  <a:txBody>
                    <a:bodyPr/>
                    <a:lstStyle/>
                    <a:p>
                      <a:pPr marL="0" lvl="0" indent="0" algn="l" rtl="0">
                        <a:lnSpc>
                          <a:spcPct val="100000"/>
                        </a:lnSpc>
                        <a:spcBef>
                          <a:spcPts val="1200"/>
                        </a:spcBef>
                        <a:spcAft>
                          <a:spcPts val="0"/>
                        </a:spcAft>
                        <a:buNone/>
                      </a:pPr>
                      <a:r>
                        <a:rPr lang="en" sz="1000"/>
                        <a:t>833 Deming Road</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88 units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44</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44</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11 buildings/(4) 1-BR and (4) 2-BR per building</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Fall 2023</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91950">
                <a:tc>
                  <a:txBody>
                    <a:bodyPr/>
                    <a:lstStyle/>
                    <a:p>
                      <a:pPr marL="0" lvl="0" indent="0" algn="l" rtl="0">
                        <a:lnSpc>
                          <a:spcPct val="100000"/>
                        </a:lnSpc>
                        <a:spcBef>
                          <a:spcPts val="1200"/>
                        </a:spcBef>
                        <a:spcAft>
                          <a:spcPts val="0"/>
                        </a:spcAft>
                        <a:buNone/>
                      </a:pPr>
                      <a:r>
                        <a:rPr lang="en" sz="1000"/>
                        <a:t>404 Berlin Tpk.</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200 units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120</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40</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40 studio apartments</a:t>
                      </a:r>
                      <a:endParaRPr sz="1000"/>
                    </a:p>
                    <a:p>
                      <a:pPr marL="0" lvl="0" indent="0" algn="l" rtl="0">
                        <a:lnSpc>
                          <a:spcPct val="100000"/>
                        </a:lnSpc>
                        <a:spcBef>
                          <a:spcPts val="1200"/>
                        </a:spcBef>
                        <a:spcAft>
                          <a:spcPts val="0"/>
                        </a:spcAft>
                        <a:buNone/>
                      </a:pPr>
                      <a:r>
                        <a:rPr lang="en" sz="1000"/>
                        <a:t>200 units in 5 buildings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Site work has begun; some foundation/retaining walls installed</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1950">
                <a:tc>
                  <a:txBody>
                    <a:bodyPr/>
                    <a:lstStyle/>
                    <a:p>
                      <a:pPr marL="0" lvl="0" indent="0" algn="l" rtl="0">
                        <a:lnSpc>
                          <a:spcPct val="100000"/>
                        </a:lnSpc>
                        <a:spcBef>
                          <a:spcPts val="1200"/>
                        </a:spcBef>
                        <a:spcAft>
                          <a:spcPts val="0"/>
                        </a:spcAft>
                        <a:buNone/>
                      </a:pPr>
                      <a:r>
                        <a:rPr lang="en" sz="1000"/>
                        <a:t>250 Berlin Tpk.</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72 units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 </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72</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3 buildings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Foundation permits have been issued and work has commenced</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91950">
                <a:tc>
                  <a:txBody>
                    <a:bodyPr/>
                    <a:lstStyle/>
                    <a:p>
                      <a:pPr marL="0" lvl="0" indent="0" algn="l" rtl="0">
                        <a:lnSpc>
                          <a:spcPct val="100000"/>
                        </a:lnSpc>
                        <a:spcBef>
                          <a:spcPts val="1200"/>
                        </a:spcBef>
                        <a:spcAft>
                          <a:spcPts val="0"/>
                        </a:spcAft>
                        <a:buNone/>
                      </a:pPr>
                      <a:r>
                        <a:rPr lang="en" sz="1000"/>
                        <a:t>309 Main St.</a:t>
                      </a:r>
                      <a:endParaRPr sz="1000"/>
                    </a:p>
                    <a:p>
                      <a:pPr marL="0" lvl="0" indent="0" algn="l" rtl="0">
                        <a:lnSpc>
                          <a:spcPct val="100000"/>
                        </a:lnSpc>
                        <a:spcBef>
                          <a:spcPts val="1200"/>
                        </a:spcBef>
                        <a:spcAft>
                          <a:spcPts val="0"/>
                        </a:spcAft>
                        <a:buNone/>
                      </a:pPr>
                      <a:r>
                        <a:rPr lang="en" sz="1000"/>
                        <a:t>East Berlin</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19</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 </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19</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Existing 2-family and 5 new 3 &amp; 4 unit townhouse style buildings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Permit applications are being reviewed</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91950">
                <a:tc>
                  <a:txBody>
                    <a:bodyPr/>
                    <a:lstStyle/>
                    <a:p>
                      <a:pPr marL="0" lvl="0" indent="0" algn="l" rtl="0">
                        <a:lnSpc>
                          <a:spcPct val="100000"/>
                        </a:lnSpc>
                        <a:spcBef>
                          <a:spcPts val="1200"/>
                        </a:spcBef>
                        <a:spcAft>
                          <a:spcPts val="0"/>
                        </a:spcAft>
                        <a:buNone/>
                      </a:pPr>
                      <a:r>
                        <a:rPr lang="en" sz="1000"/>
                        <a:t>West Lane</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76</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 </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76</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76 total 2-BR units split between 3-4 unit buildings and 28 single-family buildings</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000"/>
                        <a:t>Minimal to no site work or permitting requests at this time</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03" name="Google Shape;303;p46"/>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pic>
        <p:nvPicPr>
          <p:cNvPr id="304" name="Google Shape;304;p46" title="Percentage of Special Education Cost to Overall Budget"/>
          <p:cNvPicPr preferRelativeResize="0"/>
          <p:nvPr/>
        </p:nvPicPr>
        <p:blipFill>
          <a:blip r:embed="rId3">
            <a:alphaModFix/>
          </a:blip>
          <a:stretch>
            <a:fillRect/>
          </a:stretch>
        </p:blipFill>
        <p:spPr>
          <a:xfrm>
            <a:off x="285750" y="778669"/>
            <a:ext cx="8572500" cy="53006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310" name="Google Shape;310;p47"/>
          <p:cNvSpPr txBox="1">
            <a:spLocks noGrp="1"/>
          </p:cNvSpPr>
          <p:nvPr>
            <p:ph type="ctrTitle" idx="4294967295"/>
          </p:nvPr>
        </p:nvSpPr>
        <p:spPr>
          <a:xfrm>
            <a:off x="685800" y="304800"/>
            <a:ext cx="77724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 sz="2800" dirty="0"/>
              <a:t>PreK-12 Special Education Prevalence Rate</a:t>
            </a:r>
            <a:endParaRPr sz="2800" dirty="0"/>
          </a:p>
        </p:txBody>
      </p:sp>
      <p:pic>
        <p:nvPicPr>
          <p:cNvPr id="311" name="Google Shape;311;p47"/>
          <p:cNvPicPr preferRelativeResize="0"/>
          <p:nvPr/>
        </p:nvPicPr>
        <p:blipFill>
          <a:blip r:embed="rId3">
            <a:alphaModFix/>
          </a:blip>
          <a:stretch>
            <a:fillRect/>
          </a:stretch>
        </p:blipFill>
        <p:spPr>
          <a:xfrm>
            <a:off x="304800" y="1371600"/>
            <a:ext cx="8425045" cy="498835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
        <p:nvSpPr>
          <p:cNvPr id="317" name="Google Shape;317;p48"/>
          <p:cNvSpPr txBox="1">
            <a:spLocks noGrp="1"/>
          </p:cNvSpPr>
          <p:nvPr>
            <p:ph type="ctrTitle" idx="4294967295"/>
          </p:nvPr>
        </p:nvSpPr>
        <p:spPr>
          <a:xfrm>
            <a:off x="685800" y="304800"/>
            <a:ext cx="77724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 sz="2800" dirty="0"/>
              <a:t>PreK-12 Special Education Prevalence Rate</a:t>
            </a:r>
            <a:endParaRPr sz="2800" dirty="0"/>
          </a:p>
        </p:txBody>
      </p:sp>
      <p:pic>
        <p:nvPicPr>
          <p:cNvPr id="318" name="Google Shape;318;p48"/>
          <p:cNvPicPr preferRelativeResize="0"/>
          <p:nvPr/>
        </p:nvPicPr>
        <p:blipFill>
          <a:blip r:embed="rId3">
            <a:alphaModFix/>
          </a:blip>
          <a:stretch>
            <a:fillRect/>
          </a:stretch>
        </p:blipFill>
        <p:spPr>
          <a:xfrm>
            <a:off x="457200" y="1407850"/>
            <a:ext cx="8363826" cy="49521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324" name="Google Shape;324;p49"/>
          <p:cNvSpPr txBox="1">
            <a:spLocks noGrp="1"/>
          </p:cNvSpPr>
          <p:nvPr>
            <p:ph type="title"/>
          </p:nvPr>
        </p:nvSpPr>
        <p:spPr>
          <a:xfrm>
            <a:off x="311700" y="381000"/>
            <a:ext cx="8520600" cy="118007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 sz="4000" dirty="0"/>
              <a:t>Berlin’s adopted budgets in the past two years have compared favorably</a:t>
            </a:r>
            <a:r>
              <a:rPr lang="en" dirty="0"/>
              <a:t>.</a:t>
            </a:r>
            <a:endParaRPr dirty="0"/>
          </a:p>
        </p:txBody>
      </p:sp>
      <p:graphicFrame>
        <p:nvGraphicFramePr>
          <p:cNvPr id="325" name="Google Shape;325;p49"/>
          <p:cNvGraphicFramePr/>
          <p:nvPr>
            <p:extLst>
              <p:ext uri="{D42A27DB-BD31-4B8C-83A1-F6EECF244321}">
                <p14:modId xmlns:p14="http://schemas.microsoft.com/office/powerpoint/2010/main" val="2729980734"/>
              </p:ext>
            </p:extLst>
          </p:nvPr>
        </p:nvGraphicFramePr>
        <p:xfrm>
          <a:off x="697850" y="1981200"/>
          <a:ext cx="7748300" cy="3315720"/>
        </p:xfrm>
        <a:graphic>
          <a:graphicData uri="http://schemas.openxmlformats.org/drawingml/2006/table">
            <a:tbl>
              <a:tblPr>
                <a:noFill/>
              </a:tblPr>
              <a:tblGrid>
                <a:gridCol w="166435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41350">
                  <a:extLst>
                    <a:ext uri="{9D8B030D-6E8A-4147-A177-3AD203B41FA5}">
                      <a16:colId xmlns:a16="http://schemas.microsoft.com/office/drawing/2014/main" val="20002"/>
                    </a:ext>
                  </a:extLst>
                </a:gridCol>
                <a:gridCol w="101605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54750">
                  <a:extLst>
                    <a:ext uri="{9D8B030D-6E8A-4147-A177-3AD203B41FA5}">
                      <a16:colId xmlns:a16="http://schemas.microsoft.com/office/drawing/2014/main" val="20006"/>
                    </a:ext>
                  </a:extLst>
                </a:gridCol>
              </a:tblGrid>
              <a:tr h="514350">
                <a:tc>
                  <a:txBody>
                    <a:bodyPr/>
                    <a:lstStyle/>
                    <a:p>
                      <a:pPr marL="0" lvl="0" indent="0" algn="ctr" rtl="0">
                        <a:lnSpc>
                          <a:spcPct val="115000"/>
                        </a:lnSpc>
                        <a:spcBef>
                          <a:spcPts val="0"/>
                        </a:spcBef>
                        <a:spcAft>
                          <a:spcPts val="0"/>
                        </a:spcAft>
                        <a:buNone/>
                      </a:pPr>
                      <a:r>
                        <a:rPr lang="en"/>
                        <a:t>District</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Adopted 2018-19</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Adopted 2019-20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Adopted 2020-21</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Adopted 2021-22</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Adopted 2022-23</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5 Yr. Average Increase</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a:t>Rocky Hill</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4.54%</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2.50%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3.84%</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3.75%</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3.26%</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a:t>3.58%</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a:t>Cromwell</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1.53%</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3.29%</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3.60%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2.97%</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3.81%</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a:t>3.04%</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a:t>Farmington</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2.54%</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2.90%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3.35%</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3.30%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2.99%</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a:t>3.02%</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
                        <a:t>Wethersfield</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2.97%</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3.50%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2.05%</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0.53%</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4.98%</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a:t>2.81%</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
                        <a:t>Berlin</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a:txBody>
                    <a:bodyPr/>
                    <a:lstStyle/>
                    <a:p>
                      <a:pPr marL="0" lvl="0" indent="0" algn="ctr" rtl="0">
                        <a:lnSpc>
                          <a:spcPct val="115000"/>
                        </a:lnSpc>
                        <a:spcBef>
                          <a:spcPts val="0"/>
                        </a:spcBef>
                        <a:spcAft>
                          <a:spcPts val="0"/>
                        </a:spcAft>
                        <a:buNone/>
                      </a:pPr>
                      <a:r>
                        <a:rPr lang="en"/>
                        <a:t>1.30%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a:txBody>
                    <a:bodyPr/>
                    <a:lstStyle/>
                    <a:p>
                      <a:pPr marL="0" lvl="0" indent="0" algn="ctr" rtl="0">
                        <a:lnSpc>
                          <a:spcPct val="115000"/>
                        </a:lnSpc>
                        <a:spcBef>
                          <a:spcPts val="0"/>
                        </a:spcBef>
                        <a:spcAft>
                          <a:spcPts val="0"/>
                        </a:spcAft>
                        <a:buNone/>
                      </a:pPr>
                      <a:r>
                        <a:rPr lang="en"/>
                        <a:t>3.21%</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a:txBody>
                    <a:bodyPr/>
                    <a:lstStyle/>
                    <a:p>
                      <a:pPr marL="0" lvl="0" indent="0" algn="ctr" rtl="0">
                        <a:lnSpc>
                          <a:spcPct val="115000"/>
                        </a:lnSpc>
                        <a:spcBef>
                          <a:spcPts val="0"/>
                        </a:spcBef>
                        <a:spcAft>
                          <a:spcPts val="0"/>
                        </a:spcAft>
                        <a:buNone/>
                      </a:pPr>
                      <a:r>
                        <a:rPr lang="en"/>
                        <a:t>3.20%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a:txBody>
                    <a:bodyPr/>
                    <a:lstStyle/>
                    <a:p>
                      <a:pPr marL="0" lvl="0" indent="0" algn="ctr" rtl="0">
                        <a:lnSpc>
                          <a:spcPct val="115000"/>
                        </a:lnSpc>
                        <a:spcBef>
                          <a:spcPts val="0"/>
                        </a:spcBef>
                        <a:spcAft>
                          <a:spcPts val="0"/>
                        </a:spcAft>
                        <a:buNone/>
                      </a:pPr>
                      <a:r>
                        <a:rPr lang="en"/>
                        <a:t>3.17%</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a:txBody>
                    <a:bodyPr/>
                    <a:lstStyle/>
                    <a:p>
                      <a:pPr marL="0" lvl="0" indent="0" algn="ctr" rtl="0">
                        <a:lnSpc>
                          <a:spcPct val="115000"/>
                        </a:lnSpc>
                        <a:spcBef>
                          <a:spcPts val="0"/>
                        </a:spcBef>
                        <a:spcAft>
                          <a:spcPts val="0"/>
                        </a:spcAft>
                        <a:buNone/>
                      </a:pPr>
                      <a:r>
                        <a:rPr lang="en"/>
                        <a:t>2.50%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lvl="0" indent="0" algn="ctr" rtl="0">
                        <a:lnSpc>
                          <a:spcPct val="115000"/>
                        </a:lnSpc>
                        <a:spcBef>
                          <a:spcPts val="0"/>
                        </a:spcBef>
                        <a:spcAft>
                          <a:spcPts val="0"/>
                        </a:spcAft>
                        <a:buNone/>
                      </a:pPr>
                      <a:r>
                        <a:rPr lang="en"/>
                        <a:t>2.68%</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
                        <a:t>Glastonbury</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1.91%</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3.16%</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2.81%</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1.60%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2.98%</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a:t>2.49%</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
                        <a:t>Newington</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3.40%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2.70%</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t>2.67%</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dirty="0"/>
                        <a:t>0.00%</a:t>
                      </a:r>
                      <a:endParaRPr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2.46%</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dirty="0"/>
                        <a:t>2.25%</a:t>
                      </a:r>
                      <a:endParaRPr dirty="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331" name="Google Shape;331;p50"/>
          <p:cNvSpPr txBox="1">
            <a:spLocks noGrp="1"/>
          </p:cNvSpPr>
          <p:nvPr>
            <p:ph type="ctrTitle" idx="4294967295"/>
          </p:nvPr>
        </p:nvSpPr>
        <p:spPr>
          <a:xfrm>
            <a:off x="676275" y="609600"/>
            <a:ext cx="7772400" cy="685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ts val="4000"/>
              </a:lnSpc>
              <a:spcBef>
                <a:spcPts val="0"/>
              </a:spcBef>
              <a:spcAft>
                <a:spcPts val="0"/>
              </a:spcAft>
              <a:buClr>
                <a:schemeClr val="dk1"/>
              </a:buClr>
              <a:buSzPct val="114084"/>
              <a:buFont typeface="Calibri"/>
              <a:buNone/>
            </a:pPr>
            <a:r>
              <a:rPr lang="en" sz="2840" dirty="0"/>
              <a:t>DRG D Budget Percentage Increase Requested for 2023-24</a:t>
            </a:r>
            <a:endParaRPr sz="2840" dirty="0"/>
          </a:p>
        </p:txBody>
      </p:sp>
      <p:graphicFrame>
        <p:nvGraphicFramePr>
          <p:cNvPr id="332" name="Google Shape;332;p50"/>
          <p:cNvGraphicFramePr/>
          <p:nvPr/>
        </p:nvGraphicFramePr>
        <p:xfrm>
          <a:off x="2241050" y="1525625"/>
          <a:ext cx="4981575" cy="4804229"/>
        </p:xfrm>
        <a:graphic>
          <a:graphicData uri="http://schemas.openxmlformats.org/drawingml/2006/table">
            <a:tbl>
              <a:tblPr>
                <a:noFill/>
              </a:tblPr>
              <a:tblGrid>
                <a:gridCol w="2428875">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tblGrid>
              <a:tr h="228600">
                <a:tc>
                  <a:txBody>
                    <a:bodyPr/>
                    <a:lstStyle/>
                    <a:p>
                      <a:pPr marL="0" lvl="0" indent="0" algn="ctr" rtl="0">
                        <a:lnSpc>
                          <a:spcPct val="115000"/>
                        </a:lnSpc>
                        <a:spcBef>
                          <a:spcPts val="0"/>
                        </a:spcBef>
                        <a:spcAft>
                          <a:spcPts val="0"/>
                        </a:spcAft>
                        <a:buNone/>
                      </a:pPr>
                      <a:r>
                        <a:rPr lang="en" sz="1200" b="1"/>
                        <a:t>District</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t>Percent Requested</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200" b="1"/>
                        <a:t>DRG</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28600">
                <a:tc>
                  <a:txBody>
                    <a:bodyPr/>
                    <a:lstStyle/>
                    <a:p>
                      <a:pPr marL="0" lvl="0" indent="0" algn="l" rtl="0">
                        <a:lnSpc>
                          <a:spcPct val="115000"/>
                        </a:lnSpc>
                        <a:spcBef>
                          <a:spcPts val="0"/>
                        </a:spcBef>
                        <a:spcAft>
                          <a:spcPts val="0"/>
                        </a:spcAft>
                        <a:buNone/>
                      </a:pPr>
                      <a:r>
                        <a:rPr lang="en" sz="1200"/>
                        <a:t>North Haven</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2.87%</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lvl="0" indent="0" algn="l" rtl="0">
                        <a:lnSpc>
                          <a:spcPct val="115000"/>
                        </a:lnSpc>
                        <a:spcBef>
                          <a:spcPts val="0"/>
                        </a:spcBef>
                        <a:spcAft>
                          <a:spcPts val="0"/>
                        </a:spcAft>
                        <a:buNone/>
                      </a:pPr>
                      <a:r>
                        <a:rPr lang="en" sz="1200"/>
                        <a:t>Clinton</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2.93%</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8600">
                <a:tc>
                  <a:txBody>
                    <a:bodyPr/>
                    <a:lstStyle/>
                    <a:p>
                      <a:pPr marL="0" lvl="0" indent="0" algn="l" rtl="0">
                        <a:lnSpc>
                          <a:spcPct val="115000"/>
                        </a:lnSpc>
                        <a:spcBef>
                          <a:spcPts val="0"/>
                        </a:spcBef>
                        <a:spcAft>
                          <a:spcPts val="0"/>
                        </a:spcAft>
                        <a:buNone/>
                      </a:pPr>
                      <a:r>
                        <a:rPr lang="en" sz="1200"/>
                        <a:t>Ledyard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3.94%</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8600">
                <a:tc>
                  <a:txBody>
                    <a:bodyPr/>
                    <a:lstStyle/>
                    <a:p>
                      <a:pPr marL="0" lvl="0" indent="0" algn="l" rtl="0">
                        <a:lnSpc>
                          <a:spcPct val="115000"/>
                        </a:lnSpc>
                        <a:spcBef>
                          <a:spcPts val="0"/>
                        </a:spcBef>
                        <a:spcAft>
                          <a:spcPts val="0"/>
                        </a:spcAft>
                        <a:buNone/>
                      </a:pPr>
                      <a:r>
                        <a:rPr lang="en" sz="1200"/>
                        <a:t>Milford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4.39%</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8600">
                <a:tc>
                  <a:txBody>
                    <a:bodyPr/>
                    <a:lstStyle/>
                    <a:p>
                      <a:pPr marL="0" lvl="0" indent="0" algn="l" rtl="0">
                        <a:lnSpc>
                          <a:spcPct val="115000"/>
                        </a:lnSpc>
                        <a:spcBef>
                          <a:spcPts val="0"/>
                        </a:spcBef>
                        <a:spcAft>
                          <a:spcPts val="0"/>
                        </a:spcAft>
                        <a:buNone/>
                      </a:pPr>
                      <a:r>
                        <a:rPr lang="en" sz="1200"/>
                        <a:t>East Granby</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4.79%</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8600">
                <a:tc>
                  <a:txBody>
                    <a:bodyPr/>
                    <a:lstStyle/>
                    <a:p>
                      <a:pPr marL="0" lvl="0" indent="0" algn="l" rtl="0">
                        <a:lnSpc>
                          <a:spcPct val="115000"/>
                        </a:lnSpc>
                        <a:spcBef>
                          <a:spcPts val="0"/>
                        </a:spcBef>
                        <a:spcAft>
                          <a:spcPts val="0"/>
                        </a:spcAft>
                        <a:buNone/>
                      </a:pPr>
                      <a:r>
                        <a:rPr lang="en" sz="1200"/>
                        <a:t>Rocky Hill</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4.79%</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8600">
                <a:tc>
                  <a:txBody>
                    <a:bodyPr/>
                    <a:lstStyle/>
                    <a:p>
                      <a:pPr marL="0" lvl="0" indent="0" algn="l" rtl="0">
                        <a:lnSpc>
                          <a:spcPct val="115000"/>
                        </a:lnSpc>
                        <a:spcBef>
                          <a:spcPts val="0"/>
                        </a:spcBef>
                        <a:spcAft>
                          <a:spcPts val="0"/>
                        </a:spcAft>
                        <a:buNone/>
                      </a:pPr>
                      <a:r>
                        <a:rPr lang="en" sz="1200"/>
                        <a:t>Windsor</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4.84%</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8600">
                <a:tc>
                  <a:txBody>
                    <a:bodyPr/>
                    <a:lstStyle/>
                    <a:p>
                      <a:pPr marL="0" lvl="0" indent="0" algn="l" rtl="0">
                        <a:lnSpc>
                          <a:spcPct val="115000"/>
                        </a:lnSpc>
                        <a:spcBef>
                          <a:spcPts val="0"/>
                        </a:spcBef>
                        <a:spcAft>
                          <a:spcPts val="0"/>
                        </a:spcAft>
                        <a:buNone/>
                      </a:pPr>
                      <a:r>
                        <a:rPr lang="en" sz="1200"/>
                        <a:t>Old Saybrook</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4.94%</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28600">
                <a:tc>
                  <a:txBody>
                    <a:bodyPr/>
                    <a:lstStyle/>
                    <a:p>
                      <a:pPr marL="0" lvl="0" indent="0" algn="l" rtl="0">
                        <a:lnSpc>
                          <a:spcPct val="115000"/>
                        </a:lnSpc>
                        <a:spcBef>
                          <a:spcPts val="0"/>
                        </a:spcBef>
                        <a:spcAft>
                          <a:spcPts val="0"/>
                        </a:spcAft>
                        <a:buNone/>
                      </a:pPr>
                      <a:r>
                        <a:rPr lang="en" sz="1200"/>
                        <a:t>East Hampton</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5.80%</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8600">
                <a:tc>
                  <a:txBody>
                    <a:bodyPr/>
                    <a:lstStyle/>
                    <a:p>
                      <a:pPr marL="0" lvl="0" indent="0" algn="l" rtl="0">
                        <a:lnSpc>
                          <a:spcPct val="115000"/>
                        </a:lnSpc>
                        <a:spcBef>
                          <a:spcPts val="0"/>
                        </a:spcBef>
                        <a:spcAft>
                          <a:spcPts val="0"/>
                        </a:spcAft>
                        <a:buNone/>
                      </a:pPr>
                      <a:r>
                        <a:rPr lang="en" sz="1200" b="1"/>
                        <a:t>Berlin</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200" b="1"/>
                        <a:t>5.84%</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t>D</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0"/>
                  </a:ext>
                </a:extLst>
              </a:tr>
              <a:tr h="228600">
                <a:tc>
                  <a:txBody>
                    <a:bodyPr/>
                    <a:lstStyle/>
                    <a:p>
                      <a:pPr marL="0" lvl="0" indent="0" algn="l" rtl="0">
                        <a:lnSpc>
                          <a:spcPct val="115000"/>
                        </a:lnSpc>
                        <a:spcBef>
                          <a:spcPts val="0"/>
                        </a:spcBef>
                        <a:spcAft>
                          <a:spcPts val="0"/>
                        </a:spcAft>
                        <a:buNone/>
                      </a:pPr>
                      <a:r>
                        <a:rPr lang="en" sz="1200"/>
                        <a:t>Bethel</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5.95%</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8600">
                <a:tc>
                  <a:txBody>
                    <a:bodyPr/>
                    <a:lstStyle/>
                    <a:p>
                      <a:pPr marL="0" lvl="0" indent="0" algn="l" rtl="0">
                        <a:lnSpc>
                          <a:spcPct val="115000"/>
                        </a:lnSpc>
                        <a:spcBef>
                          <a:spcPts val="0"/>
                        </a:spcBef>
                        <a:spcAft>
                          <a:spcPts val="0"/>
                        </a:spcAft>
                        <a:buNone/>
                      </a:pPr>
                      <a:r>
                        <a:rPr lang="en" sz="1200"/>
                        <a:t>Waterford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5.99%</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8600">
                <a:tc>
                  <a:txBody>
                    <a:bodyPr/>
                    <a:lstStyle/>
                    <a:p>
                      <a:pPr marL="0" lvl="0" indent="0" algn="l" rtl="0">
                        <a:lnSpc>
                          <a:spcPct val="115000"/>
                        </a:lnSpc>
                        <a:spcBef>
                          <a:spcPts val="0"/>
                        </a:spcBef>
                        <a:spcAft>
                          <a:spcPts val="0"/>
                        </a:spcAft>
                        <a:buNone/>
                      </a:pPr>
                      <a:r>
                        <a:rPr lang="en" sz="1200"/>
                        <a:t>Shelton</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6.00%</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lvl="0" indent="0" algn="l" rtl="0">
                        <a:lnSpc>
                          <a:spcPct val="115000"/>
                        </a:lnSpc>
                        <a:spcBef>
                          <a:spcPts val="0"/>
                        </a:spcBef>
                        <a:spcAft>
                          <a:spcPts val="0"/>
                        </a:spcAft>
                        <a:buNone/>
                      </a:pPr>
                      <a:r>
                        <a:rPr lang="en" sz="1200"/>
                        <a:t>Wallingford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6.21%</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8600">
                <a:tc>
                  <a:txBody>
                    <a:bodyPr/>
                    <a:lstStyle/>
                    <a:p>
                      <a:pPr marL="0" lvl="0" indent="0" algn="l" rtl="0">
                        <a:lnSpc>
                          <a:spcPct val="115000"/>
                        </a:lnSpc>
                        <a:spcBef>
                          <a:spcPts val="0"/>
                        </a:spcBef>
                        <a:spcAft>
                          <a:spcPts val="0"/>
                        </a:spcAft>
                        <a:buNone/>
                      </a:pPr>
                      <a:r>
                        <a:rPr lang="en" sz="1200"/>
                        <a:t>Cromwell</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6.94%</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28600">
                <a:tc>
                  <a:txBody>
                    <a:bodyPr/>
                    <a:lstStyle/>
                    <a:p>
                      <a:pPr marL="0" lvl="0" indent="0" algn="l" rtl="0">
                        <a:lnSpc>
                          <a:spcPct val="115000"/>
                        </a:lnSpc>
                        <a:spcBef>
                          <a:spcPts val="0"/>
                        </a:spcBef>
                        <a:spcAft>
                          <a:spcPts val="0"/>
                        </a:spcAft>
                        <a:buNone/>
                      </a:pPr>
                      <a:r>
                        <a:rPr lang="en" sz="1200"/>
                        <a:t>Newington</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6.95%</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28600">
                <a:tc>
                  <a:txBody>
                    <a:bodyPr/>
                    <a:lstStyle/>
                    <a:p>
                      <a:pPr marL="0" lvl="0" indent="0" algn="l" rtl="0">
                        <a:lnSpc>
                          <a:spcPct val="115000"/>
                        </a:lnSpc>
                        <a:spcBef>
                          <a:spcPts val="0"/>
                        </a:spcBef>
                        <a:spcAft>
                          <a:spcPts val="0"/>
                        </a:spcAft>
                        <a:buNone/>
                      </a:pPr>
                      <a:r>
                        <a:rPr lang="en" sz="1200"/>
                        <a:t>East Lyme</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6.97%</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8600">
                <a:tc>
                  <a:txBody>
                    <a:bodyPr/>
                    <a:lstStyle/>
                    <a:p>
                      <a:pPr marL="0" lvl="0" indent="0" algn="l" rtl="0">
                        <a:lnSpc>
                          <a:spcPct val="115000"/>
                        </a:lnSpc>
                        <a:spcBef>
                          <a:spcPts val="0"/>
                        </a:spcBef>
                        <a:spcAft>
                          <a:spcPts val="0"/>
                        </a:spcAft>
                        <a:buNone/>
                      </a:pPr>
                      <a:r>
                        <a:rPr lang="en" sz="1200"/>
                        <a:t>Southington</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7.31%</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8600">
                <a:tc>
                  <a:txBody>
                    <a:bodyPr/>
                    <a:lstStyle/>
                    <a:p>
                      <a:pPr marL="0" lvl="0" indent="0" algn="l" rtl="0">
                        <a:lnSpc>
                          <a:spcPct val="115000"/>
                        </a:lnSpc>
                        <a:spcBef>
                          <a:spcPts val="0"/>
                        </a:spcBef>
                        <a:spcAft>
                          <a:spcPts val="0"/>
                        </a:spcAft>
                        <a:buNone/>
                      </a:pPr>
                      <a:r>
                        <a:rPr lang="en" sz="1200"/>
                        <a:t>Average Percentage Requested</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a:t>5.41%</a:t>
                      </a:r>
                      <a:endParaRPr sz="120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338" name="Google Shape;338;p51"/>
          <p:cNvSpPr txBox="1">
            <a:spLocks noGrp="1"/>
          </p:cNvSpPr>
          <p:nvPr>
            <p:ph type="ctrTitle" idx="4294967295"/>
          </p:nvPr>
        </p:nvSpPr>
        <p:spPr>
          <a:xfrm>
            <a:off x="381000" y="228601"/>
            <a:ext cx="8382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 sz="3200" dirty="0"/>
              <a:t>NCEP - Net Current Expenditure per Pupil</a:t>
            </a:r>
            <a:r>
              <a:rPr lang="en" sz="1600" dirty="0"/>
              <a:t> </a:t>
            </a:r>
            <a:endParaRPr sz="3200" dirty="0"/>
          </a:p>
        </p:txBody>
      </p:sp>
      <p:pic>
        <p:nvPicPr>
          <p:cNvPr id="339" name="Google Shape;339;p51" title="Chart"/>
          <p:cNvPicPr preferRelativeResize="0"/>
          <p:nvPr/>
        </p:nvPicPr>
        <p:blipFill>
          <a:blip r:embed="rId3">
            <a:alphaModFix/>
          </a:blip>
          <a:stretch>
            <a:fillRect/>
          </a:stretch>
        </p:blipFill>
        <p:spPr>
          <a:xfrm>
            <a:off x="152400" y="1285875"/>
            <a:ext cx="8839199" cy="4088956"/>
          </a:xfrm>
          <a:prstGeom prst="rect">
            <a:avLst/>
          </a:prstGeom>
          <a:noFill/>
          <a:ln w="9525" cap="flat" cmpd="sng">
            <a:solidFill>
              <a:srgbClr val="000000"/>
            </a:solidFill>
            <a:prstDash val="solid"/>
            <a:round/>
            <a:headEnd type="none" w="sm" len="sm"/>
            <a:tailEnd type="none" w="sm" len="sm"/>
          </a:ln>
        </p:spPr>
      </p:pic>
      <p:sp>
        <p:nvSpPr>
          <p:cNvPr id="340" name="Google Shape;340;p51"/>
          <p:cNvSpPr txBox="1"/>
          <p:nvPr/>
        </p:nvSpPr>
        <p:spPr>
          <a:xfrm>
            <a:off x="152400" y="5894525"/>
            <a:ext cx="7395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FF0000"/>
                </a:solidFill>
              </a:rPr>
              <a:t>*Information was revised following updated information posted on the CSDE website in January 2023.</a:t>
            </a:r>
            <a:endParaRPr sz="9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346" name="Google Shape;346;p52"/>
          <p:cNvSpPr txBox="1">
            <a:spLocks noGrp="1"/>
          </p:cNvSpPr>
          <p:nvPr>
            <p:ph type="ctrTitle" idx="4294967295"/>
          </p:nvPr>
        </p:nvSpPr>
        <p:spPr>
          <a:xfrm>
            <a:off x="676275" y="609600"/>
            <a:ext cx="7772400" cy="685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240"/>
              <a:buFont typeface="Calibri"/>
              <a:buNone/>
            </a:pPr>
            <a:r>
              <a:rPr lang="en" sz="2840"/>
              <a:t>Berlin and State Per Pupil Expenditure</a:t>
            </a:r>
            <a:endParaRPr sz="2840"/>
          </a:p>
        </p:txBody>
      </p:sp>
      <p:sp>
        <p:nvSpPr>
          <p:cNvPr id="347" name="Google Shape;347;p52"/>
          <p:cNvSpPr txBox="1"/>
          <p:nvPr/>
        </p:nvSpPr>
        <p:spPr>
          <a:xfrm>
            <a:off x="762000" y="5791200"/>
            <a:ext cx="7726800" cy="563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320"/>
              <a:buFont typeface="Arial"/>
              <a:buNone/>
            </a:pPr>
            <a:r>
              <a:rPr lang="en" sz="1320">
                <a:solidFill>
                  <a:schemeClr val="dk1"/>
                </a:solidFill>
              </a:rPr>
              <a:t>The Wealth Ranking in fiscal year 2022 was 60 out of 169.</a:t>
            </a:r>
            <a:endParaRPr sz="1320">
              <a:solidFill>
                <a:schemeClr val="dk1"/>
              </a:solidFill>
            </a:endParaRPr>
          </a:p>
        </p:txBody>
      </p:sp>
      <p:pic>
        <p:nvPicPr>
          <p:cNvPr id="348" name="Google Shape;348;p52" title="Chart"/>
          <p:cNvPicPr preferRelativeResize="0"/>
          <p:nvPr/>
        </p:nvPicPr>
        <p:blipFill>
          <a:blip r:embed="rId3">
            <a:alphaModFix/>
          </a:blip>
          <a:stretch>
            <a:fillRect/>
          </a:stretch>
        </p:blipFill>
        <p:spPr>
          <a:xfrm>
            <a:off x="762000" y="1447800"/>
            <a:ext cx="7726803" cy="4191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762000"/>
          </a:xfrm>
        </p:spPr>
        <p:txBody>
          <a:bodyPr>
            <a:noAutofit/>
          </a:bodyPr>
          <a:lstStyle/>
          <a:p>
            <a:pPr algn="ctr"/>
            <a:r>
              <a:rPr lang="en-US" sz="3600" u="sng" dirty="0">
                <a:solidFill>
                  <a:srgbClr val="00B0F0"/>
                </a:solidFill>
              </a:rPr>
              <a:t>The Grand List and Re-Stated Mill Rate</a:t>
            </a:r>
          </a:p>
        </p:txBody>
      </p:sp>
      <p:sp>
        <p:nvSpPr>
          <p:cNvPr id="4" name="Content Placeholder 3"/>
          <p:cNvSpPr>
            <a:spLocks noGrp="1"/>
          </p:cNvSpPr>
          <p:nvPr>
            <p:ph idx="1"/>
          </p:nvPr>
        </p:nvSpPr>
        <p:spPr>
          <a:xfrm>
            <a:off x="152399" y="1143000"/>
            <a:ext cx="8839201" cy="5486400"/>
          </a:xfrm>
        </p:spPr>
        <p:txBody>
          <a:bodyPr vert="horz" lIns="91440" tIns="45720" rIns="91440" bIns="45720" rtlCol="0" anchor="t">
            <a:normAutofit fontScale="85000" lnSpcReduction="20000"/>
          </a:bodyPr>
          <a:lstStyle/>
          <a:p>
            <a:pPr>
              <a:spcBef>
                <a:spcPts val="0"/>
              </a:spcBef>
              <a:spcAft>
                <a:spcPts val="1800"/>
              </a:spcAft>
              <a:buFont typeface="Wingdings" panose="05000000000000000000" pitchFamily="2" charset="2"/>
              <a:buChar char="v"/>
            </a:pPr>
            <a:r>
              <a:rPr lang="en-US" sz="2800" dirty="0">
                <a:solidFill>
                  <a:schemeClr val="tx1"/>
                </a:solidFill>
              </a:rPr>
              <a:t> $2.869 billion (+17.7% vs FY23)</a:t>
            </a:r>
          </a:p>
          <a:p>
            <a:pPr>
              <a:spcBef>
                <a:spcPts val="0"/>
              </a:spcBef>
              <a:spcAft>
                <a:spcPts val="1800"/>
              </a:spcAft>
              <a:buFont typeface="Wingdings" panose="05000000000000000000" pitchFamily="2" charset="2"/>
              <a:buChar char="v"/>
            </a:pPr>
            <a:endParaRPr lang="en-US" sz="600" dirty="0">
              <a:solidFill>
                <a:schemeClr val="tx1"/>
              </a:solidFill>
            </a:endParaRPr>
          </a:p>
          <a:p>
            <a:pPr>
              <a:spcBef>
                <a:spcPts val="0"/>
              </a:spcBef>
              <a:spcAft>
                <a:spcPts val="1800"/>
              </a:spcAft>
              <a:buFont typeface="Wingdings" panose="05000000000000000000" pitchFamily="2" charset="2"/>
              <a:buChar char="v"/>
            </a:pPr>
            <a:r>
              <a:rPr lang="en-US" sz="2800" dirty="0">
                <a:solidFill>
                  <a:schemeClr val="tx1"/>
                </a:solidFill>
              </a:rPr>
              <a:t> +$2.2 million in tax revenue excluding revaluation.</a:t>
            </a:r>
          </a:p>
          <a:p>
            <a:pPr>
              <a:spcBef>
                <a:spcPts val="0"/>
              </a:spcBef>
              <a:spcAft>
                <a:spcPts val="1800"/>
              </a:spcAft>
              <a:buFont typeface="Wingdings" panose="05000000000000000000" pitchFamily="2" charset="2"/>
              <a:buChar char="v"/>
            </a:pPr>
            <a:endParaRPr lang="en-US" sz="600" dirty="0">
              <a:solidFill>
                <a:schemeClr val="tx1"/>
              </a:solidFill>
            </a:endParaRPr>
          </a:p>
          <a:p>
            <a:pPr>
              <a:spcBef>
                <a:spcPts val="0"/>
              </a:spcBef>
              <a:spcAft>
                <a:spcPts val="1800"/>
              </a:spcAft>
              <a:buFont typeface="Wingdings" panose="05000000000000000000" pitchFamily="2" charset="2"/>
              <a:buChar char="v"/>
            </a:pPr>
            <a:r>
              <a:rPr lang="en-US" sz="2800" dirty="0">
                <a:solidFill>
                  <a:schemeClr val="tx1"/>
                </a:solidFill>
              </a:rPr>
              <a:t> Components:</a:t>
            </a:r>
          </a:p>
          <a:p>
            <a:pPr marL="1146175" indent="0">
              <a:spcBef>
                <a:spcPts val="0"/>
              </a:spcBef>
              <a:spcAft>
                <a:spcPts val="1800"/>
              </a:spcAft>
              <a:buFont typeface="Wingdings" panose="05000000000000000000" pitchFamily="2" charset="2"/>
              <a:buChar char="ü"/>
            </a:pPr>
            <a:r>
              <a:rPr lang="en-US" sz="2800" dirty="0">
                <a:solidFill>
                  <a:schemeClr val="tx1"/>
                </a:solidFill>
              </a:rPr>
              <a:t> Real Estate: +19.8%</a:t>
            </a:r>
          </a:p>
          <a:p>
            <a:pPr marL="1482725" indent="-336550">
              <a:spcBef>
                <a:spcPts val="0"/>
              </a:spcBef>
              <a:spcAft>
                <a:spcPts val="1800"/>
              </a:spcAft>
              <a:buFont typeface="Wingdings" panose="05000000000000000000" pitchFamily="2" charset="2"/>
              <a:buChar char="ü"/>
            </a:pPr>
            <a:r>
              <a:rPr lang="en-US" sz="2800" dirty="0">
                <a:solidFill>
                  <a:schemeClr val="tx1"/>
                </a:solidFill>
              </a:rPr>
              <a:t>Personal Property: +7.1%</a:t>
            </a:r>
          </a:p>
          <a:p>
            <a:pPr marL="1482725" indent="-336550">
              <a:spcBef>
                <a:spcPts val="0"/>
              </a:spcBef>
              <a:spcAft>
                <a:spcPts val="1800"/>
              </a:spcAft>
              <a:buFont typeface="Wingdings" panose="05000000000000000000" pitchFamily="2" charset="2"/>
              <a:buChar char="ü"/>
            </a:pPr>
            <a:r>
              <a:rPr lang="en-US" sz="2800" dirty="0">
                <a:solidFill>
                  <a:schemeClr val="tx1"/>
                </a:solidFill>
              </a:rPr>
              <a:t>Motor Vehicle: +12.5%</a:t>
            </a:r>
          </a:p>
          <a:p>
            <a:pPr marL="1482725" indent="-336550">
              <a:spcBef>
                <a:spcPts val="0"/>
              </a:spcBef>
              <a:spcAft>
                <a:spcPts val="1800"/>
              </a:spcAft>
              <a:buFont typeface="Wingdings" panose="05000000000000000000" pitchFamily="2" charset="2"/>
              <a:buChar char="ü"/>
            </a:pPr>
            <a:endParaRPr lang="en-US" sz="600" dirty="0">
              <a:solidFill>
                <a:schemeClr val="tx1"/>
              </a:solidFill>
            </a:endParaRPr>
          </a:p>
          <a:p>
            <a:pPr>
              <a:spcBef>
                <a:spcPts val="0"/>
              </a:spcBef>
              <a:spcAft>
                <a:spcPts val="1800"/>
              </a:spcAft>
              <a:buFont typeface="Wingdings" panose="05000000000000000000" pitchFamily="2" charset="2"/>
              <a:buChar char="v"/>
            </a:pPr>
            <a:r>
              <a:rPr lang="en-US" sz="2800" dirty="0">
                <a:solidFill>
                  <a:schemeClr val="tx1"/>
                </a:solidFill>
              </a:rPr>
              <a:t>Mill Rate:</a:t>
            </a:r>
          </a:p>
          <a:p>
            <a:pPr marL="1485900" lvl="1" indent="-342900">
              <a:spcBef>
                <a:spcPts val="0"/>
              </a:spcBef>
              <a:spcAft>
                <a:spcPts val="1800"/>
              </a:spcAft>
              <a:buFont typeface="Wingdings" panose="05000000000000000000" pitchFamily="2" charset="2"/>
              <a:buChar char="ü"/>
            </a:pPr>
            <a:r>
              <a:rPr lang="en-US" sz="2000" b="1" u="sng" dirty="0">
                <a:solidFill>
                  <a:srgbClr val="FF0000"/>
                </a:solidFill>
              </a:rPr>
              <a:t>FY 23 budget restated with revaluation impact: 29.16</a:t>
            </a:r>
          </a:p>
          <a:p>
            <a:pPr marL="1485900" lvl="1" indent="-342900">
              <a:spcBef>
                <a:spcPts val="0"/>
              </a:spcBef>
              <a:spcAft>
                <a:spcPts val="1800"/>
              </a:spcAft>
              <a:buFont typeface="Wingdings" panose="05000000000000000000" pitchFamily="2" charset="2"/>
              <a:buChar char="ü"/>
            </a:pPr>
            <a:r>
              <a:rPr lang="en-US" sz="2000" dirty="0">
                <a:solidFill>
                  <a:schemeClr val="tx1"/>
                </a:solidFill>
              </a:rPr>
              <a:t>FY24 BOF proposed budget: 30.02 (+0.86 mills vs. restated FY23)</a:t>
            </a:r>
          </a:p>
          <a:p>
            <a:pPr marL="0" indent="0" algn="ctr">
              <a:spcBef>
                <a:spcPts val="0"/>
              </a:spcBef>
              <a:spcAft>
                <a:spcPts val="1800"/>
              </a:spcAft>
              <a:buNone/>
            </a:pPr>
            <a:endParaRPr lang="en-US" sz="4200" dirty="0"/>
          </a:p>
          <a:p>
            <a:pPr marL="741045" indent="0" algn="just">
              <a:spcBef>
                <a:spcPts val="0"/>
              </a:spcBef>
              <a:spcAft>
                <a:spcPts val="1800"/>
              </a:spcAft>
              <a:buNone/>
            </a:pPr>
            <a:endParaRPr lang="en-US" sz="1600" dirty="0"/>
          </a:p>
          <a:p>
            <a:pPr marL="741045" indent="0" algn="just">
              <a:spcBef>
                <a:spcPts val="0"/>
              </a:spcBef>
              <a:spcAft>
                <a:spcPts val="1800"/>
              </a:spcAft>
              <a:buNone/>
            </a:pPr>
            <a:endParaRPr lang="en-US" sz="1600" dirty="0"/>
          </a:p>
          <a:p>
            <a:pPr marL="741045" indent="0" algn="just">
              <a:spcBef>
                <a:spcPts val="0"/>
              </a:spcBef>
              <a:spcAft>
                <a:spcPts val="1800"/>
              </a:spcAft>
              <a:buNone/>
            </a:pPr>
            <a:endParaRPr lang="en-US" sz="1600" dirty="0"/>
          </a:p>
          <a:p>
            <a:pPr marL="0" indent="0">
              <a:spcBef>
                <a:spcPts val="0"/>
              </a:spcBef>
              <a:spcAft>
                <a:spcPts val="1800"/>
              </a:spcAft>
              <a:buNone/>
            </a:pPr>
            <a:endParaRPr lang="en-US" sz="1200" i="1" dirty="0"/>
          </a:p>
          <a:p>
            <a:pPr marL="0" indent="0">
              <a:spcBef>
                <a:spcPts val="0"/>
              </a:spcBef>
              <a:spcAft>
                <a:spcPts val="1800"/>
              </a:spcAft>
              <a:buNone/>
            </a:pPr>
            <a:endParaRPr lang="en-US" sz="5600" i="1" dirty="0"/>
          </a:p>
          <a:p>
            <a:pPr marL="741045" indent="0" algn="just">
              <a:spcBef>
                <a:spcPts val="0"/>
              </a:spcBef>
              <a:spcAft>
                <a:spcPts val="1800"/>
              </a:spcAft>
              <a:buNone/>
            </a:pPr>
            <a:endParaRPr lang="en-US"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354" name="Google Shape;354;p53"/>
          <p:cNvSpPr txBox="1">
            <a:spLocks noGrp="1"/>
          </p:cNvSpPr>
          <p:nvPr>
            <p:ph type="title"/>
          </p:nvPr>
        </p:nvSpPr>
        <p:spPr>
          <a:xfrm>
            <a:off x="311700" y="166382"/>
            <a:ext cx="8520600" cy="748017"/>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ts val="1100"/>
              <a:buFont typeface="Arial"/>
              <a:buNone/>
            </a:pPr>
            <a:r>
              <a:rPr lang="en" sz="1200" b="1" dirty="0"/>
              <a:t>HISTORICAL BERLIN NET CURRENT EXPENDITURE PER PUPIL (NCEP)/WEALTH RANKINGS</a:t>
            </a:r>
            <a:endParaRPr sz="1200" b="1" dirty="0"/>
          </a:p>
        </p:txBody>
      </p:sp>
      <p:sp>
        <p:nvSpPr>
          <p:cNvPr id="355" name="Google Shape;355;p53"/>
          <p:cNvSpPr txBox="1"/>
          <p:nvPr/>
        </p:nvSpPr>
        <p:spPr>
          <a:xfrm>
            <a:off x="469388" y="5131900"/>
            <a:ext cx="8220600" cy="92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a:t>NCEP - Includes all educational expenses, less expenditures for (a) pupil transportation; (b) debt services; (c) adult education; (d) health and welfare services for non-public school children (e) tuition receipts; (f) food services; and (g) student activities supported by gate receipts. Sec 10-261</a:t>
            </a:r>
            <a:endParaRPr sz="900"/>
          </a:p>
          <a:p>
            <a:pPr marL="0" lvl="0" indent="0" algn="ctr" rtl="0">
              <a:lnSpc>
                <a:spcPct val="115000"/>
              </a:lnSpc>
              <a:spcBef>
                <a:spcPts val="0"/>
              </a:spcBef>
              <a:spcAft>
                <a:spcPts val="0"/>
              </a:spcAft>
              <a:buNone/>
            </a:pPr>
            <a:r>
              <a:rPr lang="en" sz="900"/>
              <a:t>Per Connecticut State Department of Education Website</a:t>
            </a:r>
            <a:endParaRPr sz="900"/>
          </a:p>
          <a:p>
            <a:pPr marL="0" lvl="0" indent="0" algn="ctr" rtl="0">
              <a:lnSpc>
                <a:spcPct val="115000"/>
              </a:lnSpc>
              <a:spcBef>
                <a:spcPts val="0"/>
              </a:spcBef>
              <a:spcAft>
                <a:spcPts val="0"/>
              </a:spcAft>
              <a:buNone/>
            </a:pPr>
            <a:r>
              <a:rPr lang="en" sz="900" b="1"/>
              <a:t>Wealth Rank is the AENGLC (Adjusted Equalized New Grand List per Capita)</a:t>
            </a:r>
            <a:endParaRPr sz="900" b="1"/>
          </a:p>
          <a:p>
            <a:pPr marL="0" lvl="0" indent="0" algn="l" rtl="0">
              <a:lnSpc>
                <a:spcPct val="100000"/>
              </a:lnSpc>
              <a:spcBef>
                <a:spcPts val="0"/>
              </a:spcBef>
              <a:spcAft>
                <a:spcPts val="0"/>
              </a:spcAft>
              <a:buNone/>
            </a:pPr>
            <a:endParaRPr sz="700" baseline="30000">
              <a:solidFill>
                <a:schemeClr val="dk1"/>
              </a:solidFill>
              <a:latin typeface="Times New Roman"/>
              <a:ea typeface="Times New Roman"/>
              <a:cs typeface="Times New Roman"/>
              <a:sym typeface="Times New Roman"/>
            </a:endParaRPr>
          </a:p>
        </p:txBody>
      </p:sp>
      <p:sp>
        <p:nvSpPr>
          <p:cNvPr id="356" name="Google Shape;356;p53"/>
          <p:cNvSpPr txBox="1"/>
          <p:nvPr/>
        </p:nvSpPr>
        <p:spPr>
          <a:xfrm>
            <a:off x="578012" y="1070421"/>
            <a:ext cx="8220600" cy="61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900" dirty="0">
                <a:solidFill>
                  <a:schemeClr val="dk1"/>
                </a:solidFill>
                <a:latin typeface="Times New Roman"/>
                <a:ea typeface="Times New Roman"/>
                <a:cs typeface="Times New Roman"/>
                <a:sym typeface="Times New Roman"/>
              </a:rPr>
              <a:t>The chart illustrates the per-pupil spending (NCEP) Ranking for Berlin along with its wealth ranking. In both columns, ranking #1 would be the "best" town and ranking #169 would be the "lowest".</a:t>
            </a:r>
            <a:endParaRPr sz="900" b="1" dirty="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700" baseline="30000" dirty="0">
              <a:solidFill>
                <a:schemeClr val="dk1"/>
              </a:solidFill>
              <a:latin typeface="Times New Roman"/>
              <a:ea typeface="Times New Roman"/>
              <a:cs typeface="Times New Roman"/>
              <a:sym typeface="Times New Roman"/>
            </a:endParaRPr>
          </a:p>
        </p:txBody>
      </p:sp>
      <p:graphicFrame>
        <p:nvGraphicFramePr>
          <p:cNvPr id="357" name="Google Shape;357;p53"/>
          <p:cNvGraphicFramePr/>
          <p:nvPr>
            <p:extLst>
              <p:ext uri="{D42A27DB-BD31-4B8C-83A1-F6EECF244321}">
                <p14:modId xmlns:p14="http://schemas.microsoft.com/office/powerpoint/2010/main" val="731582157"/>
              </p:ext>
            </p:extLst>
          </p:nvPr>
        </p:nvGraphicFramePr>
        <p:xfrm>
          <a:off x="461712" y="1664305"/>
          <a:ext cx="8220575" cy="3352470"/>
        </p:xfrm>
        <a:graphic>
          <a:graphicData uri="http://schemas.openxmlformats.org/drawingml/2006/table">
            <a:tbl>
              <a:tblPr>
                <a:noFill/>
              </a:tblPr>
              <a:tblGrid>
                <a:gridCol w="784150">
                  <a:extLst>
                    <a:ext uri="{9D8B030D-6E8A-4147-A177-3AD203B41FA5}">
                      <a16:colId xmlns:a16="http://schemas.microsoft.com/office/drawing/2014/main" val="20000"/>
                    </a:ext>
                  </a:extLst>
                </a:gridCol>
                <a:gridCol w="1475725">
                  <a:extLst>
                    <a:ext uri="{9D8B030D-6E8A-4147-A177-3AD203B41FA5}">
                      <a16:colId xmlns:a16="http://schemas.microsoft.com/office/drawing/2014/main" val="20001"/>
                    </a:ext>
                  </a:extLst>
                </a:gridCol>
                <a:gridCol w="1164275">
                  <a:extLst>
                    <a:ext uri="{9D8B030D-6E8A-4147-A177-3AD203B41FA5}">
                      <a16:colId xmlns:a16="http://schemas.microsoft.com/office/drawing/2014/main" val="20002"/>
                    </a:ext>
                  </a:extLst>
                </a:gridCol>
                <a:gridCol w="1306925">
                  <a:extLst>
                    <a:ext uri="{9D8B030D-6E8A-4147-A177-3AD203B41FA5}">
                      <a16:colId xmlns:a16="http://schemas.microsoft.com/office/drawing/2014/main" val="20003"/>
                    </a:ext>
                  </a:extLst>
                </a:gridCol>
                <a:gridCol w="1215450">
                  <a:extLst>
                    <a:ext uri="{9D8B030D-6E8A-4147-A177-3AD203B41FA5}">
                      <a16:colId xmlns:a16="http://schemas.microsoft.com/office/drawing/2014/main" val="20004"/>
                    </a:ext>
                  </a:extLst>
                </a:gridCol>
                <a:gridCol w="784150">
                  <a:extLst>
                    <a:ext uri="{9D8B030D-6E8A-4147-A177-3AD203B41FA5}">
                      <a16:colId xmlns:a16="http://schemas.microsoft.com/office/drawing/2014/main" val="20005"/>
                    </a:ext>
                  </a:extLst>
                </a:gridCol>
                <a:gridCol w="1489900">
                  <a:extLst>
                    <a:ext uri="{9D8B030D-6E8A-4147-A177-3AD203B41FA5}">
                      <a16:colId xmlns:a16="http://schemas.microsoft.com/office/drawing/2014/main" val="20006"/>
                    </a:ext>
                  </a:extLst>
                </a:gridCol>
              </a:tblGrid>
              <a:tr h="0">
                <a:tc>
                  <a:txBody>
                    <a:bodyPr/>
                    <a:lstStyle/>
                    <a:p>
                      <a:pPr marL="0" lvl="0" indent="0" algn="ctr" rtl="0">
                        <a:lnSpc>
                          <a:spcPct val="100000"/>
                        </a:lnSpc>
                        <a:spcBef>
                          <a:spcPts val="0"/>
                        </a:spcBef>
                        <a:spcAft>
                          <a:spcPts val="0"/>
                        </a:spcAft>
                        <a:buNone/>
                      </a:pPr>
                      <a:r>
                        <a:rPr lang="en" sz="800" b="1"/>
                        <a:t>YEAR</a:t>
                      </a:r>
                      <a:endParaRPr sz="800" b="1"/>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sz="800" b="1"/>
                        <a:t>WEALTH RANK</a:t>
                      </a:r>
                      <a:endParaRPr sz="800" b="1"/>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sz="800" b="1"/>
                        <a:t>NCEP RANK</a:t>
                      </a:r>
                      <a:endParaRPr sz="800" b="1"/>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sz="800" b="1" dirty="0"/>
                        <a:t>BERLIN NCEP</a:t>
                      </a:r>
                      <a:endParaRPr sz="800" b="1" dirty="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sz="800" b="1"/>
                        <a:t>STATE NCEP</a:t>
                      </a:r>
                      <a:endParaRPr sz="800" b="1"/>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sz="800" b="1"/>
                        <a:t>+/-</a:t>
                      </a:r>
                      <a:endParaRPr sz="800" b="1"/>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sz="800" b="1"/>
                        <a:t># DAYS</a:t>
                      </a:r>
                      <a:endParaRPr sz="800" b="1"/>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54050">
                <a:tc>
                  <a:txBody>
                    <a:bodyPr/>
                    <a:lstStyle/>
                    <a:p>
                      <a:pPr marL="0" lvl="0" indent="0" algn="ctr" rtl="0">
                        <a:lnSpc>
                          <a:spcPct val="100000"/>
                        </a:lnSpc>
                        <a:spcBef>
                          <a:spcPts val="0"/>
                        </a:spcBef>
                        <a:spcAft>
                          <a:spcPts val="0"/>
                        </a:spcAft>
                        <a:buNone/>
                      </a:pPr>
                      <a:r>
                        <a:rPr lang="en" sz="800"/>
                        <a:t>2012-13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64</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102</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$14,067</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$14,491</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solidFill>
                            <a:srgbClr val="FF0000"/>
                          </a:solidFill>
                        </a:rPr>
                        <a:t>($424)</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181</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254050">
                <a:tc>
                  <a:txBody>
                    <a:bodyPr/>
                    <a:lstStyle/>
                    <a:p>
                      <a:pPr marL="0" lvl="0" indent="0" algn="ctr" rtl="0">
                        <a:lnSpc>
                          <a:spcPct val="100000"/>
                        </a:lnSpc>
                        <a:spcBef>
                          <a:spcPts val="0"/>
                        </a:spcBef>
                        <a:spcAft>
                          <a:spcPts val="0"/>
                        </a:spcAft>
                        <a:buNone/>
                      </a:pPr>
                      <a:r>
                        <a:rPr lang="en" sz="800"/>
                        <a:t>2013-14</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60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103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$14,760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$15,183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solidFill>
                            <a:srgbClr val="FF0000"/>
                          </a:solidFill>
                        </a:rPr>
                        <a:t>($423)</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182</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extLst>
                  <a:ext uri="{0D108BD9-81ED-4DB2-BD59-A6C34878D82A}">
                    <a16:rowId xmlns:a16="http://schemas.microsoft.com/office/drawing/2014/main" val="10002"/>
                  </a:ext>
                </a:extLst>
              </a:tr>
              <a:tr h="254050">
                <a:tc>
                  <a:txBody>
                    <a:bodyPr/>
                    <a:lstStyle/>
                    <a:p>
                      <a:pPr marL="0" lvl="0" indent="0" algn="ctr" rtl="0">
                        <a:lnSpc>
                          <a:spcPct val="100000"/>
                        </a:lnSpc>
                        <a:spcBef>
                          <a:spcPts val="0"/>
                        </a:spcBef>
                        <a:spcAft>
                          <a:spcPts val="0"/>
                        </a:spcAft>
                        <a:buNone/>
                      </a:pPr>
                      <a:r>
                        <a:rPr lang="en" sz="800"/>
                        <a:t>2014-15</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65</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116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$14,964</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$15,708</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solidFill>
                            <a:srgbClr val="FF0000"/>
                          </a:solidFill>
                        </a:rPr>
                        <a:t>($744)</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183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254050">
                <a:tc>
                  <a:txBody>
                    <a:bodyPr/>
                    <a:lstStyle/>
                    <a:p>
                      <a:pPr marL="0" lvl="0" indent="0" algn="ctr" rtl="0">
                        <a:lnSpc>
                          <a:spcPct val="100000"/>
                        </a:lnSpc>
                        <a:spcBef>
                          <a:spcPts val="0"/>
                        </a:spcBef>
                        <a:spcAft>
                          <a:spcPts val="0"/>
                        </a:spcAft>
                        <a:buNone/>
                      </a:pPr>
                      <a:r>
                        <a:rPr lang="en" sz="800"/>
                        <a:t>2015-16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69</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108</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$15,533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$17,085</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solidFill>
                            <a:srgbClr val="FF0000"/>
                          </a:solidFill>
                        </a:rPr>
                        <a:t>($1,552)</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183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extLst>
                  <a:ext uri="{0D108BD9-81ED-4DB2-BD59-A6C34878D82A}">
                    <a16:rowId xmlns:a16="http://schemas.microsoft.com/office/drawing/2014/main" val="10004"/>
                  </a:ext>
                </a:extLst>
              </a:tr>
              <a:tr h="254050">
                <a:tc>
                  <a:txBody>
                    <a:bodyPr/>
                    <a:lstStyle/>
                    <a:p>
                      <a:pPr marL="0" lvl="0" indent="0" algn="ctr" rtl="0">
                        <a:lnSpc>
                          <a:spcPct val="100000"/>
                        </a:lnSpc>
                        <a:spcBef>
                          <a:spcPts val="0"/>
                        </a:spcBef>
                        <a:spcAft>
                          <a:spcPts val="0"/>
                        </a:spcAft>
                        <a:buNone/>
                      </a:pPr>
                      <a:r>
                        <a:rPr lang="en" sz="800"/>
                        <a:t>2016-17</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72</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101</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$16,426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$17,596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solidFill>
                            <a:srgbClr val="FF0000"/>
                          </a:solidFill>
                        </a:rPr>
                        <a:t>($1,170)</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180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54050">
                <a:tc>
                  <a:txBody>
                    <a:bodyPr/>
                    <a:lstStyle/>
                    <a:p>
                      <a:pPr marL="0" lvl="0" indent="0" algn="ctr" rtl="0">
                        <a:lnSpc>
                          <a:spcPct val="100000"/>
                        </a:lnSpc>
                        <a:spcBef>
                          <a:spcPts val="0"/>
                        </a:spcBef>
                        <a:spcAft>
                          <a:spcPts val="0"/>
                        </a:spcAft>
                        <a:buNone/>
                      </a:pPr>
                      <a:r>
                        <a:rPr lang="en" sz="800"/>
                        <a:t>2017-18</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65</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106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$16,457</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$18,243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solidFill>
                            <a:srgbClr val="FF0000"/>
                          </a:solidFill>
                        </a:rPr>
                        <a:t>($1,786)</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180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extLst>
                  <a:ext uri="{0D108BD9-81ED-4DB2-BD59-A6C34878D82A}">
                    <a16:rowId xmlns:a16="http://schemas.microsoft.com/office/drawing/2014/main" val="10006"/>
                  </a:ext>
                </a:extLst>
              </a:tr>
              <a:tr h="254050">
                <a:tc>
                  <a:txBody>
                    <a:bodyPr/>
                    <a:lstStyle/>
                    <a:p>
                      <a:pPr marL="0" lvl="0" indent="0" algn="ctr" rtl="0">
                        <a:lnSpc>
                          <a:spcPct val="100000"/>
                        </a:lnSpc>
                        <a:spcBef>
                          <a:spcPts val="0"/>
                        </a:spcBef>
                        <a:spcAft>
                          <a:spcPts val="0"/>
                        </a:spcAft>
                        <a:buNone/>
                      </a:pPr>
                      <a:r>
                        <a:rPr lang="en" sz="800"/>
                        <a:t>2018-19</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72</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108</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$17,093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$18,791</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solidFill>
                            <a:srgbClr val="FF0000"/>
                          </a:solidFill>
                        </a:rPr>
                        <a:t>($1,698)</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180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54050">
                <a:tc>
                  <a:txBody>
                    <a:bodyPr/>
                    <a:lstStyle/>
                    <a:p>
                      <a:pPr marL="0" lvl="0" indent="0" algn="ctr" rtl="0">
                        <a:lnSpc>
                          <a:spcPct val="100000"/>
                        </a:lnSpc>
                        <a:spcBef>
                          <a:spcPts val="0"/>
                        </a:spcBef>
                        <a:spcAft>
                          <a:spcPts val="0"/>
                        </a:spcAft>
                        <a:buNone/>
                      </a:pPr>
                      <a:r>
                        <a:rPr lang="en" sz="800"/>
                        <a:t>2019-20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60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96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$18,024</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$19,339</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solidFill>
                            <a:srgbClr val="FF0000"/>
                          </a:solidFill>
                        </a:rPr>
                        <a:t>($1,315)</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181</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extLst>
                  <a:ext uri="{0D108BD9-81ED-4DB2-BD59-A6C34878D82A}">
                    <a16:rowId xmlns:a16="http://schemas.microsoft.com/office/drawing/2014/main" val="10008"/>
                  </a:ext>
                </a:extLst>
              </a:tr>
              <a:tr h="254050">
                <a:tc>
                  <a:txBody>
                    <a:bodyPr/>
                    <a:lstStyle/>
                    <a:p>
                      <a:pPr marL="0" lvl="0" indent="0" algn="ctr" rtl="0">
                        <a:lnSpc>
                          <a:spcPct val="100000"/>
                        </a:lnSpc>
                        <a:spcBef>
                          <a:spcPts val="0"/>
                        </a:spcBef>
                        <a:spcAft>
                          <a:spcPts val="0"/>
                        </a:spcAft>
                        <a:buNone/>
                      </a:pPr>
                      <a:r>
                        <a:rPr lang="en" sz="800"/>
                        <a:t>2020-21</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60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106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$18,973</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$20,740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solidFill>
                            <a:srgbClr val="FF0000"/>
                          </a:solidFill>
                        </a:rPr>
                        <a:t>($1,767)</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 sz="800"/>
                        <a:t>177</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54050">
                <a:tc>
                  <a:txBody>
                    <a:bodyPr/>
                    <a:lstStyle/>
                    <a:p>
                      <a:pPr marL="0" lvl="0" indent="0" algn="ctr" rtl="0">
                        <a:lnSpc>
                          <a:spcPct val="100000"/>
                        </a:lnSpc>
                        <a:spcBef>
                          <a:spcPts val="0"/>
                        </a:spcBef>
                        <a:spcAft>
                          <a:spcPts val="0"/>
                        </a:spcAft>
                        <a:buNone/>
                      </a:pPr>
                      <a:r>
                        <a:rPr lang="en" sz="800"/>
                        <a:t>2021-22</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60</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86</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$20,322</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t>$21,355</a:t>
                      </a:r>
                      <a:endParaRPr sz="80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a:solidFill>
                            <a:srgbClr val="FF0000"/>
                          </a:solidFill>
                        </a:rPr>
                        <a:t>($1,033)</a:t>
                      </a:r>
                      <a:endParaRPr sz="800">
                        <a:solidFill>
                          <a:srgbClr val="FF0000"/>
                        </a:solidFill>
                      </a:endParaRPr>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tc>
                  <a:txBody>
                    <a:bodyPr/>
                    <a:lstStyle/>
                    <a:p>
                      <a:pPr marL="0" lvl="0" indent="0" algn="ctr" rtl="0">
                        <a:lnSpc>
                          <a:spcPct val="100000"/>
                        </a:lnSpc>
                        <a:spcBef>
                          <a:spcPts val="0"/>
                        </a:spcBef>
                        <a:spcAft>
                          <a:spcPts val="0"/>
                        </a:spcAft>
                        <a:buNone/>
                      </a:pPr>
                      <a:r>
                        <a:rPr lang="en" sz="800" dirty="0"/>
                        <a:t>180</a:t>
                      </a:r>
                      <a:endParaRPr sz="800" dirty="0"/>
                    </a:p>
                  </a:txBody>
                  <a:tcPr marL="28575" marR="2857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EEAF6"/>
                    </a:solidFill>
                  </a:tcPr>
                </a:tc>
                <a:extLst>
                  <a:ext uri="{0D108BD9-81ED-4DB2-BD59-A6C34878D82A}">
                    <a16:rowId xmlns:a16="http://schemas.microsoft.com/office/drawing/2014/main" val="10010"/>
                  </a:ext>
                </a:extLst>
              </a:tr>
            </a:tbl>
          </a:graphicData>
        </a:graphic>
      </p:graphicFrame>
      <p:sp>
        <p:nvSpPr>
          <p:cNvPr id="358" name="Google Shape;358;p53"/>
          <p:cNvSpPr txBox="1"/>
          <p:nvPr/>
        </p:nvSpPr>
        <p:spPr>
          <a:xfrm>
            <a:off x="517250" y="6220825"/>
            <a:ext cx="7005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900">
                <a:solidFill>
                  <a:srgbClr val="FF0000"/>
                </a:solidFill>
              </a:rPr>
              <a:t>*Information was revised following updated information posted on the CSDE website in January 2023.</a:t>
            </a:r>
            <a:endParaRPr sz="900">
              <a:solidFill>
                <a:srgbClr val="FF0000"/>
              </a:solidFill>
            </a:endParaRPr>
          </a:p>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4"/>
          <p:cNvSpPr txBox="1">
            <a:spLocks noGrp="1"/>
          </p:cNvSpPr>
          <p:nvPr>
            <p:ph type="title"/>
          </p:nvPr>
        </p:nvSpPr>
        <p:spPr>
          <a:xfrm>
            <a:off x="311700" y="115377"/>
            <a:ext cx="8520600" cy="772553"/>
          </a:xfrm>
          <a:prstGeom prst="rect">
            <a:avLst/>
          </a:prstGeom>
          <a:solidFill>
            <a:srgbClr val="93B3D7"/>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Historical Deposits into the Non-lapsing Account</a:t>
            </a:r>
            <a:endParaRPr sz="2800" dirty="0"/>
          </a:p>
        </p:txBody>
      </p:sp>
      <p:sp>
        <p:nvSpPr>
          <p:cNvPr id="364" name="Google Shape;364;p5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graphicFrame>
        <p:nvGraphicFramePr>
          <p:cNvPr id="365" name="Google Shape;365;p54"/>
          <p:cNvGraphicFramePr/>
          <p:nvPr>
            <p:extLst>
              <p:ext uri="{D42A27DB-BD31-4B8C-83A1-F6EECF244321}">
                <p14:modId xmlns:p14="http://schemas.microsoft.com/office/powerpoint/2010/main" val="2984339473"/>
              </p:ext>
            </p:extLst>
          </p:nvPr>
        </p:nvGraphicFramePr>
        <p:xfrm>
          <a:off x="1071562" y="914400"/>
          <a:ext cx="7000875" cy="4846702"/>
        </p:xfrm>
        <a:graphic>
          <a:graphicData uri="http://schemas.openxmlformats.org/drawingml/2006/table">
            <a:tbl>
              <a:tblPr>
                <a:noFill/>
              </a:tblPr>
              <a:tblGrid>
                <a:gridCol w="3648075">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1238250">
                  <a:extLst>
                    <a:ext uri="{9D8B030D-6E8A-4147-A177-3AD203B41FA5}">
                      <a16:colId xmlns:a16="http://schemas.microsoft.com/office/drawing/2014/main" val="20003"/>
                    </a:ext>
                  </a:extLst>
                </a:gridCol>
              </a:tblGrid>
              <a:tr h="228600">
                <a:tc>
                  <a:txBody>
                    <a:bodyPr/>
                    <a:lstStyle/>
                    <a:p>
                      <a:pPr marL="0" lvl="0" indent="0" algn="ctr" rtl="0">
                        <a:lnSpc>
                          <a:spcPct val="115000"/>
                        </a:lnSpc>
                        <a:spcBef>
                          <a:spcPts val="0"/>
                        </a:spcBef>
                        <a:spcAft>
                          <a:spcPts val="0"/>
                        </a:spcAft>
                        <a:buNone/>
                      </a:pPr>
                      <a:r>
                        <a:rPr lang="en" sz="1200" b="1"/>
                        <a:t>Project Description</a:t>
                      </a:r>
                      <a:endParaRPr sz="1200" b="1"/>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dirty="0"/>
                        <a:t>FY 2018-2019</a:t>
                      </a:r>
                      <a:endParaRPr sz="1200" b="1" dirty="0"/>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FY 2019-2020</a:t>
                      </a:r>
                      <a:endParaRPr sz="1200" b="1"/>
                    </a:p>
                  </a:txBody>
                  <a:tcPr marL="28575" marR="28575" marT="19050" marB="19050" anchor="b">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FY 2020-2021</a:t>
                      </a:r>
                      <a:endParaRPr sz="1200" b="1"/>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9550">
                <a:tc>
                  <a:txBody>
                    <a:bodyPr/>
                    <a:lstStyle/>
                    <a:p>
                      <a:pPr marL="0" lvl="0" indent="0" algn="l" rtl="0">
                        <a:lnSpc>
                          <a:spcPct val="115000"/>
                        </a:lnSpc>
                        <a:spcBef>
                          <a:spcPts val="0"/>
                        </a:spcBef>
                        <a:spcAft>
                          <a:spcPts val="0"/>
                        </a:spcAft>
                        <a:buNone/>
                      </a:pPr>
                      <a:r>
                        <a:rPr lang="en" sz="1200"/>
                        <a:t>Blast Classroom at McGee</a:t>
                      </a:r>
                      <a:endParaRPr sz="1200"/>
                    </a:p>
                  </a:txBody>
                  <a:tcPr marL="28575" marR="28575" marT="19050" marB="19050" anchor="b">
                    <a:lnL w="10575" cap="flat" cmpd="sng">
                      <a:solidFill>
                        <a:srgbClr val="000000"/>
                      </a:solidFill>
                      <a:prstDash val="solid"/>
                      <a:round/>
                      <a:headEnd type="none" w="sm" len="sm"/>
                      <a:tailEnd type="none" w="sm" len="sm"/>
                    </a:lnL>
                    <a:lnT w="10575" cap="flat" cmpd="sng">
                      <a:solidFill>
                        <a:srgbClr val="000000"/>
                      </a:solidFill>
                      <a:prstDash val="solid"/>
                      <a:round/>
                      <a:headEnd type="none" w="sm" len="sm"/>
                      <a:tailEnd type="none" w="sm" len="sm"/>
                    </a:lnT>
                  </a:tcPr>
                </a:tc>
                <a:tc>
                  <a:txBody>
                    <a:bodyPr/>
                    <a:lstStyle/>
                    <a:p>
                      <a:pPr marL="0" lvl="0" indent="0" algn="r" rtl="0">
                        <a:lnSpc>
                          <a:spcPct val="115000"/>
                        </a:lnSpc>
                        <a:spcBef>
                          <a:spcPts val="0"/>
                        </a:spcBef>
                        <a:spcAft>
                          <a:spcPts val="0"/>
                        </a:spcAft>
                        <a:buNone/>
                      </a:pPr>
                      <a:r>
                        <a:rPr lang="en" sz="1200"/>
                        <a:t>$200,000.00</a:t>
                      </a:r>
                      <a:endParaRPr sz="1200"/>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8575" marR="28575" marT="19050" marB="19050" anchor="b">
                    <a:lnT w="10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dirty="0"/>
                    </a:p>
                  </a:txBody>
                  <a:tcPr marL="28575" marR="28575" marT="19050" marB="19050" anchor="b">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 sz="1200"/>
                        <a:t>Refinish Gym Floors</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r" rtl="0">
                        <a:lnSpc>
                          <a:spcPct val="115000"/>
                        </a:lnSpc>
                        <a:spcBef>
                          <a:spcPts val="0"/>
                        </a:spcBef>
                        <a:spcAft>
                          <a:spcPts val="0"/>
                        </a:spcAft>
                        <a:buNone/>
                      </a:pPr>
                      <a:r>
                        <a:rPr lang="en" sz="1200"/>
                        <a:t>$117,775.00</a:t>
                      </a:r>
                      <a:endParaRPr sz="1200"/>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200"/>
                        <a:t>Paint McGee Gym</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r" rtl="0">
                        <a:lnSpc>
                          <a:spcPct val="115000"/>
                        </a:lnSpc>
                        <a:spcBef>
                          <a:spcPts val="0"/>
                        </a:spcBef>
                        <a:spcAft>
                          <a:spcPts val="0"/>
                        </a:spcAft>
                        <a:buNone/>
                      </a:pPr>
                      <a:r>
                        <a:rPr lang="en" sz="1200"/>
                        <a:t>$37,225.00</a:t>
                      </a:r>
                      <a:endParaRPr sz="1200"/>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200"/>
                        <a:t>Security Equipment</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r" rtl="0">
                        <a:lnSpc>
                          <a:spcPct val="115000"/>
                        </a:lnSpc>
                        <a:spcBef>
                          <a:spcPts val="0"/>
                        </a:spcBef>
                        <a:spcAft>
                          <a:spcPts val="0"/>
                        </a:spcAft>
                        <a:buNone/>
                      </a:pPr>
                      <a:r>
                        <a:rPr lang="en" sz="1200" u="sng"/>
                        <a:t>$25,000.00</a:t>
                      </a:r>
                      <a:endParaRPr sz="1200" u="sng"/>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209550">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r" rtl="0">
                        <a:lnSpc>
                          <a:spcPct val="115000"/>
                        </a:lnSpc>
                        <a:spcBef>
                          <a:spcPts val="0"/>
                        </a:spcBef>
                        <a:spcAft>
                          <a:spcPts val="0"/>
                        </a:spcAft>
                        <a:buNone/>
                      </a:pPr>
                      <a:r>
                        <a:rPr lang="en" sz="1200" b="1"/>
                        <a:t>$380,000.00</a:t>
                      </a:r>
                      <a:endParaRPr sz="1200" b="1"/>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5"/>
                  </a:ext>
                </a:extLst>
              </a:tr>
              <a:tr h="209550">
                <a:tc>
                  <a:txBody>
                    <a:bodyPr/>
                    <a:lstStyle/>
                    <a:p>
                      <a:pPr marL="0" lvl="0" indent="0" algn="l" rtl="0">
                        <a:lnSpc>
                          <a:spcPct val="115000"/>
                        </a:lnSpc>
                        <a:spcBef>
                          <a:spcPts val="0"/>
                        </a:spcBef>
                        <a:spcAft>
                          <a:spcPts val="0"/>
                        </a:spcAft>
                        <a:buNone/>
                      </a:pPr>
                      <a:r>
                        <a:rPr lang="en" sz="1200" dirty="0"/>
                        <a:t>Hubbard Fire Alarms</a:t>
                      </a:r>
                      <a:endParaRPr sz="1200" dirty="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a:t>$150,000.00</a:t>
                      </a:r>
                      <a:endParaRPr sz="1200"/>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 sz="1200"/>
                        <a:t>McGee Rooftop HVAC Unit</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u="sng"/>
                        <a:t>$225,000.00</a:t>
                      </a:r>
                      <a:endParaRPr sz="1200" u="sng"/>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7"/>
                  </a:ext>
                </a:extLst>
              </a:tr>
              <a:tr h="209550">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b="1"/>
                        <a:t>$375,000.00</a:t>
                      </a:r>
                      <a:endParaRPr sz="1200" b="1"/>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8"/>
                  </a:ext>
                </a:extLst>
              </a:tr>
              <a:tr h="209550">
                <a:tc>
                  <a:txBody>
                    <a:bodyPr/>
                    <a:lstStyle/>
                    <a:p>
                      <a:pPr marL="0" lvl="0" indent="0" algn="l" rtl="0">
                        <a:lnSpc>
                          <a:spcPct val="115000"/>
                        </a:lnSpc>
                        <a:spcBef>
                          <a:spcPts val="0"/>
                        </a:spcBef>
                        <a:spcAft>
                          <a:spcPts val="0"/>
                        </a:spcAft>
                        <a:buNone/>
                      </a:pPr>
                      <a:r>
                        <a:rPr lang="en" sz="1200"/>
                        <a:t>McGee LMC Lighting Upgrade</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a:t>$150,000.00</a:t>
                      </a:r>
                      <a:endParaRPr sz="1200"/>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 sz="1200"/>
                        <a:t>Paving of Willard Playground</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a:t>$150,000.00</a:t>
                      </a:r>
                      <a:endParaRPr sz="1200"/>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0"/>
                  </a:ext>
                </a:extLst>
              </a:tr>
              <a:tr h="209550">
                <a:tc>
                  <a:txBody>
                    <a:bodyPr/>
                    <a:lstStyle/>
                    <a:p>
                      <a:pPr marL="0" lvl="0" indent="0" algn="l" rtl="0">
                        <a:lnSpc>
                          <a:spcPct val="115000"/>
                        </a:lnSpc>
                        <a:spcBef>
                          <a:spcPts val="0"/>
                        </a:spcBef>
                        <a:spcAft>
                          <a:spcPts val="0"/>
                        </a:spcAft>
                        <a:buNone/>
                      </a:pPr>
                      <a:r>
                        <a:rPr lang="en" sz="1200"/>
                        <a:t>Hubbard Classroom Storage</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a:t>$50,000.00</a:t>
                      </a:r>
                      <a:endParaRPr sz="1200"/>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1"/>
                  </a:ext>
                </a:extLst>
              </a:tr>
              <a:tr h="209550">
                <a:tc>
                  <a:txBody>
                    <a:bodyPr/>
                    <a:lstStyle/>
                    <a:p>
                      <a:pPr marL="0" lvl="0" indent="0" algn="l" rtl="0">
                        <a:lnSpc>
                          <a:spcPct val="115000"/>
                        </a:lnSpc>
                        <a:spcBef>
                          <a:spcPts val="0"/>
                        </a:spcBef>
                        <a:spcAft>
                          <a:spcPts val="0"/>
                        </a:spcAft>
                        <a:buNone/>
                      </a:pPr>
                      <a:r>
                        <a:rPr lang="en" sz="1200"/>
                        <a:t>McGee Removal of Retaining Wall and Paving</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a:t>$25,000.00</a:t>
                      </a:r>
                      <a:endParaRPr sz="1200"/>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2"/>
                  </a:ext>
                </a:extLst>
              </a:tr>
              <a:tr h="209550">
                <a:tc>
                  <a:txBody>
                    <a:bodyPr/>
                    <a:lstStyle/>
                    <a:p>
                      <a:pPr marL="0" lvl="0" indent="0" algn="l" rtl="0">
                        <a:lnSpc>
                          <a:spcPct val="115000"/>
                        </a:lnSpc>
                        <a:spcBef>
                          <a:spcPts val="0"/>
                        </a:spcBef>
                        <a:spcAft>
                          <a:spcPts val="0"/>
                        </a:spcAft>
                        <a:buNone/>
                      </a:pPr>
                      <a:r>
                        <a:rPr lang="en" sz="1200"/>
                        <a:t>Additional Funding for McGee Rooftop HVAC Unit</a:t>
                      </a:r>
                      <a:endParaRPr sz="1200"/>
                    </a:p>
                  </a:txBody>
                  <a:tcPr marL="28575" marR="28575" marT="19050" marB="19050" anchor="b">
                    <a:lnL w="10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r" rtl="0">
                        <a:lnSpc>
                          <a:spcPct val="115000"/>
                        </a:lnSpc>
                        <a:spcBef>
                          <a:spcPts val="0"/>
                        </a:spcBef>
                        <a:spcAft>
                          <a:spcPts val="0"/>
                        </a:spcAft>
                        <a:buNone/>
                      </a:pPr>
                      <a:r>
                        <a:rPr lang="en" sz="1200" u="sng"/>
                        <a:t>$25,000.00</a:t>
                      </a:r>
                      <a:endParaRPr sz="1200" u="sng"/>
                    </a:p>
                  </a:txBody>
                  <a:tcPr marL="28575" marR="28575" marT="19050" marB="19050" anchor="b">
                    <a:lnR w="10575" cap="flat" cmpd="sng">
                      <a:solidFill>
                        <a:srgbClr val="000000"/>
                      </a:solidFill>
                      <a:prstDash val="solid"/>
                      <a:round/>
                      <a:headEnd type="none" w="sm" len="sm"/>
                      <a:tailEnd type="none" w="sm" len="sm"/>
                    </a:lnR>
                  </a:tcPr>
                </a:tc>
                <a:extLst>
                  <a:ext uri="{0D108BD9-81ED-4DB2-BD59-A6C34878D82A}">
                    <a16:rowId xmlns:a16="http://schemas.microsoft.com/office/drawing/2014/main" val="10013"/>
                  </a:ext>
                </a:extLst>
              </a:tr>
              <a:tr h="219075">
                <a:tc>
                  <a:txBody>
                    <a:bodyPr/>
                    <a:lstStyle/>
                    <a:p>
                      <a:pPr marL="0" lvl="0" indent="0" algn="l" rtl="0">
                        <a:spcBef>
                          <a:spcPts val="0"/>
                        </a:spcBef>
                        <a:spcAft>
                          <a:spcPts val="0"/>
                        </a:spcAft>
                        <a:buNone/>
                      </a:pPr>
                      <a:endParaRPr/>
                    </a:p>
                  </a:txBody>
                  <a:tcPr marL="28575" marR="28575" marT="19050" marB="19050" anchor="b">
                    <a:lnL w="10575" cap="flat" cmpd="sng">
                      <a:solidFill>
                        <a:srgbClr val="000000"/>
                      </a:solidFill>
                      <a:prstDash val="solid"/>
                      <a:round/>
                      <a:headEnd type="none" w="sm" len="sm"/>
                      <a:tailEnd type="none" w="sm" len="sm"/>
                    </a:lnL>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B w="1057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a:t>$400,000.00</a:t>
                      </a:r>
                      <a:endParaRPr sz="1200" b="1"/>
                    </a:p>
                  </a:txBody>
                  <a:tcPr marL="28575" marR="28575" marT="19050" marB="19050" anchor="b">
                    <a:lnR w="10575" cap="flat" cmpd="sng">
                      <a:solidFill>
                        <a:srgbClr val="000000"/>
                      </a:solidFill>
                      <a:prstDash val="solid"/>
                      <a:round/>
                      <a:headEnd type="none" w="sm" len="sm"/>
                      <a:tailEnd type="none" w="sm" len="sm"/>
                    </a:lnR>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19075">
                <a:tc gridSpan="3">
                  <a:txBody>
                    <a:bodyPr/>
                    <a:lstStyle/>
                    <a:p>
                      <a:pPr marL="0" lvl="0" indent="0" algn="l" rtl="0">
                        <a:lnSpc>
                          <a:spcPct val="115000"/>
                        </a:lnSpc>
                        <a:spcBef>
                          <a:spcPts val="0"/>
                        </a:spcBef>
                        <a:spcAft>
                          <a:spcPts val="0"/>
                        </a:spcAft>
                        <a:buNone/>
                      </a:pPr>
                      <a:r>
                        <a:rPr lang="en" sz="1200" b="1"/>
                        <a:t>Total 3-Year History for Non-Lapsing Deposit for Unfunded Capital Projects</a:t>
                      </a:r>
                      <a:endParaRPr sz="1200" b="1"/>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tc hMerge="1">
                  <a:txBody>
                    <a:bodyPr/>
                    <a:lstStyle/>
                    <a:p>
                      <a:endParaRPr lang="en-US"/>
                    </a:p>
                  </a:txBody>
                  <a:tcPr/>
                </a:tc>
                <a:tc>
                  <a:txBody>
                    <a:bodyPr/>
                    <a:lstStyle/>
                    <a:p>
                      <a:pPr marL="0" lvl="0" indent="0" algn="r" rtl="0">
                        <a:lnSpc>
                          <a:spcPct val="115000"/>
                        </a:lnSpc>
                        <a:spcBef>
                          <a:spcPts val="0"/>
                        </a:spcBef>
                        <a:spcAft>
                          <a:spcPts val="0"/>
                        </a:spcAft>
                        <a:buNone/>
                      </a:pPr>
                      <a:r>
                        <a:rPr lang="en" sz="1200" b="1" dirty="0"/>
                        <a:t>$1,155,000.00</a:t>
                      </a:r>
                      <a:endParaRPr sz="1200" b="1" dirty="0"/>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5"/>
                  </a:ext>
                </a:extLst>
              </a:tr>
            </a:tbl>
          </a:graphicData>
        </a:graphic>
      </p:graphicFrame>
      <p:sp>
        <p:nvSpPr>
          <p:cNvPr id="366" name="Google Shape;366;p54"/>
          <p:cNvSpPr txBox="1"/>
          <p:nvPr/>
        </p:nvSpPr>
        <p:spPr>
          <a:xfrm>
            <a:off x="372966" y="5722681"/>
            <a:ext cx="86514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b="1" dirty="0"/>
              <a:t>In fiscal years 2020 and 2021 the District was significantly impacted by the COVID-19 pandemic and substantial savings were realized.</a:t>
            </a:r>
            <a:endParaRPr sz="1400" b="1" dirty="0"/>
          </a:p>
          <a:p>
            <a:pPr marL="457200" lvl="0" indent="-342900" algn="l" rtl="0">
              <a:spcBef>
                <a:spcPts val="0"/>
              </a:spcBef>
              <a:spcAft>
                <a:spcPts val="0"/>
              </a:spcAft>
              <a:buSzPts val="1800"/>
              <a:buChar char="●"/>
            </a:pPr>
            <a:r>
              <a:rPr lang="en" sz="1400" b="1" dirty="0"/>
              <a:t>In fiscal year 2020 the Board of Education returned </a:t>
            </a:r>
            <a:r>
              <a:rPr lang="en" sz="1400" b="1" dirty="0">
                <a:solidFill>
                  <a:srgbClr val="FF0000"/>
                </a:solidFill>
              </a:rPr>
              <a:t>$400,000</a:t>
            </a:r>
            <a:r>
              <a:rPr lang="en" sz="1400" b="1" dirty="0"/>
              <a:t> to the Town</a:t>
            </a:r>
            <a:endParaRPr sz="1400" b="1" dirty="0"/>
          </a:p>
          <a:p>
            <a:pPr marL="457200" lvl="0" indent="-342900" algn="l" rtl="0">
              <a:spcBef>
                <a:spcPts val="0"/>
              </a:spcBef>
              <a:spcAft>
                <a:spcPts val="0"/>
              </a:spcAft>
              <a:buClr>
                <a:schemeClr val="dk1"/>
              </a:buClr>
              <a:buSzPts val="1800"/>
              <a:buChar char="●"/>
            </a:pPr>
            <a:r>
              <a:rPr lang="en" sz="1400" b="1" dirty="0">
                <a:solidFill>
                  <a:schemeClr val="dk1"/>
                </a:solidFill>
              </a:rPr>
              <a:t>In fiscal year 2021 the Board of Education returned  </a:t>
            </a:r>
            <a:r>
              <a:rPr lang="en" sz="1400" b="1" dirty="0">
                <a:solidFill>
                  <a:srgbClr val="FF0000"/>
                </a:solidFill>
              </a:rPr>
              <a:t>$400,000 </a:t>
            </a:r>
            <a:r>
              <a:rPr lang="en" sz="1400" b="1" dirty="0">
                <a:solidFill>
                  <a:schemeClr val="dk1"/>
                </a:solidFill>
              </a:rPr>
              <a:t>to the Town</a:t>
            </a:r>
            <a:endParaRPr sz="1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A school district's budget reflects the </a:t>
            </a:r>
            <a:r>
              <a:rPr lang="en" sz="2600" b="1">
                <a:solidFill>
                  <a:srgbClr val="4A86E8"/>
                </a:solidFill>
              </a:rPr>
              <a:t>commitment</a:t>
            </a:r>
            <a:r>
              <a:rPr lang="en" sz="2300" b="1">
                <a:solidFill>
                  <a:srgbClr val="0000FF"/>
                </a:solidFill>
              </a:rPr>
              <a:t> </a:t>
            </a:r>
            <a:r>
              <a:rPr lang="en" sz="2300"/>
              <a:t>of the community to </a:t>
            </a:r>
            <a:r>
              <a:rPr lang="en" sz="2600" b="1">
                <a:solidFill>
                  <a:srgbClr val="4A86E8"/>
                </a:solidFill>
              </a:rPr>
              <a:t>invest in the future</a:t>
            </a:r>
            <a:r>
              <a:rPr lang="en" sz="2300" b="1"/>
              <a:t> </a:t>
            </a:r>
            <a:r>
              <a:rPr lang="en" sz="2300"/>
              <a:t>of our children. </a:t>
            </a:r>
            <a:endParaRPr sz="2300"/>
          </a:p>
          <a:p>
            <a:pPr marL="0" lvl="0" indent="0" algn="l" rtl="0">
              <a:spcBef>
                <a:spcPts val="1200"/>
              </a:spcBef>
              <a:spcAft>
                <a:spcPts val="0"/>
              </a:spcAft>
              <a:buNone/>
            </a:pPr>
            <a:endParaRPr sz="2300"/>
          </a:p>
          <a:p>
            <a:pPr marL="0" lvl="0" indent="0" algn="l" rtl="0">
              <a:spcBef>
                <a:spcPts val="1200"/>
              </a:spcBef>
              <a:spcAft>
                <a:spcPts val="1200"/>
              </a:spcAft>
              <a:buNone/>
            </a:pPr>
            <a:r>
              <a:rPr lang="en" sz="2300"/>
              <a:t>The erosion of funding for education challenges the sustainability of Berlin as a </a:t>
            </a:r>
            <a:r>
              <a:rPr lang="en" sz="2600" b="1">
                <a:solidFill>
                  <a:srgbClr val="4A86E8"/>
                </a:solidFill>
              </a:rPr>
              <a:t>competitive</a:t>
            </a:r>
            <a:r>
              <a:rPr lang="en" sz="2600" b="1">
                <a:solidFill>
                  <a:srgbClr val="0000FF"/>
                </a:solidFill>
              </a:rPr>
              <a:t> </a:t>
            </a:r>
            <a:r>
              <a:rPr lang="en" sz="2300"/>
              <a:t>school district with </a:t>
            </a:r>
            <a:r>
              <a:rPr lang="en" sz="2600" b="1">
                <a:solidFill>
                  <a:srgbClr val="4A86E8"/>
                </a:solidFill>
              </a:rPr>
              <a:t>rich educational and co-curricular opportunities</a:t>
            </a:r>
            <a:r>
              <a:rPr lang="en" sz="2300"/>
              <a:t> for our students. </a:t>
            </a:r>
            <a:endParaRPr sz="2300"/>
          </a:p>
        </p:txBody>
      </p:sp>
      <p:sp>
        <p:nvSpPr>
          <p:cNvPr id="372" name="Google Shape;372;p55"/>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pic>
        <p:nvPicPr>
          <p:cNvPr id="373" name="Google Shape;373;p55"/>
          <p:cNvPicPr preferRelativeResize="0"/>
          <p:nvPr/>
        </p:nvPicPr>
        <p:blipFill rotWithShape="1">
          <a:blip r:embed="rId3">
            <a:alphaModFix/>
          </a:blip>
          <a:srcRect/>
          <a:stretch/>
        </p:blipFill>
        <p:spPr>
          <a:xfrm>
            <a:off x="386650" y="304224"/>
            <a:ext cx="1642600" cy="1018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
        <p:nvSpPr>
          <p:cNvPr id="379" name="Google Shape;379;p56"/>
          <p:cNvSpPr txBox="1">
            <a:spLocks noGrp="1"/>
          </p:cNvSpPr>
          <p:nvPr>
            <p:ph type="title"/>
          </p:nvPr>
        </p:nvSpPr>
        <p:spPr>
          <a:xfrm>
            <a:off x="457200" y="152400"/>
            <a:ext cx="8229600" cy="975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
              <a:t>2022-2023 Recognitions</a:t>
            </a:r>
            <a:endParaRPr sz="1500">
              <a:latin typeface="Times New Roman"/>
              <a:ea typeface="Times New Roman"/>
              <a:cs typeface="Times New Roman"/>
              <a:sym typeface="Times New Roman"/>
            </a:endParaRPr>
          </a:p>
        </p:txBody>
      </p:sp>
      <p:pic>
        <p:nvPicPr>
          <p:cNvPr id="380" name="Google Shape;380;p56"/>
          <p:cNvPicPr preferRelativeResize="0"/>
          <p:nvPr/>
        </p:nvPicPr>
        <p:blipFill>
          <a:blip r:embed="rId3">
            <a:alphaModFix/>
          </a:blip>
          <a:stretch>
            <a:fillRect/>
          </a:stretch>
        </p:blipFill>
        <p:spPr>
          <a:xfrm>
            <a:off x="152400" y="1280700"/>
            <a:ext cx="1981000" cy="1359650"/>
          </a:xfrm>
          <a:prstGeom prst="rect">
            <a:avLst/>
          </a:prstGeom>
          <a:noFill/>
          <a:ln>
            <a:noFill/>
          </a:ln>
        </p:spPr>
      </p:pic>
      <p:pic>
        <p:nvPicPr>
          <p:cNvPr id="381" name="Google Shape;381;p56"/>
          <p:cNvPicPr preferRelativeResize="0"/>
          <p:nvPr/>
        </p:nvPicPr>
        <p:blipFill>
          <a:blip r:embed="rId4">
            <a:alphaModFix/>
          </a:blip>
          <a:stretch>
            <a:fillRect/>
          </a:stretch>
        </p:blipFill>
        <p:spPr>
          <a:xfrm>
            <a:off x="3171400" y="1222925"/>
            <a:ext cx="1907275" cy="1632575"/>
          </a:xfrm>
          <a:prstGeom prst="rect">
            <a:avLst/>
          </a:prstGeom>
          <a:noFill/>
          <a:ln>
            <a:noFill/>
          </a:ln>
        </p:spPr>
      </p:pic>
      <p:pic>
        <p:nvPicPr>
          <p:cNvPr id="382" name="Google Shape;382;p56"/>
          <p:cNvPicPr preferRelativeResize="0"/>
          <p:nvPr/>
        </p:nvPicPr>
        <p:blipFill>
          <a:blip r:embed="rId5">
            <a:alphaModFix/>
          </a:blip>
          <a:stretch>
            <a:fillRect/>
          </a:stretch>
        </p:blipFill>
        <p:spPr>
          <a:xfrm>
            <a:off x="2996912" y="3232887"/>
            <a:ext cx="2256246" cy="1157050"/>
          </a:xfrm>
          <a:prstGeom prst="rect">
            <a:avLst/>
          </a:prstGeom>
          <a:noFill/>
          <a:ln>
            <a:noFill/>
          </a:ln>
        </p:spPr>
      </p:pic>
      <p:pic>
        <p:nvPicPr>
          <p:cNvPr id="383" name="Google Shape;383;p56"/>
          <p:cNvPicPr preferRelativeResize="0"/>
          <p:nvPr/>
        </p:nvPicPr>
        <p:blipFill>
          <a:blip r:embed="rId6">
            <a:alphaModFix/>
          </a:blip>
          <a:stretch>
            <a:fillRect/>
          </a:stretch>
        </p:blipFill>
        <p:spPr>
          <a:xfrm>
            <a:off x="469288" y="2792750"/>
            <a:ext cx="1347225" cy="1773400"/>
          </a:xfrm>
          <a:prstGeom prst="rect">
            <a:avLst/>
          </a:prstGeom>
          <a:noFill/>
          <a:ln>
            <a:noFill/>
          </a:ln>
        </p:spPr>
      </p:pic>
      <p:pic>
        <p:nvPicPr>
          <p:cNvPr id="384" name="Google Shape;384;p56"/>
          <p:cNvPicPr preferRelativeResize="0"/>
          <p:nvPr/>
        </p:nvPicPr>
        <p:blipFill>
          <a:blip r:embed="rId7">
            <a:alphaModFix/>
          </a:blip>
          <a:stretch>
            <a:fillRect/>
          </a:stretch>
        </p:blipFill>
        <p:spPr>
          <a:xfrm>
            <a:off x="152400" y="4794475"/>
            <a:ext cx="2314575" cy="1554300"/>
          </a:xfrm>
          <a:prstGeom prst="rect">
            <a:avLst/>
          </a:prstGeom>
          <a:noFill/>
          <a:ln>
            <a:noFill/>
          </a:ln>
        </p:spPr>
      </p:pic>
      <p:pic>
        <p:nvPicPr>
          <p:cNvPr id="385" name="Google Shape;385;p56"/>
          <p:cNvPicPr preferRelativeResize="0"/>
          <p:nvPr/>
        </p:nvPicPr>
        <p:blipFill>
          <a:blip r:embed="rId8">
            <a:alphaModFix/>
          </a:blip>
          <a:stretch>
            <a:fillRect/>
          </a:stretch>
        </p:blipFill>
        <p:spPr>
          <a:xfrm>
            <a:off x="3044075" y="4767289"/>
            <a:ext cx="1981000" cy="1856337"/>
          </a:xfrm>
          <a:prstGeom prst="rect">
            <a:avLst/>
          </a:prstGeom>
          <a:noFill/>
          <a:ln>
            <a:noFill/>
          </a:ln>
        </p:spPr>
      </p:pic>
      <p:pic>
        <p:nvPicPr>
          <p:cNvPr id="386" name="Google Shape;386;p56"/>
          <p:cNvPicPr preferRelativeResize="0"/>
          <p:nvPr/>
        </p:nvPicPr>
        <p:blipFill>
          <a:blip r:embed="rId9">
            <a:alphaModFix/>
          </a:blip>
          <a:stretch>
            <a:fillRect/>
          </a:stretch>
        </p:blipFill>
        <p:spPr>
          <a:xfrm>
            <a:off x="6007050" y="1556450"/>
            <a:ext cx="2385425" cy="885725"/>
          </a:xfrm>
          <a:prstGeom prst="rect">
            <a:avLst/>
          </a:prstGeom>
          <a:noFill/>
          <a:ln>
            <a:noFill/>
          </a:ln>
        </p:spPr>
      </p:pic>
      <p:pic>
        <p:nvPicPr>
          <p:cNvPr id="387" name="Google Shape;387;p56"/>
          <p:cNvPicPr preferRelativeResize="0"/>
          <p:nvPr/>
        </p:nvPicPr>
        <p:blipFill>
          <a:blip r:embed="rId10">
            <a:alphaModFix/>
          </a:blip>
          <a:stretch>
            <a:fillRect/>
          </a:stretch>
        </p:blipFill>
        <p:spPr>
          <a:xfrm>
            <a:off x="6216225" y="3034750"/>
            <a:ext cx="2256225" cy="1501421"/>
          </a:xfrm>
          <a:prstGeom prst="rect">
            <a:avLst/>
          </a:prstGeom>
          <a:noFill/>
          <a:ln>
            <a:noFill/>
          </a:ln>
        </p:spPr>
      </p:pic>
      <p:pic>
        <p:nvPicPr>
          <p:cNvPr id="388" name="Google Shape;388;p56"/>
          <p:cNvPicPr preferRelativeResize="0"/>
          <p:nvPr/>
        </p:nvPicPr>
        <p:blipFill>
          <a:blip r:embed="rId11">
            <a:alphaModFix/>
          </a:blip>
          <a:stretch>
            <a:fillRect/>
          </a:stretch>
        </p:blipFill>
        <p:spPr>
          <a:xfrm>
            <a:off x="5708875" y="5128762"/>
            <a:ext cx="3212575" cy="885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394" name="Google Shape;394;p57"/>
          <p:cNvSpPr txBox="1">
            <a:spLocks noGrp="1"/>
          </p:cNvSpPr>
          <p:nvPr>
            <p:ph type="title"/>
          </p:nvPr>
        </p:nvSpPr>
        <p:spPr>
          <a:xfrm>
            <a:off x="457200" y="0"/>
            <a:ext cx="8229600" cy="9432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 sz="3600" dirty="0"/>
              <a:t>Elementary Projected Enrollment</a:t>
            </a:r>
            <a:endParaRPr sz="3600" dirty="0"/>
          </a:p>
        </p:txBody>
      </p:sp>
      <p:graphicFrame>
        <p:nvGraphicFramePr>
          <p:cNvPr id="395" name="Google Shape;395;p57"/>
          <p:cNvGraphicFramePr/>
          <p:nvPr/>
        </p:nvGraphicFramePr>
        <p:xfrm>
          <a:off x="1976750" y="734625"/>
          <a:ext cx="5915025" cy="6035613"/>
        </p:xfrm>
        <a:graphic>
          <a:graphicData uri="http://schemas.openxmlformats.org/drawingml/2006/table">
            <a:tbl>
              <a:tblPr>
                <a:noFill/>
              </a:tblPr>
              <a:tblGrid>
                <a:gridCol w="1171575">
                  <a:extLst>
                    <a:ext uri="{9D8B030D-6E8A-4147-A177-3AD203B41FA5}">
                      <a16:colId xmlns:a16="http://schemas.microsoft.com/office/drawing/2014/main" val="20000"/>
                    </a:ext>
                  </a:extLst>
                </a:gridCol>
                <a:gridCol w="1895475">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200025">
                <a:tc gridSpan="4">
                  <a:txBody>
                    <a:bodyPr/>
                    <a:lstStyle/>
                    <a:p>
                      <a:pPr marL="0" lvl="0" indent="0" algn="ctr" rtl="0">
                        <a:lnSpc>
                          <a:spcPct val="115000"/>
                        </a:lnSpc>
                        <a:spcBef>
                          <a:spcPts val="0"/>
                        </a:spcBef>
                        <a:spcAft>
                          <a:spcPts val="0"/>
                        </a:spcAft>
                        <a:buNone/>
                      </a:pPr>
                      <a:r>
                        <a:rPr lang="en" sz="1000" b="1"/>
                        <a:t>Griswold Elementary School</a:t>
                      </a:r>
                      <a:endParaRPr sz="1000" b="1"/>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900" b="1"/>
                        <a:t>Grade</a:t>
                      </a:r>
                      <a:endParaRPr sz="900" b="1"/>
                    </a:p>
                  </a:txBody>
                  <a:tcPr marL="28575" marR="28575" marT="19050" marB="1905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b="1"/>
                        <a:t>Projected 2023-24 Enrollment</a:t>
                      </a:r>
                      <a:endParaRPr sz="9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b="1"/>
                        <a:t># Teachers</a:t>
                      </a:r>
                      <a:endParaRPr sz="9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b="1"/>
                        <a:t>Projected 2023-24 Average</a:t>
                      </a:r>
                      <a:endParaRPr sz="900" b="1"/>
                    </a:p>
                  </a:txBody>
                  <a:tcPr marL="28575" marR="28575" marT="19050" marB="1905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900"/>
                        <a:t>K</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80</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5</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16.0</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900"/>
                        <a:t>1</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93</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23.3</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86</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21.5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 sz="900"/>
                        <a:t>3</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82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20.5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87</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21.8</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 sz="900"/>
                        <a:t>5</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87</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21.8</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7"/>
                  </a:ext>
                </a:extLst>
              </a:tr>
              <a:tr h="200025">
                <a:tc>
                  <a:txBody>
                    <a:bodyPr/>
                    <a:lstStyle/>
                    <a:p>
                      <a:pPr marL="0" lvl="0" indent="0" algn="ctr" rtl="0">
                        <a:lnSpc>
                          <a:spcPct val="115000"/>
                        </a:lnSpc>
                        <a:spcBef>
                          <a:spcPts val="0"/>
                        </a:spcBef>
                        <a:spcAft>
                          <a:spcPts val="0"/>
                        </a:spcAft>
                        <a:buNone/>
                      </a:pPr>
                      <a:r>
                        <a:rPr lang="en" sz="900" b="1"/>
                        <a:t>Total</a:t>
                      </a:r>
                      <a:endParaRPr sz="900" b="1"/>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b="1" dirty="0"/>
                        <a:t>515</a:t>
                      </a:r>
                      <a:endParaRPr sz="9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b="1"/>
                        <a:t>25</a:t>
                      </a:r>
                      <a:endParaRPr sz="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6D9F0"/>
                    </a:solidFill>
                  </a:tcPr>
                </a:tc>
                <a:tc>
                  <a:txBody>
                    <a:bodyPr/>
                    <a:lstStyle/>
                    <a:p>
                      <a:pPr marL="0" lvl="0" indent="0" algn="ctr" rtl="0">
                        <a:lnSpc>
                          <a:spcPct val="115000"/>
                        </a:lnSpc>
                        <a:spcBef>
                          <a:spcPts val="0"/>
                        </a:spcBef>
                        <a:spcAft>
                          <a:spcPts val="0"/>
                        </a:spcAft>
                        <a:buNone/>
                      </a:pPr>
                      <a:r>
                        <a:rPr lang="en" sz="900"/>
                        <a:t>Net Change -11</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6D9F0"/>
                    </a:solidFill>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0025">
                <a:tc gridSpan="4">
                  <a:txBody>
                    <a:bodyPr/>
                    <a:lstStyle/>
                    <a:p>
                      <a:pPr marL="0" lvl="0" indent="0" algn="ctr" rtl="0">
                        <a:lnSpc>
                          <a:spcPct val="115000"/>
                        </a:lnSpc>
                        <a:spcBef>
                          <a:spcPts val="0"/>
                        </a:spcBef>
                        <a:spcAft>
                          <a:spcPts val="0"/>
                        </a:spcAft>
                        <a:buNone/>
                      </a:pPr>
                      <a:r>
                        <a:rPr lang="en" sz="1000" b="1"/>
                        <a:t>Hubbard Elementary School</a:t>
                      </a:r>
                      <a:endParaRPr sz="1000" b="1"/>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00025">
                <a:tc>
                  <a:txBody>
                    <a:bodyPr/>
                    <a:lstStyle/>
                    <a:p>
                      <a:pPr marL="0" lvl="0" indent="0" algn="ctr" rtl="0">
                        <a:lnSpc>
                          <a:spcPct val="115000"/>
                        </a:lnSpc>
                        <a:spcBef>
                          <a:spcPts val="0"/>
                        </a:spcBef>
                        <a:spcAft>
                          <a:spcPts val="0"/>
                        </a:spcAft>
                        <a:buNone/>
                      </a:pPr>
                      <a:r>
                        <a:rPr lang="en" sz="900" b="1"/>
                        <a:t>Grade</a:t>
                      </a:r>
                      <a:endParaRPr sz="900" b="1"/>
                    </a:p>
                  </a:txBody>
                  <a:tcPr marL="28575" marR="28575" marT="19050" marB="1905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b="1"/>
                        <a:t>Projected 2023-24 Enrollment</a:t>
                      </a:r>
                      <a:endParaRPr sz="9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b="1"/>
                        <a:t># Teachers</a:t>
                      </a:r>
                      <a:endParaRPr sz="9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b="1"/>
                        <a:t>Projected 2023-24 Average</a:t>
                      </a:r>
                      <a:endParaRPr sz="900" b="1"/>
                    </a:p>
                  </a:txBody>
                  <a:tcPr marL="28575" marR="28575" marT="19050" marB="1905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1"/>
                  </a:ext>
                </a:extLst>
              </a:tr>
              <a:tr h="200025">
                <a:tc>
                  <a:txBody>
                    <a:bodyPr/>
                    <a:lstStyle/>
                    <a:p>
                      <a:pPr marL="0" lvl="0" indent="0" algn="ctr" rtl="0">
                        <a:lnSpc>
                          <a:spcPct val="115000"/>
                        </a:lnSpc>
                        <a:spcBef>
                          <a:spcPts val="0"/>
                        </a:spcBef>
                        <a:spcAft>
                          <a:spcPts val="0"/>
                        </a:spcAft>
                        <a:buNone/>
                      </a:pPr>
                      <a:r>
                        <a:rPr lang="en" sz="900"/>
                        <a:t>K</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35</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17.5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2"/>
                  </a:ext>
                </a:extLst>
              </a:tr>
              <a:tr h="200025">
                <a:tc>
                  <a:txBody>
                    <a:bodyPr/>
                    <a:lstStyle/>
                    <a:p>
                      <a:pPr marL="0" lvl="0" indent="0" algn="ctr" rtl="0">
                        <a:lnSpc>
                          <a:spcPct val="115000"/>
                        </a:lnSpc>
                        <a:spcBef>
                          <a:spcPts val="0"/>
                        </a:spcBef>
                        <a:spcAft>
                          <a:spcPts val="0"/>
                        </a:spcAft>
                        <a:buNone/>
                      </a:pPr>
                      <a:r>
                        <a:rPr lang="en" sz="900"/>
                        <a:t>1</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29</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14.5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3"/>
                  </a:ext>
                </a:extLst>
              </a:tr>
              <a:tr h="200025">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43</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21.5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4"/>
                  </a:ext>
                </a:extLst>
              </a:tr>
              <a:tr h="200025">
                <a:tc>
                  <a:txBody>
                    <a:bodyPr/>
                    <a:lstStyle/>
                    <a:p>
                      <a:pPr marL="0" lvl="0" indent="0" algn="ctr" rtl="0">
                        <a:lnSpc>
                          <a:spcPct val="115000"/>
                        </a:lnSpc>
                        <a:spcBef>
                          <a:spcPts val="0"/>
                        </a:spcBef>
                        <a:spcAft>
                          <a:spcPts val="0"/>
                        </a:spcAft>
                        <a:buNone/>
                      </a:pPr>
                      <a:r>
                        <a:rPr lang="en" sz="900"/>
                        <a:t>3</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30</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15.0</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5"/>
                  </a:ext>
                </a:extLst>
              </a:tr>
              <a:tr h="200025">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43</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21.5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6"/>
                  </a:ext>
                </a:extLst>
              </a:tr>
              <a:tr h="200025">
                <a:tc>
                  <a:txBody>
                    <a:bodyPr/>
                    <a:lstStyle/>
                    <a:p>
                      <a:pPr marL="0" lvl="0" indent="0" algn="ctr" rtl="0">
                        <a:lnSpc>
                          <a:spcPct val="115000"/>
                        </a:lnSpc>
                        <a:spcBef>
                          <a:spcPts val="0"/>
                        </a:spcBef>
                        <a:spcAft>
                          <a:spcPts val="0"/>
                        </a:spcAft>
                        <a:buNone/>
                      </a:pPr>
                      <a:r>
                        <a:rPr lang="en" sz="900"/>
                        <a:t>5</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37</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18.5</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7"/>
                  </a:ext>
                </a:extLst>
              </a:tr>
              <a:tr h="200025">
                <a:tc>
                  <a:txBody>
                    <a:bodyPr/>
                    <a:lstStyle/>
                    <a:p>
                      <a:pPr marL="0" lvl="0" indent="0" algn="ctr" rtl="0">
                        <a:lnSpc>
                          <a:spcPct val="115000"/>
                        </a:lnSpc>
                        <a:spcBef>
                          <a:spcPts val="0"/>
                        </a:spcBef>
                        <a:spcAft>
                          <a:spcPts val="0"/>
                        </a:spcAft>
                        <a:buNone/>
                      </a:pPr>
                      <a:r>
                        <a:rPr lang="en" sz="900" b="1"/>
                        <a:t>Total</a:t>
                      </a:r>
                      <a:endParaRPr sz="900" b="1"/>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b="1"/>
                        <a:t>217</a:t>
                      </a:r>
                      <a:endParaRPr sz="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b="1"/>
                        <a:t>12</a:t>
                      </a:r>
                      <a:endParaRPr sz="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900"/>
                        <a:t>Net Change -10</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DB3E2"/>
                    </a:solidFill>
                  </a:tcPr>
                </a:tc>
                <a:extLst>
                  <a:ext uri="{0D108BD9-81ED-4DB2-BD59-A6C34878D82A}">
                    <a16:rowId xmlns:a16="http://schemas.microsoft.com/office/drawing/2014/main" val="10018"/>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00025">
                <a:tc gridSpan="4">
                  <a:txBody>
                    <a:bodyPr/>
                    <a:lstStyle/>
                    <a:p>
                      <a:pPr marL="0" lvl="0" indent="0" algn="ctr" rtl="0">
                        <a:lnSpc>
                          <a:spcPct val="115000"/>
                        </a:lnSpc>
                        <a:spcBef>
                          <a:spcPts val="0"/>
                        </a:spcBef>
                        <a:spcAft>
                          <a:spcPts val="0"/>
                        </a:spcAft>
                        <a:buNone/>
                      </a:pPr>
                      <a:r>
                        <a:rPr lang="en" sz="1000" b="1"/>
                        <a:t>Willard Elementary School</a:t>
                      </a:r>
                      <a:endParaRPr sz="1000" b="1"/>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200025">
                <a:tc>
                  <a:txBody>
                    <a:bodyPr/>
                    <a:lstStyle/>
                    <a:p>
                      <a:pPr marL="0" lvl="0" indent="0" algn="ctr" rtl="0">
                        <a:lnSpc>
                          <a:spcPct val="115000"/>
                        </a:lnSpc>
                        <a:spcBef>
                          <a:spcPts val="0"/>
                        </a:spcBef>
                        <a:spcAft>
                          <a:spcPts val="0"/>
                        </a:spcAft>
                        <a:buNone/>
                      </a:pPr>
                      <a:r>
                        <a:rPr lang="en" sz="900" b="1"/>
                        <a:t>Grade</a:t>
                      </a:r>
                      <a:endParaRPr sz="900" b="1"/>
                    </a:p>
                  </a:txBody>
                  <a:tcPr marL="28575" marR="28575" marT="19050" marB="19050" anchor="ctr">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b="1"/>
                        <a:t>Projected 2023-24 Enrollment</a:t>
                      </a:r>
                      <a:endParaRPr sz="9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b="1"/>
                        <a:t># Teachers</a:t>
                      </a:r>
                      <a:endParaRPr sz="9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b="1"/>
                        <a:t>Projected 2023-24 Average</a:t>
                      </a:r>
                      <a:endParaRPr sz="900" b="1"/>
                    </a:p>
                  </a:txBody>
                  <a:tcPr marL="28575" marR="28575" marT="19050" marB="19050" anchor="ctr">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1"/>
                  </a:ext>
                </a:extLst>
              </a:tr>
              <a:tr h="200025">
                <a:tc>
                  <a:txBody>
                    <a:bodyPr/>
                    <a:lstStyle/>
                    <a:p>
                      <a:pPr marL="0" lvl="0" indent="0" algn="ctr" rtl="0">
                        <a:lnSpc>
                          <a:spcPct val="115000"/>
                        </a:lnSpc>
                        <a:spcBef>
                          <a:spcPts val="0"/>
                        </a:spcBef>
                        <a:spcAft>
                          <a:spcPts val="0"/>
                        </a:spcAft>
                        <a:buNone/>
                      </a:pPr>
                      <a:r>
                        <a:rPr lang="en" sz="900"/>
                        <a:t>K</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60</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15.0</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2"/>
                  </a:ext>
                </a:extLst>
              </a:tr>
              <a:tr h="200025">
                <a:tc>
                  <a:txBody>
                    <a:bodyPr/>
                    <a:lstStyle/>
                    <a:p>
                      <a:pPr marL="0" lvl="0" indent="0" algn="ctr" rtl="0">
                        <a:lnSpc>
                          <a:spcPct val="115000"/>
                        </a:lnSpc>
                        <a:spcBef>
                          <a:spcPts val="0"/>
                        </a:spcBef>
                        <a:spcAft>
                          <a:spcPts val="0"/>
                        </a:spcAft>
                        <a:buNone/>
                      </a:pPr>
                      <a:r>
                        <a:rPr lang="en" sz="900"/>
                        <a:t>1</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58</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3</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19.3</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3"/>
                  </a:ext>
                </a:extLst>
              </a:tr>
              <a:tr h="200025">
                <a:tc>
                  <a:txBody>
                    <a:bodyPr/>
                    <a:lstStyle/>
                    <a:p>
                      <a:pPr marL="0" lvl="0" indent="0" algn="ctr" rtl="0">
                        <a:lnSpc>
                          <a:spcPct val="115000"/>
                        </a:lnSpc>
                        <a:spcBef>
                          <a:spcPts val="0"/>
                        </a:spcBef>
                        <a:spcAft>
                          <a:spcPts val="0"/>
                        </a:spcAft>
                        <a:buNone/>
                      </a:pPr>
                      <a:r>
                        <a:rPr lang="en" sz="900"/>
                        <a:t>2</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71</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17.8</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4"/>
                  </a:ext>
                </a:extLst>
              </a:tr>
              <a:tr h="200025">
                <a:tc>
                  <a:txBody>
                    <a:bodyPr/>
                    <a:lstStyle/>
                    <a:p>
                      <a:pPr marL="0" lvl="0" indent="0" algn="ctr" rtl="0">
                        <a:lnSpc>
                          <a:spcPct val="115000"/>
                        </a:lnSpc>
                        <a:spcBef>
                          <a:spcPts val="0"/>
                        </a:spcBef>
                        <a:spcAft>
                          <a:spcPts val="0"/>
                        </a:spcAft>
                        <a:buNone/>
                      </a:pPr>
                      <a:r>
                        <a:rPr lang="en" sz="900"/>
                        <a:t>3</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69</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3</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23.0</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5"/>
                  </a:ext>
                </a:extLst>
              </a:tr>
              <a:tr h="200025">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51</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3</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17.0</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6"/>
                  </a:ext>
                </a:extLst>
              </a:tr>
              <a:tr h="200025">
                <a:tc>
                  <a:txBody>
                    <a:bodyPr/>
                    <a:lstStyle/>
                    <a:p>
                      <a:pPr marL="0" lvl="0" indent="0" algn="ctr" rtl="0">
                        <a:lnSpc>
                          <a:spcPct val="115000"/>
                        </a:lnSpc>
                        <a:spcBef>
                          <a:spcPts val="0"/>
                        </a:spcBef>
                        <a:spcAft>
                          <a:spcPts val="0"/>
                        </a:spcAft>
                        <a:buNone/>
                      </a:pPr>
                      <a:r>
                        <a:rPr lang="en" sz="900"/>
                        <a:t>5</a:t>
                      </a:r>
                      <a:endParaRPr sz="900"/>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71</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4</a:t>
                      </a:r>
                      <a:endParaRPr sz="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a:t>17.8</a:t>
                      </a:r>
                      <a:endParaRPr sz="90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7"/>
                  </a:ext>
                </a:extLst>
              </a:tr>
              <a:tr h="200025">
                <a:tc>
                  <a:txBody>
                    <a:bodyPr/>
                    <a:lstStyle/>
                    <a:p>
                      <a:pPr marL="0" lvl="0" indent="0" algn="ctr" rtl="0">
                        <a:lnSpc>
                          <a:spcPct val="115000"/>
                        </a:lnSpc>
                        <a:spcBef>
                          <a:spcPts val="0"/>
                        </a:spcBef>
                        <a:spcAft>
                          <a:spcPts val="0"/>
                        </a:spcAft>
                        <a:buNone/>
                      </a:pPr>
                      <a:r>
                        <a:rPr lang="en" sz="900" b="1"/>
                        <a:t>Total</a:t>
                      </a:r>
                      <a:endParaRPr sz="900" b="1"/>
                    </a:p>
                  </a:txBody>
                  <a:tcPr marL="28575" marR="28575" marT="19050" marB="19050" anchor="b">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b="1"/>
                        <a:t>380</a:t>
                      </a:r>
                      <a:endParaRPr sz="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b="1"/>
                        <a:t>21</a:t>
                      </a:r>
                      <a:endParaRPr sz="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900" dirty="0"/>
                        <a:t>Net Change -4</a:t>
                      </a:r>
                      <a:endParaRPr sz="900" dirty="0"/>
                    </a:p>
                  </a:txBody>
                  <a:tcPr marL="28575" marR="28575" marT="19050" marB="19050" anchor="b">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548DD4"/>
                    </a:solidFill>
                  </a:tcPr>
                </a:tc>
                <a:extLst>
                  <a:ext uri="{0D108BD9-81ED-4DB2-BD59-A6C34878D82A}">
                    <a16:rowId xmlns:a16="http://schemas.microsoft.com/office/drawing/2014/main" val="10028"/>
                  </a:ext>
                </a:extLst>
              </a:tr>
            </a:tbl>
          </a:graphicData>
        </a:graphic>
      </p:graphicFrame>
      <p:sp>
        <p:nvSpPr>
          <p:cNvPr id="396" name="Google Shape;396;p57"/>
          <p:cNvSpPr txBox="1"/>
          <p:nvPr/>
        </p:nvSpPr>
        <p:spPr>
          <a:xfrm>
            <a:off x="457200" y="1442049"/>
            <a:ext cx="1295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i="0" u="none" strike="noStrike" cap="none">
                <a:solidFill>
                  <a:schemeClr val="dk1"/>
                </a:solidFill>
              </a:rPr>
              <a:t>Griswold</a:t>
            </a:r>
            <a:endParaRPr sz="1800">
              <a:solidFill>
                <a:schemeClr val="dk1"/>
              </a:solidFill>
            </a:endParaRPr>
          </a:p>
        </p:txBody>
      </p:sp>
      <p:sp>
        <p:nvSpPr>
          <p:cNvPr id="397" name="Google Shape;397;p57"/>
          <p:cNvSpPr txBox="1"/>
          <p:nvPr/>
        </p:nvSpPr>
        <p:spPr>
          <a:xfrm>
            <a:off x="457200" y="3327299"/>
            <a:ext cx="1295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rPr>
              <a:t>Hubbard</a:t>
            </a:r>
            <a:endParaRPr sz="1800">
              <a:solidFill>
                <a:schemeClr val="dk1"/>
              </a:solidFill>
            </a:endParaRPr>
          </a:p>
        </p:txBody>
      </p:sp>
      <p:sp>
        <p:nvSpPr>
          <p:cNvPr id="398" name="Google Shape;398;p57"/>
          <p:cNvSpPr txBox="1"/>
          <p:nvPr/>
        </p:nvSpPr>
        <p:spPr>
          <a:xfrm>
            <a:off x="533400" y="5212543"/>
            <a:ext cx="12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rPr>
              <a:t>Willard</a:t>
            </a:r>
            <a:endParaRPr sz="18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
        <p:nvSpPr>
          <p:cNvPr id="404" name="Google Shape;404;p58"/>
          <p:cNvSpPr txBox="1">
            <a:spLocks noGrp="1"/>
          </p:cNvSpPr>
          <p:nvPr>
            <p:ph type="title"/>
          </p:nvPr>
        </p:nvSpPr>
        <p:spPr>
          <a:xfrm>
            <a:off x="1409700" y="274638"/>
            <a:ext cx="6324600" cy="563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916"/>
              <a:buFont typeface="Calibri"/>
              <a:buNone/>
            </a:pPr>
            <a:r>
              <a:rPr lang="en" sz="2816"/>
              <a:t>Secondary Projected Enrollments</a:t>
            </a:r>
            <a:endParaRPr sz="2816"/>
          </a:p>
        </p:txBody>
      </p:sp>
      <p:graphicFrame>
        <p:nvGraphicFramePr>
          <p:cNvPr id="405" name="Google Shape;405;p58"/>
          <p:cNvGraphicFramePr/>
          <p:nvPr/>
        </p:nvGraphicFramePr>
        <p:xfrm>
          <a:off x="2158200" y="1401550"/>
          <a:ext cx="5892175" cy="4812856"/>
        </p:xfrm>
        <a:graphic>
          <a:graphicData uri="http://schemas.openxmlformats.org/drawingml/2006/table">
            <a:tbl>
              <a:tblPr>
                <a:noFill/>
              </a:tblPr>
              <a:tblGrid>
                <a:gridCol w="1272475">
                  <a:extLst>
                    <a:ext uri="{9D8B030D-6E8A-4147-A177-3AD203B41FA5}">
                      <a16:colId xmlns:a16="http://schemas.microsoft.com/office/drawing/2014/main" val="20000"/>
                    </a:ext>
                  </a:extLst>
                </a:gridCol>
                <a:gridCol w="2058725">
                  <a:extLst>
                    <a:ext uri="{9D8B030D-6E8A-4147-A177-3AD203B41FA5}">
                      <a16:colId xmlns:a16="http://schemas.microsoft.com/office/drawing/2014/main" val="20001"/>
                    </a:ext>
                  </a:extLst>
                </a:gridCol>
                <a:gridCol w="1272475">
                  <a:extLst>
                    <a:ext uri="{9D8B030D-6E8A-4147-A177-3AD203B41FA5}">
                      <a16:colId xmlns:a16="http://schemas.microsoft.com/office/drawing/2014/main" val="20002"/>
                    </a:ext>
                  </a:extLst>
                </a:gridCol>
                <a:gridCol w="1288500">
                  <a:extLst>
                    <a:ext uri="{9D8B030D-6E8A-4147-A177-3AD203B41FA5}">
                      <a16:colId xmlns:a16="http://schemas.microsoft.com/office/drawing/2014/main" val="20003"/>
                    </a:ext>
                  </a:extLst>
                </a:gridCol>
              </a:tblGrid>
              <a:tr h="271525">
                <a:tc gridSpan="4">
                  <a:txBody>
                    <a:bodyPr/>
                    <a:lstStyle/>
                    <a:p>
                      <a:pPr marL="0" lvl="0" indent="0" algn="ctr" rtl="0">
                        <a:lnSpc>
                          <a:spcPct val="115000"/>
                        </a:lnSpc>
                        <a:spcBef>
                          <a:spcPts val="0"/>
                        </a:spcBef>
                        <a:spcAft>
                          <a:spcPts val="0"/>
                        </a:spcAft>
                        <a:buNone/>
                      </a:pPr>
                      <a:r>
                        <a:rPr lang="en" sz="1200" b="1"/>
                        <a:t>McGee Middle School</a:t>
                      </a:r>
                      <a:endParaRPr sz="1200" b="1"/>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475">
                <a:tc>
                  <a:txBody>
                    <a:bodyPr/>
                    <a:lstStyle/>
                    <a:p>
                      <a:pPr marL="0" lvl="0" indent="0" algn="ctr" rtl="0">
                        <a:lnSpc>
                          <a:spcPct val="115000"/>
                        </a:lnSpc>
                        <a:spcBef>
                          <a:spcPts val="0"/>
                        </a:spcBef>
                        <a:spcAft>
                          <a:spcPts val="0"/>
                        </a:spcAft>
                        <a:buNone/>
                      </a:pPr>
                      <a:r>
                        <a:rPr lang="en" sz="1100" b="1"/>
                        <a:t>Grade</a:t>
                      </a:r>
                      <a:endParaRPr sz="1100" b="1"/>
                    </a:p>
                  </a:txBody>
                  <a:tcPr marL="28575" marR="28575" marT="19050" marB="19050" anchor="ctr">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sz="1100" b="1"/>
                        <a:t>2022-23 Enrollment as of 10/1/2022</a:t>
                      </a:r>
                      <a:endParaRPr sz="11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sz="1100" b="1"/>
                        <a:t>Projected 2023-24 Enrollment</a:t>
                      </a:r>
                      <a:endParaRPr sz="11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sz="1100" b="1"/>
                        <a:t>Net Change</a:t>
                      </a:r>
                      <a:endParaRPr sz="1100" b="1"/>
                    </a:p>
                  </a:txBody>
                  <a:tcPr marL="28575" marR="28575" marT="19050" marB="19050" anchor="ctr">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extLst>
                  <a:ext uri="{0D108BD9-81ED-4DB2-BD59-A6C34878D82A}">
                    <a16:rowId xmlns:a16="http://schemas.microsoft.com/office/drawing/2014/main" val="10001"/>
                  </a:ext>
                </a:extLst>
              </a:tr>
              <a:tr h="313300">
                <a:tc>
                  <a:txBody>
                    <a:bodyPr/>
                    <a:lstStyle/>
                    <a:p>
                      <a:pPr marL="0" lvl="0" indent="0" algn="ctr" rtl="0">
                        <a:lnSpc>
                          <a:spcPct val="115000"/>
                        </a:lnSpc>
                        <a:spcBef>
                          <a:spcPts val="0"/>
                        </a:spcBef>
                        <a:spcAft>
                          <a:spcPts val="0"/>
                        </a:spcAft>
                        <a:buNone/>
                      </a:pPr>
                      <a:r>
                        <a:rPr lang="en"/>
                        <a:t>6</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a:t>182</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a:t>200</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extLst>
                  <a:ext uri="{0D108BD9-81ED-4DB2-BD59-A6C34878D82A}">
                    <a16:rowId xmlns:a16="http://schemas.microsoft.com/office/drawing/2014/main" val="10002"/>
                  </a:ext>
                </a:extLst>
              </a:tr>
              <a:tr h="313300">
                <a:tc>
                  <a:txBody>
                    <a:bodyPr/>
                    <a:lstStyle/>
                    <a:p>
                      <a:pPr marL="0" lvl="0" indent="0" algn="ctr" rtl="0">
                        <a:lnSpc>
                          <a:spcPct val="115000"/>
                        </a:lnSpc>
                        <a:spcBef>
                          <a:spcPts val="0"/>
                        </a:spcBef>
                        <a:spcAft>
                          <a:spcPts val="0"/>
                        </a:spcAft>
                        <a:buNone/>
                      </a:pPr>
                      <a:r>
                        <a:rPr lang="en"/>
                        <a:t>7</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a:t>197</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a:t>185</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extLst>
                  <a:ext uri="{0D108BD9-81ED-4DB2-BD59-A6C34878D82A}">
                    <a16:rowId xmlns:a16="http://schemas.microsoft.com/office/drawing/2014/main" val="10003"/>
                  </a:ext>
                </a:extLst>
              </a:tr>
              <a:tr h="313300">
                <a:tc>
                  <a:txBody>
                    <a:bodyPr/>
                    <a:lstStyle/>
                    <a:p>
                      <a:pPr marL="0" lvl="0" indent="0" algn="ctr" rtl="0">
                        <a:lnSpc>
                          <a:spcPct val="115000"/>
                        </a:lnSpc>
                        <a:spcBef>
                          <a:spcPts val="0"/>
                        </a:spcBef>
                        <a:spcAft>
                          <a:spcPts val="0"/>
                        </a:spcAft>
                        <a:buNone/>
                      </a:pPr>
                      <a:r>
                        <a:rPr lang="en"/>
                        <a:t>8</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a:t>203</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a:t>202</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D69B"/>
                    </a:solidFill>
                  </a:tcPr>
                </a:tc>
                <a:extLst>
                  <a:ext uri="{0D108BD9-81ED-4DB2-BD59-A6C34878D82A}">
                    <a16:rowId xmlns:a16="http://schemas.microsoft.com/office/drawing/2014/main" val="10004"/>
                  </a:ext>
                </a:extLst>
              </a:tr>
              <a:tr h="250625">
                <a:tc>
                  <a:txBody>
                    <a:bodyPr/>
                    <a:lstStyle/>
                    <a:p>
                      <a:pPr marL="0" lvl="0" indent="0" algn="ctr" rtl="0">
                        <a:lnSpc>
                          <a:spcPct val="115000"/>
                        </a:lnSpc>
                        <a:spcBef>
                          <a:spcPts val="0"/>
                        </a:spcBef>
                        <a:spcAft>
                          <a:spcPts val="0"/>
                        </a:spcAft>
                        <a:buNone/>
                      </a:pPr>
                      <a:r>
                        <a:rPr lang="en" sz="1100" b="1"/>
                        <a:t>Total</a:t>
                      </a:r>
                      <a:endParaRPr sz="1100" b="1"/>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sz="1100" b="1"/>
                        <a:t>582</a:t>
                      </a:r>
                      <a:endParaRPr sz="11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sz="1100" b="1"/>
                        <a:t>587</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2D69B"/>
                    </a:solidFill>
                  </a:tcPr>
                </a:tc>
                <a:tc>
                  <a:txBody>
                    <a:bodyPr/>
                    <a:lstStyle/>
                    <a:p>
                      <a:pPr marL="0" lvl="0" indent="0" algn="ctr" rtl="0">
                        <a:lnSpc>
                          <a:spcPct val="115000"/>
                        </a:lnSpc>
                        <a:spcBef>
                          <a:spcPts val="0"/>
                        </a:spcBef>
                        <a:spcAft>
                          <a:spcPts val="0"/>
                        </a:spcAft>
                        <a:buNone/>
                      </a:pPr>
                      <a:r>
                        <a:rPr lang="en" sz="1100" b="1"/>
                        <a:t>5</a:t>
                      </a:r>
                      <a:endParaRPr sz="1100" b="1"/>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2D69B"/>
                    </a:solidFill>
                  </a:tcPr>
                </a:tc>
                <a:extLst>
                  <a:ext uri="{0D108BD9-81ED-4DB2-BD59-A6C34878D82A}">
                    <a16:rowId xmlns:a16="http://schemas.microsoft.com/office/drawing/2014/main" val="10005"/>
                  </a:ext>
                </a:extLst>
              </a:tr>
              <a:tr h="275700">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1525">
                <a:tc gridSpan="4">
                  <a:txBody>
                    <a:bodyPr/>
                    <a:lstStyle/>
                    <a:p>
                      <a:pPr marL="0" lvl="0" indent="0" algn="ctr" rtl="0">
                        <a:lnSpc>
                          <a:spcPct val="115000"/>
                        </a:lnSpc>
                        <a:spcBef>
                          <a:spcPts val="0"/>
                        </a:spcBef>
                        <a:spcAft>
                          <a:spcPts val="0"/>
                        </a:spcAft>
                        <a:buNone/>
                      </a:pPr>
                      <a:r>
                        <a:rPr lang="en" sz="1200" b="1"/>
                        <a:t>Berlin High School</a:t>
                      </a:r>
                      <a:endParaRPr sz="1200" b="1"/>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53475">
                <a:tc>
                  <a:txBody>
                    <a:bodyPr/>
                    <a:lstStyle/>
                    <a:p>
                      <a:pPr marL="0" lvl="0" indent="0" algn="ctr" rtl="0">
                        <a:lnSpc>
                          <a:spcPct val="115000"/>
                        </a:lnSpc>
                        <a:spcBef>
                          <a:spcPts val="0"/>
                        </a:spcBef>
                        <a:spcAft>
                          <a:spcPts val="0"/>
                        </a:spcAft>
                        <a:buNone/>
                      </a:pPr>
                      <a:r>
                        <a:rPr lang="en" sz="1100" b="1"/>
                        <a:t>Grade</a:t>
                      </a:r>
                      <a:endParaRPr sz="1100" b="1"/>
                    </a:p>
                  </a:txBody>
                  <a:tcPr marL="28575" marR="28575" marT="19050" marB="19050" anchor="ctr">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sz="1100" b="1"/>
                        <a:t>2022-23 Enrollment as of 10/1/2022</a:t>
                      </a:r>
                      <a:endParaRPr sz="11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sz="1100" b="1"/>
                        <a:t>Projected 2023-24 Enrollment</a:t>
                      </a:r>
                      <a:endParaRPr sz="1100" b="1"/>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sz="1100" b="1"/>
                        <a:t>Net Change</a:t>
                      </a:r>
                      <a:endParaRPr sz="1100" b="1"/>
                    </a:p>
                  </a:txBody>
                  <a:tcPr marL="28575" marR="28575" marT="19050" marB="19050" anchor="ctr">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8"/>
                  </a:ext>
                </a:extLst>
              </a:tr>
              <a:tr h="313300">
                <a:tc>
                  <a:txBody>
                    <a:bodyPr/>
                    <a:lstStyle/>
                    <a:p>
                      <a:pPr marL="0" lvl="0" indent="0" algn="ctr" rtl="0">
                        <a:lnSpc>
                          <a:spcPct val="115000"/>
                        </a:lnSpc>
                        <a:spcBef>
                          <a:spcPts val="0"/>
                        </a:spcBef>
                        <a:spcAft>
                          <a:spcPts val="0"/>
                        </a:spcAft>
                        <a:buNone/>
                      </a:pPr>
                      <a:r>
                        <a:rPr lang="en"/>
                        <a:t>9</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199</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203</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9"/>
                  </a:ext>
                </a:extLst>
              </a:tr>
              <a:tr h="313300">
                <a:tc>
                  <a:txBody>
                    <a:bodyPr/>
                    <a:lstStyle/>
                    <a:p>
                      <a:pPr marL="0" lvl="0" indent="0" algn="ctr" rtl="0">
                        <a:lnSpc>
                          <a:spcPct val="115000"/>
                        </a:lnSpc>
                        <a:spcBef>
                          <a:spcPts val="0"/>
                        </a:spcBef>
                        <a:spcAft>
                          <a:spcPts val="0"/>
                        </a:spcAft>
                        <a:buNone/>
                      </a:pPr>
                      <a:r>
                        <a:rPr lang="en"/>
                        <a:t>10</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234</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198</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10"/>
                  </a:ext>
                </a:extLst>
              </a:tr>
              <a:tr h="313300">
                <a:tc>
                  <a:txBody>
                    <a:bodyPr/>
                    <a:lstStyle/>
                    <a:p>
                      <a:pPr marL="0" lvl="0" indent="0" algn="ctr" rtl="0">
                        <a:lnSpc>
                          <a:spcPct val="115000"/>
                        </a:lnSpc>
                        <a:spcBef>
                          <a:spcPts val="0"/>
                        </a:spcBef>
                        <a:spcAft>
                          <a:spcPts val="0"/>
                        </a:spcAft>
                        <a:buNone/>
                      </a:pPr>
                      <a:r>
                        <a:rPr lang="en"/>
                        <a:t>11</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195</a:t>
                      </a:r>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233</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11"/>
                  </a:ext>
                </a:extLst>
              </a:tr>
              <a:tr h="313300">
                <a:tc>
                  <a:txBody>
                    <a:bodyPr/>
                    <a:lstStyle/>
                    <a:p>
                      <a:pPr marL="0" lvl="0" indent="0" algn="ctr" rtl="0">
                        <a:lnSpc>
                          <a:spcPct val="115000"/>
                        </a:lnSpc>
                        <a:spcBef>
                          <a:spcPts val="0"/>
                        </a:spcBef>
                        <a:spcAft>
                          <a:spcPts val="0"/>
                        </a:spcAft>
                        <a:buNone/>
                      </a:pPr>
                      <a:r>
                        <a:rPr lang="en"/>
                        <a:t>12</a:t>
                      </a:r>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256</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a:t>222</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12"/>
                  </a:ext>
                </a:extLst>
              </a:tr>
              <a:tr h="250625">
                <a:tc>
                  <a:txBody>
                    <a:bodyPr/>
                    <a:lstStyle/>
                    <a:p>
                      <a:pPr marL="0" lvl="0" indent="0" algn="ctr" rtl="0">
                        <a:lnSpc>
                          <a:spcPct val="115000"/>
                        </a:lnSpc>
                        <a:spcBef>
                          <a:spcPts val="0"/>
                        </a:spcBef>
                        <a:spcAft>
                          <a:spcPts val="0"/>
                        </a:spcAft>
                        <a:buNone/>
                      </a:pPr>
                      <a:r>
                        <a:rPr lang="en" sz="1100" b="1"/>
                        <a:t>Total</a:t>
                      </a:r>
                      <a:endParaRPr sz="1100" b="1"/>
                    </a:p>
                  </a:txBody>
                  <a:tcPr marL="28575" marR="28575" marT="19050" marB="19050" anchor="b">
                    <a:lnL w="285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sz="1100" b="1"/>
                        <a:t>884</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sz="1100" b="1"/>
                        <a:t>856</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ABF8F"/>
                    </a:solidFill>
                  </a:tcPr>
                </a:tc>
                <a:tc>
                  <a:txBody>
                    <a:bodyPr/>
                    <a:lstStyle/>
                    <a:p>
                      <a:pPr marL="0" lvl="0" indent="0" algn="ctr" rtl="0">
                        <a:lnSpc>
                          <a:spcPct val="115000"/>
                        </a:lnSpc>
                        <a:spcBef>
                          <a:spcPts val="0"/>
                        </a:spcBef>
                        <a:spcAft>
                          <a:spcPts val="0"/>
                        </a:spcAft>
                        <a:buNone/>
                      </a:pPr>
                      <a:r>
                        <a:rPr lang="en" sz="1100" b="1"/>
                        <a:t>-28</a:t>
                      </a:r>
                      <a:endParaRPr sz="1100" b="1"/>
                    </a:p>
                  </a:txBody>
                  <a:tcPr marL="28575" marR="28575" marT="19050" marB="19050" anchor="b">
                    <a:lnL w="952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13"/>
                  </a:ext>
                </a:extLst>
              </a:tr>
            </a:tbl>
          </a:graphicData>
        </a:graphic>
      </p:graphicFrame>
      <p:sp>
        <p:nvSpPr>
          <p:cNvPr id="406" name="Google Shape;406;p58"/>
          <p:cNvSpPr txBox="1"/>
          <p:nvPr/>
        </p:nvSpPr>
        <p:spPr>
          <a:xfrm>
            <a:off x="532650" y="2226550"/>
            <a:ext cx="11310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a:solidFill>
                  <a:schemeClr val="dk1"/>
                </a:solidFill>
              </a:rPr>
              <a:t>McGee</a:t>
            </a:r>
            <a:endParaRPr sz="1800">
              <a:solidFill>
                <a:schemeClr val="dk1"/>
              </a:solidFill>
            </a:endParaRPr>
          </a:p>
        </p:txBody>
      </p:sp>
      <p:sp>
        <p:nvSpPr>
          <p:cNvPr id="407" name="Google Shape;407;p58"/>
          <p:cNvSpPr txBox="1"/>
          <p:nvPr/>
        </p:nvSpPr>
        <p:spPr>
          <a:xfrm>
            <a:off x="0" y="4258100"/>
            <a:ext cx="2196300" cy="9825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endParaRPr sz="1800">
              <a:solidFill>
                <a:schemeClr val="dk1"/>
              </a:solidFill>
            </a:endParaRPr>
          </a:p>
          <a:p>
            <a:pPr marL="0" marR="0" lvl="0" indent="0" algn="ctr" rtl="0">
              <a:spcBef>
                <a:spcPts val="0"/>
              </a:spcBef>
              <a:spcAft>
                <a:spcPts val="0"/>
              </a:spcAft>
              <a:buNone/>
            </a:pPr>
            <a:r>
              <a:rPr lang="en" sz="2145">
                <a:solidFill>
                  <a:schemeClr val="dk1"/>
                </a:solidFill>
              </a:rPr>
              <a:t>Berlin</a:t>
            </a:r>
            <a:endParaRPr sz="2145">
              <a:solidFill>
                <a:schemeClr val="dk1"/>
              </a:solidFill>
            </a:endParaRPr>
          </a:p>
          <a:p>
            <a:pPr marL="0" marR="0" lvl="0" indent="0" algn="ctr" rtl="0">
              <a:spcBef>
                <a:spcPts val="0"/>
              </a:spcBef>
              <a:spcAft>
                <a:spcPts val="0"/>
              </a:spcAft>
              <a:buNone/>
            </a:pPr>
            <a:r>
              <a:rPr lang="en" sz="2145">
                <a:solidFill>
                  <a:schemeClr val="dk1"/>
                </a:solidFill>
              </a:rPr>
              <a:t>High School</a:t>
            </a:r>
            <a:endParaRPr sz="2145">
              <a:solidFill>
                <a:schemeClr val="dk1"/>
              </a:solidFill>
            </a:endParaRPr>
          </a:p>
          <a:p>
            <a:pPr marL="0" marR="0" lvl="0" indent="0" algn="ctr" rtl="0">
              <a:spcBef>
                <a:spcPts val="0"/>
              </a:spcBef>
              <a:spcAft>
                <a:spcPts val="0"/>
              </a:spcAft>
              <a:buNone/>
            </a:pPr>
            <a:endParaRPr sz="2262">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9"/>
          <p:cNvSpPr txBox="1">
            <a:spLocks noGrp="1"/>
          </p:cNvSpPr>
          <p:nvPr>
            <p:ph type="title"/>
          </p:nvPr>
        </p:nvSpPr>
        <p:spPr>
          <a:xfrm>
            <a:off x="310500" y="144000"/>
            <a:ext cx="8204700" cy="1062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90"/>
              <a:buNone/>
            </a:pPr>
            <a:r>
              <a:rPr lang="en" sz="3060" b="1">
                <a:latin typeface="Josefin Sans"/>
                <a:ea typeface="Josefin Sans"/>
                <a:cs typeface="Josefin Sans"/>
                <a:sym typeface="Josefin Sans"/>
              </a:rPr>
              <a:t>SBA -DRG ELA Comparison 2022 (Gr 3-8) </a:t>
            </a:r>
            <a:endParaRPr sz="3060" b="1">
              <a:latin typeface="Josefin Sans"/>
              <a:ea typeface="Josefin Sans"/>
              <a:cs typeface="Josefin Sans"/>
              <a:sym typeface="Josefin Sans"/>
            </a:endParaRPr>
          </a:p>
        </p:txBody>
      </p:sp>
      <p:sp>
        <p:nvSpPr>
          <p:cNvPr id="414" name="Google Shape;414;p59"/>
          <p:cNvSpPr txBox="1">
            <a:spLocks noGrp="1"/>
          </p:cNvSpPr>
          <p:nvPr>
            <p:ph type="sldNum" idx="12"/>
          </p:nvPr>
        </p:nvSpPr>
        <p:spPr>
          <a:xfrm>
            <a:off x="6457950" y="6190091"/>
            <a:ext cx="2057400" cy="3652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pic>
        <p:nvPicPr>
          <p:cNvPr id="415" name="Google Shape;415;p59"/>
          <p:cNvPicPr preferRelativeResize="0"/>
          <p:nvPr/>
        </p:nvPicPr>
        <p:blipFill>
          <a:blip r:embed="rId3">
            <a:alphaModFix/>
          </a:blip>
          <a:stretch>
            <a:fillRect/>
          </a:stretch>
        </p:blipFill>
        <p:spPr>
          <a:xfrm>
            <a:off x="2001088" y="1384226"/>
            <a:ext cx="5161712" cy="45593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0"/>
          <p:cNvSpPr txBox="1">
            <a:spLocks noGrp="1"/>
          </p:cNvSpPr>
          <p:nvPr>
            <p:ph type="title"/>
          </p:nvPr>
        </p:nvSpPr>
        <p:spPr>
          <a:xfrm>
            <a:off x="628650" y="273844"/>
            <a:ext cx="7886700" cy="994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3000" b="1">
                <a:latin typeface="Josefin Sans"/>
                <a:ea typeface="Josefin Sans"/>
                <a:cs typeface="Josefin Sans"/>
                <a:sym typeface="Josefin Sans"/>
              </a:rPr>
              <a:t>SBA - DRG Math Comparison 2022 (Gr 3-8)</a:t>
            </a:r>
            <a:endParaRPr sz="3000" b="1">
              <a:latin typeface="Josefin Sans"/>
              <a:ea typeface="Josefin Sans"/>
              <a:cs typeface="Josefin Sans"/>
              <a:sym typeface="Josefin Sans"/>
            </a:endParaRPr>
          </a:p>
        </p:txBody>
      </p:sp>
      <p:sp>
        <p:nvSpPr>
          <p:cNvPr id="422" name="Google Shape;422;p60"/>
          <p:cNvSpPr txBox="1">
            <a:spLocks noGrp="1"/>
          </p:cNvSpPr>
          <p:nvPr>
            <p:ph type="sldNum" idx="12"/>
          </p:nvPr>
        </p:nvSpPr>
        <p:spPr>
          <a:xfrm>
            <a:off x="6457950" y="4642568"/>
            <a:ext cx="2057400" cy="2740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pic>
        <p:nvPicPr>
          <p:cNvPr id="423" name="Google Shape;423;p60"/>
          <p:cNvPicPr preferRelativeResize="0"/>
          <p:nvPr/>
        </p:nvPicPr>
        <p:blipFill>
          <a:blip r:embed="rId3">
            <a:alphaModFix/>
          </a:blip>
          <a:stretch>
            <a:fillRect/>
          </a:stretch>
        </p:blipFill>
        <p:spPr>
          <a:xfrm>
            <a:off x="2001088" y="1424726"/>
            <a:ext cx="5314112" cy="45950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472500" y="365125"/>
            <a:ext cx="8043000" cy="1362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600" b="1">
                <a:latin typeface="Josefin Sans"/>
                <a:ea typeface="Josefin Sans"/>
                <a:cs typeface="Josefin Sans"/>
                <a:sym typeface="Josefin Sans"/>
              </a:rPr>
              <a:t>NGSS - DRG NGSS Comparison 2022 (Gr 5, 8, 11)</a:t>
            </a:r>
            <a:endParaRPr sz="2600" b="1">
              <a:latin typeface="Josefin Sans"/>
              <a:ea typeface="Josefin Sans"/>
              <a:cs typeface="Josefin Sans"/>
              <a:sym typeface="Josefin Sans"/>
            </a:endParaRPr>
          </a:p>
        </p:txBody>
      </p:sp>
      <p:sp>
        <p:nvSpPr>
          <p:cNvPr id="430" name="Google Shape;430;p61"/>
          <p:cNvSpPr txBox="1">
            <a:spLocks noGrp="1"/>
          </p:cNvSpPr>
          <p:nvPr>
            <p:ph type="sldNum" idx="12"/>
          </p:nvPr>
        </p:nvSpPr>
        <p:spPr>
          <a:xfrm>
            <a:off x="6457950" y="4642568"/>
            <a:ext cx="2057400" cy="2740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pic>
        <p:nvPicPr>
          <p:cNvPr id="431" name="Google Shape;431;p61"/>
          <p:cNvPicPr preferRelativeResize="0"/>
          <p:nvPr/>
        </p:nvPicPr>
        <p:blipFill>
          <a:blip r:embed="rId3">
            <a:alphaModFix/>
          </a:blip>
          <a:stretch>
            <a:fillRect/>
          </a:stretch>
        </p:blipFill>
        <p:spPr>
          <a:xfrm>
            <a:off x="1752600" y="1663738"/>
            <a:ext cx="5334000" cy="443226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2"/>
          <p:cNvSpPr txBox="1">
            <a:spLocks noGrp="1"/>
          </p:cNvSpPr>
          <p:nvPr>
            <p:ph type="body" idx="1"/>
          </p:nvPr>
        </p:nvSpPr>
        <p:spPr>
          <a:xfrm>
            <a:off x="137625" y="177142"/>
            <a:ext cx="8912100" cy="532000"/>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ctr" rtl="0">
              <a:spcBef>
                <a:spcPts val="0"/>
              </a:spcBef>
              <a:spcAft>
                <a:spcPts val="0"/>
              </a:spcAft>
              <a:buClr>
                <a:schemeClr val="dk1"/>
              </a:buClr>
              <a:buFont typeface="Arial"/>
              <a:buNone/>
            </a:pPr>
            <a:r>
              <a:rPr lang="en" sz="8000" b="1">
                <a:latin typeface="Josefin Sans"/>
                <a:ea typeface="Josefin Sans"/>
                <a:cs typeface="Josefin Sans"/>
                <a:sym typeface="Josefin Sans"/>
              </a:rPr>
              <a:t>SAT State Comparison</a:t>
            </a:r>
            <a:r>
              <a:rPr lang="en" sz="8000" b="1" i="0" u="none" strike="noStrike" cap="none">
                <a:solidFill>
                  <a:schemeClr val="dk1"/>
                </a:solidFill>
                <a:latin typeface="Josefin Sans"/>
                <a:ea typeface="Josefin Sans"/>
                <a:cs typeface="Josefin Sans"/>
                <a:sym typeface="Josefin Sans"/>
              </a:rPr>
              <a:t>: </a:t>
            </a:r>
            <a:r>
              <a:rPr lang="en" sz="8000" b="1">
                <a:latin typeface="Josefin Sans"/>
                <a:ea typeface="Josefin Sans"/>
                <a:cs typeface="Josefin Sans"/>
                <a:sym typeface="Josefin Sans"/>
              </a:rPr>
              <a:t>EBRW</a:t>
            </a:r>
            <a:endParaRPr sz="8000" b="1">
              <a:latin typeface="Josefin Sans"/>
              <a:ea typeface="Josefin Sans"/>
              <a:cs typeface="Josefin Sans"/>
              <a:sym typeface="Josefin Sans"/>
            </a:endParaRPr>
          </a:p>
          <a:p>
            <a:pPr marL="0" marR="0" lvl="0" indent="0" algn="l" rtl="0">
              <a:spcBef>
                <a:spcPts val="1160"/>
              </a:spcBef>
              <a:spcAft>
                <a:spcPts val="0"/>
              </a:spcAft>
              <a:buClr>
                <a:schemeClr val="dk1"/>
              </a:buClr>
              <a:buFont typeface="Arial"/>
              <a:buNone/>
            </a:pPr>
            <a:endParaRPr sz="2400"/>
          </a:p>
          <a:p>
            <a:pPr marL="0" marR="0" lvl="0" indent="0" algn="l" rtl="0">
              <a:spcBef>
                <a:spcPts val="640"/>
              </a:spcBef>
              <a:spcAft>
                <a:spcPts val="1200"/>
              </a:spcAft>
              <a:buClr>
                <a:schemeClr val="dk1"/>
              </a:buClr>
              <a:buFont typeface="Arial"/>
              <a:buNone/>
            </a:pPr>
            <a:endParaRPr sz="3200" b="0" i="0" u="none" strike="noStrike" cap="none">
              <a:solidFill>
                <a:schemeClr val="dk1"/>
              </a:solidFill>
              <a:latin typeface="Arial"/>
              <a:ea typeface="Arial"/>
              <a:cs typeface="Arial"/>
              <a:sym typeface="Arial"/>
            </a:endParaRPr>
          </a:p>
        </p:txBody>
      </p:sp>
      <p:graphicFrame>
        <p:nvGraphicFramePr>
          <p:cNvPr id="437" name="Google Shape;437;p62"/>
          <p:cNvGraphicFramePr/>
          <p:nvPr>
            <p:extLst>
              <p:ext uri="{D42A27DB-BD31-4B8C-83A1-F6EECF244321}">
                <p14:modId xmlns:p14="http://schemas.microsoft.com/office/powerpoint/2010/main" val="917971124"/>
              </p:ext>
            </p:extLst>
          </p:nvPr>
        </p:nvGraphicFramePr>
        <p:xfrm>
          <a:off x="674975" y="721988"/>
          <a:ext cx="7837400" cy="4722975"/>
        </p:xfrm>
        <a:graphic>
          <a:graphicData uri="http://schemas.openxmlformats.org/drawingml/2006/table">
            <a:tbl>
              <a:tblPr firstRow="1" bandRow="1">
                <a:noFill/>
              </a:tblPr>
              <a:tblGrid>
                <a:gridCol w="1130400">
                  <a:extLst>
                    <a:ext uri="{9D8B030D-6E8A-4147-A177-3AD203B41FA5}">
                      <a16:colId xmlns:a16="http://schemas.microsoft.com/office/drawing/2014/main" val="20000"/>
                    </a:ext>
                  </a:extLst>
                </a:gridCol>
                <a:gridCol w="1676750">
                  <a:extLst>
                    <a:ext uri="{9D8B030D-6E8A-4147-A177-3AD203B41FA5}">
                      <a16:colId xmlns:a16="http://schemas.microsoft.com/office/drawing/2014/main" val="20001"/>
                    </a:ext>
                  </a:extLst>
                </a:gridCol>
                <a:gridCol w="1676750">
                  <a:extLst>
                    <a:ext uri="{9D8B030D-6E8A-4147-A177-3AD203B41FA5}">
                      <a16:colId xmlns:a16="http://schemas.microsoft.com/office/drawing/2014/main" val="20002"/>
                    </a:ext>
                  </a:extLst>
                </a:gridCol>
                <a:gridCol w="1676750">
                  <a:extLst>
                    <a:ext uri="{9D8B030D-6E8A-4147-A177-3AD203B41FA5}">
                      <a16:colId xmlns:a16="http://schemas.microsoft.com/office/drawing/2014/main" val="20003"/>
                    </a:ext>
                  </a:extLst>
                </a:gridCol>
                <a:gridCol w="1676750">
                  <a:extLst>
                    <a:ext uri="{9D8B030D-6E8A-4147-A177-3AD203B41FA5}">
                      <a16:colId xmlns:a16="http://schemas.microsoft.com/office/drawing/2014/main" val="20004"/>
                    </a:ext>
                  </a:extLst>
                </a:gridCol>
              </a:tblGrid>
              <a:tr h="860150">
                <a:tc rowSpan="2">
                  <a:txBody>
                    <a:bodyPr/>
                    <a:lstStyle/>
                    <a:p>
                      <a:pPr marL="0" marR="0" lvl="0" indent="0" algn="ctr" rtl="0">
                        <a:spcBef>
                          <a:spcPts val="0"/>
                        </a:spcBef>
                        <a:spcAft>
                          <a:spcPts val="0"/>
                        </a:spcAft>
                        <a:buNone/>
                      </a:pPr>
                      <a:endParaRPr sz="1600"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1600">
                          <a:latin typeface="Josefin Sans"/>
                          <a:ea typeface="Josefin Sans"/>
                          <a:cs typeface="Josefin Sans"/>
                          <a:sym typeface="Josefin Sans"/>
                        </a:rPr>
                        <a:t>District</a:t>
                      </a:r>
                      <a:endParaRPr sz="1600">
                        <a:latin typeface="Josefin Sans"/>
                        <a:ea typeface="Josefin Sans"/>
                        <a:cs typeface="Josefin Sans"/>
                        <a:sym typeface="Josefin Sans"/>
                      </a:endParaRPr>
                    </a:p>
                    <a:p>
                      <a:pPr marL="0" marR="0" lvl="0" indent="0" algn="ctr" rtl="0">
                        <a:spcBef>
                          <a:spcPts val="0"/>
                        </a:spcBef>
                        <a:spcAft>
                          <a:spcPts val="0"/>
                        </a:spcAft>
                        <a:buNone/>
                      </a:pPr>
                      <a:r>
                        <a:rPr lang="en" sz="1600" u="none" strike="noStrike" cap="none">
                          <a:latin typeface="Josefin Sans"/>
                          <a:ea typeface="Josefin Sans"/>
                          <a:cs typeface="Josefin Sans"/>
                          <a:sym typeface="Josefin Sans"/>
                        </a:rPr>
                        <a:t>Met or Exceeded</a:t>
                      </a:r>
                      <a:endParaRPr sz="1600"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endParaRPr sz="1600">
                        <a:latin typeface="Josefin Sans"/>
                        <a:ea typeface="Josefin Sans"/>
                        <a:cs typeface="Josefin Sans"/>
                        <a:sym typeface="Josefin Sans"/>
                      </a:endParaRPr>
                    </a:p>
                    <a:p>
                      <a:pPr marL="0" marR="0" lvl="0" indent="0" algn="ctr" rtl="0">
                        <a:spcBef>
                          <a:spcPts val="0"/>
                        </a:spcBef>
                        <a:spcAft>
                          <a:spcPts val="0"/>
                        </a:spcAft>
                        <a:buNone/>
                      </a:pPr>
                      <a:r>
                        <a:rPr lang="en" sz="1600">
                          <a:latin typeface="Josefin Sans"/>
                          <a:ea typeface="Josefin Sans"/>
                          <a:cs typeface="Josefin Sans"/>
                          <a:sym typeface="Josefin Sans"/>
                        </a:rPr>
                        <a:t>District</a:t>
                      </a:r>
                      <a:endParaRPr sz="1600"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1600">
                          <a:latin typeface="Josefin Sans"/>
                          <a:ea typeface="Josefin Sans"/>
                          <a:cs typeface="Josefin Sans"/>
                          <a:sym typeface="Josefin Sans"/>
                        </a:rPr>
                        <a:t>State</a:t>
                      </a:r>
                      <a:endParaRPr sz="1600">
                        <a:latin typeface="Josefin Sans"/>
                        <a:ea typeface="Josefin Sans"/>
                        <a:cs typeface="Josefin Sans"/>
                        <a:sym typeface="Josefin Sans"/>
                      </a:endParaRPr>
                    </a:p>
                    <a:p>
                      <a:pPr marL="0" marR="0" lvl="0" indent="0" algn="ctr" rtl="0">
                        <a:spcBef>
                          <a:spcPts val="0"/>
                        </a:spcBef>
                        <a:spcAft>
                          <a:spcPts val="0"/>
                        </a:spcAft>
                        <a:buNone/>
                      </a:pPr>
                      <a:r>
                        <a:rPr lang="en" sz="1600">
                          <a:latin typeface="Josefin Sans"/>
                          <a:ea typeface="Josefin Sans"/>
                          <a:cs typeface="Josefin Sans"/>
                          <a:sym typeface="Josefin Sans"/>
                        </a:rPr>
                        <a:t>Met or Exceeded</a:t>
                      </a:r>
                      <a:endParaRPr sz="16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Josefin Sans"/>
                        <a:ea typeface="Josefin Sans"/>
                        <a:cs typeface="Josefin Sans"/>
                        <a:sym typeface="Josefin Sans"/>
                      </a:endParaRPr>
                    </a:p>
                    <a:p>
                      <a:pPr marL="0" marR="0" lvl="0" indent="0" algn="ctr" rtl="0">
                        <a:spcBef>
                          <a:spcPts val="0"/>
                        </a:spcBef>
                        <a:spcAft>
                          <a:spcPts val="0"/>
                        </a:spcAft>
                        <a:buNone/>
                      </a:pPr>
                      <a:r>
                        <a:rPr lang="en" sz="1600">
                          <a:latin typeface="Josefin Sans"/>
                          <a:ea typeface="Josefin Sans"/>
                          <a:cs typeface="Josefin Sans"/>
                          <a:sym typeface="Josefin Sans"/>
                        </a:rPr>
                        <a:t>State</a:t>
                      </a:r>
                      <a:endParaRPr sz="16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65550">
                <a:tc vMerge="1">
                  <a:txBody>
                    <a:bodyPr/>
                    <a:lstStyle/>
                    <a:p>
                      <a:endParaRPr lang="en-US"/>
                    </a:p>
                  </a:txBody>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t>
                      </a:r>
                      <a:endParaRPr sz="2100" b="1"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Av</a:t>
                      </a:r>
                      <a:r>
                        <a:rPr lang="en" sz="2100" b="1">
                          <a:latin typeface="Josefin Sans"/>
                          <a:ea typeface="Josefin Sans"/>
                          <a:cs typeface="Josefin Sans"/>
                          <a:sym typeface="Josefin Sans"/>
                        </a:rPr>
                        <a:t>g</a:t>
                      </a:r>
                      <a:r>
                        <a:rPr lang="en" sz="2100" b="1" u="none" strike="noStrike" cap="none">
                          <a:latin typeface="Josefin Sans"/>
                          <a:ea typeface="Josefin Sans"/>
                          <a:cs typeface="Josefin Sans"/>
                          <a:sym typeface="Josefin Sans"/>
                        </a:rPr>
                        <a:t> Score</a:t>
                      </a:r>
                      <a:endParaRPr sz="2100" b="1" u="none" strike="noStrike" cap="none">
                        <a:latin typeface="Josefin Sans"/>
                        <a:ea typeface="Josefin Sans"/>
                        <a:cs typeface="Josefin Sans"/>
                        <a:sym typeface="Josefin Sans"/>
                      </a:endParaRPr>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t>
                      </a:r>
                      <a:endParaRPr sz="2100" b="1" u="none" strike="noStrike" cap="none">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Av</a:t>
                      </a:r>
                      <a:r>
                        <a:rPr lang="en" sz="2100" b="1">
                          <a:latin typeface="Josefin Sans"/>
                          <a:ea typeface="Josefin Sans"/>
                          <a:cs typeface="Josefin Sans"/>
                          <a:sym typeface="Josefin Sans"/>
                        </a:rPr>
                        <a:t>g</a:t>
                      </a:r>
                      <a:r>
                        <a:rPr lang="en" sz="2100" b="1" u="none" strike="noStrike" cap="none">
                          <a:latin typeface="Josefin Sans"/>
                          <a:ea typeface="Josefin Sans"/>
                          <a:cs typeface="Josefin Sans"/>
                          <a:sym typeface="Josefin Sans"/>
                        </a:rPr>
                        <a:t> Score</a:t>
                      </a:r>
                      <a:endParaRPr sz="2100" b="1" u="none" strike="noStrike" cap="none">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839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2016</a:t>
                      </a:r>
                      <a:endParaRPr sz="2000" b="1">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73.9</a:t>
                      </a:r>
                      <a:endParaRPr sz="2000">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532</a:t>
                      </a:r>
                      <a:endParaRPr sz="2000">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65.0</a:t>
                      </a:r>
                      <a:endParaRPr sz="2000">
                        <a:latin typeface="Josefin Sans"/>
                        <a:ea typeface="Josefin Sans"/>
                        <a:cs typeface="Josefin Sans"/>
                        <a:sym typeface="Josefin Sans"/>
                      </a:endParaRPr>
                    </a:p>
                  </a:txBody>
                  <a:tcPr marL="91450" marR="91450" marT="45725" marB="45700">
                    <a:lnT w="38100" cap="flat" cmpd="sng">
                      <a:solidFill>
                        <a:schemeClr val="lt1"/>
                      </a:solidFill>
                      <a:prstDash val="solid"/>
                      <a:round/>
                      <a:headEnd type="none" w="sm" len="sm"/>
                      <a:tailEnd type="none" w="sm" len="sm"/>
                    </a:lnT>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520</a:t>
                      </a:r>
                      <a:endParaRPr sz="2000">
                        <a:latin typeface="Josefin Sans"/>
                        <a:ea typeface="Josefin Sans"/>
                        <a:cs typeface="Josefin Sans"/>
                        <a:sym typeface="Josefin Sans"/>
                      </a:endParaRPr>
                    </a:p>
                  </a:txBody>
                  <a:tcPr marL="91450" marR="91450" marT="45725" marB="45700">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4578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2017</a:t>
                      </a:r>
                      <a:endParaRPr sz="2000" b="1">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73.1</a:t>
                      </a:r>
                      <a:endParaRPr sz="2000">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534</a:t>
                      </a:r>
                      <a:endParaRPr sz="2000">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65.4</a:t>
                      </a:r>
                      <a:endParaRPr sz="2000">
                        <a:latin typeface="Josefin Sans"/>
                        <a:ea typeface="Josefin Sans"/>
                        <a:cs typeface="Josefin Sans"/>
                        <a:sym typeface="Josefin Sans"/>
                      </a:endParaRPr>
                    </a:p>
                  </a:txBody>
                  <a:tcPr marL="91450" marR="91450" marT="45725" marB="45700"/>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524</a:t>
                      </a:r>
                      <a:endParaRPr sz="2000">
                        <a:latin typeface="Josefin Sans"/>
                        <a:ea typeface="Josefin Sans"/>
                        <a:cs typeface="Josefin Sans"/>
                        <a:sym typeface="Josefin Sans"/>
                      </a:endParaRPr>
                    </a:p>
                  </a:txBody>
                  <a:tcPr marL="91450" marR="91450" marT="45725" marB="45700"/>
                </a:tc>
                <a:extLst>
                  <a:ext uri="{0D108BD9-81ED-4DB2-BD59-A6C34878D82A}">
                    <a16:rowId xmlns:a16="http://schemas.microsoft.com/office/drawing/2014/main" val="10003"/>
                  </a:ext>
                </a:extLst>
              </a:tr>
              <a:tr h="418825">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2018</a:t>
                      </a:r>
                      <a:endParaRPr sz="2000" b="1">
                        <a:latin typeface="Josefin Sans"/>
                        <a:ea typeface="Josefin Sans"/>
                        <a:cs typeface="Josefin Sans"/>
                        <a:sym typeface="Josefin Sans"/>
                      </a:endParaRPr>
                    </a:p>
                  </a:txBody>
                  <a:tcPr marL="91450" marR="91450" marT="45725" marB="45700"/>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77.5</a:t>
                      </a:r>
                      <a:endParaRPr sz="2000">
                        <a:latin typeface="Josefin Sans"/>
                        <a:ea typeface="Josefin Sans"/>
                        <a:cs typeface="Josefin Sans"/>
                        <a:sym typeface="Josefin Sans"/>
                      </a:endParaRPr>
                    </a:p>
                  </a:txBody>
                  <a:tcPr marL="91450" marR="91450" marT="45725" marB="45700"/>
                </a:tc>
                <a:tc>
                  <a:txBody>
                    <a:bodyPr/>
                    <a:lstStyle/>
                    <a:p>
                      <a:pPr marL="0" marR="0" lvl="0" indent="0" algn="ctr" rtl="0">
                        <a:spcBef>
                          <a:spcPts val="0"/>
                        </a:spcBef>
                        <a:spcAft>
                          <a:spcPts val="0"/>
                        </a:spcAft>
                        <a:buNone/>
                      </a:pPr>
                      <a:r>
                        <a:rPr lang="en" sz="2000" dirty="0">
                          <a:latin typeface="Josefin Sans"/>
                          <a:ea typeface="Josefin Sans"/>
                          <a:cs typeface="Josefin Sans"/>
                          <a:sym typeface="Josefin Sans"/>
                        </a:rPr>
                        <a:t>547</a:t>
                      </a:r>
                      <a:endParaRPr sz="2000" dirty="0">
                        <a:latin typeface="Josefin Sans"/>
                        <a:ea typeface="Josefin Sans"/>
                        <a:cs typeface="Josefin Sans"/>
                        <a:sym typeface="Josefin Sans"/>
                      </a:endParaRPr>
                    </a:p>
                  </a:txBody>
                  <a:tcPr marL="91450" marR="91450" marT="45725" marB="45700"/>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62.4</a:t>
                      </a:r>
                      <a:endParaRPr sz="2000">
                        <a:latin typeface="Josefin Sans"/>
                        <a:ea typeface="Josefin Sans"/>
                        <a:cs typeface="Josefin Sans"/>
                        <a:sym typeface="Josefin Sans"/>
                      </a:endParaRPr>
                    </a:p>
                  </a:txBody>
                  <a:tcPr marL="91450" marR="91450" marT="45725" marB="45700"/>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516</a:t>
                      </a:r>
                      <a:endParaRPr sz="2000">
                        <a:latin typeface="Josefin Sans"/>
                        <a:ea typeface="Josefin Sans"/>
                        <a:cs typeface="Josefin Sans"/>
                        <a:sym typeface="Josefin Sans"/>
                      </a:endParaRPr>
                    </a:p>
                  </a:txBody>
                  <a:tcPr marL="91450" marR="91450" marT="45725" marB="45700"/>
                </a:tc>
                <a:extLst>
                  <a:ext uri="{0D108BD9-81ED-4DB2-BD59-A6C34878D82A}">
                    <a16:rowId xmlns:a16="http://schemas.microsoft.com/office/drawing/2014/main" val="10004"/>
                  </a:ext>
                </a:extLst>
              </a:tr>
              <a:tr h="4882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2019</a:t>
                      </a:r>
                      <a:endParaRPr sz="2000" b="1">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70.8</a:t>
                      </a:r>
                      <a:endParaRPr sz="2000">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537</a:t>
                      </a:r>
                      <a:endParaRPr sz="2000">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61.6</a:t>
                      </a:r>
                      <a:endParaRPr sz="2000">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514</a:t>
                      </a:r>
                      <a:endParaRPr sz="2000">
                        <a:latin typeface="Josefin Sans"/>
                        <a:ea typeface="Josefin Sans"/>
                        <a:cs typeface="Josefin Sans"/>
                        <a:sym typeface="Josefin Sans"/>
                      </a:endParaRPr>
                    </a:p>
                  </a:txBody>
                  <a:tcPr marL="91450" marR="91450" marT="45725" marB="45725"/>
                </a:tc>
                <a:extLst>
                  <a:ext uri="{0D108BD9-81ED-4DB2-BD59-A6C34878D82A}">
                    <a16:rowId xmlns:a16="http://schemas.microsoft.com/office/drawing/2014/main" val="10005"/>
                  </a:ext>
                </a:extLst>
              </a:tr>
              <a:tr h="4882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2020*</a:t>
                      </a:r>
                      <a:endParaRPr sz="2000" b="1">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72</a:t>
                      </a:r>
                      <a:endParaRPr sz="2000">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541</a:t>
                      </a:r>
                      <a:endParaRPr sz="2000">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66</a:t>
                      </a:r>
                      <a:endParaRPr sz="2000">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527</a:t>
                      </a:r>
                      <a:endParaRPr sz="2000">
                        <a:latin typeface="Josefin Sans"/>
                        <a:ea typeface="Josefin Sans"/>
                        <a:cs typeface="Josefin Sans"/>
                        <a:sym typeface="Josefin Sans"/>
                      </a:endParaRPr>
                    </a:p>
                  </a:txBody>
                  <a:tcPr marL="91450" marR="91450" marT="45725" marB="45725"/>
                </a:tc>
                <a:extLst>
                  <a:ext uri="{0D108BD9-81ED-4DB2-BD59-A6C34878D82A}">
                    <a16:rowId xmlns:a16="http://schemas.microsoft.com/office/drawing/2014/main" val="10006"/>
                  </a:ext>
                </a:extLst>
              </a:tr>
              <a:tr h="4391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2021</a:t>
                      </a:r>
                      <a:endParaRPr sz="2000" b="1">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67.5</a:t>
                      </a:r>
                      <a:endParaRPr sz="20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solidFill>
                      <a:srgbClr val="CFD7E7"/>
                    </a:solidFill>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514</a:t>
                      </a:r>
                      <a:endParaRPr sz="20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59</a:t>
                      </a:r>
                      <a:endParaRPr sz="20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509</a:t>
                      </a:r>
                      <a:endParaRPr sz="20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52100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2022</a:t>
                      </a:r>
                      <a:endParaRPr sz="2000" b="1">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66.2</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522</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55.6</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dirty="0">
                          <a:latin typeface="Josefin Sans"/>
                          <a:ea typeface="Josefin Sans"/>
                          <a:cs typeface="Josefin Sans"/>
                          <a:sym typeface="Josefin Sans"/>
                        </a:rPr>
                        <a:t>501</a:t>
                      </a:r>
                      <a:endParaRPr sz="2000" dirty="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38" name="Google Shape;438;p62"/>
          <p:cNvSpPr txBox="1"/>
          <p:nvPr/>
        </p:nvSpPr>
        <p:spPr>
          <a:xfrm>
            <a:off x="613050" y="5791624"/>
            <a:ext cx="7917900" cy="8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Josefin Sans"/>
                <a:ea typeface="Josefin Sans"/>
                <a:cs typeface="Josefin Sans"/>
                <a:sym typeface="Josefin Sans"/>
              </a:rPr>
              <a:t>Point of reference:</a:t>
            </a:r>
            <a:endParaRPr sz="2400" dirty="0">
              <a:latin typeface="Josefin Sans"/>
              <a:ea typeface="Josefin Sans"/>
              <a:cs typeface="Josefin Sans"/>
              <a:sym typeface="Josefin Sans"/>
            </a:endParaRPr>
          </a:p>
          <a:p>
            <a:pPr marL="0" lvl="0" indent="0" algn="l" rtl="0">
              <a:spcBef>
                <a:spcPts val="0"/>
              </a:spcBef>
              <a:spcAft>
                <a:spcPts val="0"/>
              </a:spcAft>
              <a:buNone/>
            </a:pPr>
            <a:r>
              <a:rPr lang="en" sz="2400" dirty="0">
                <a:latin typeface="Josefin Sans"/>
                <a:ea typeface="Josefin Sans"/>
                <a:cs typeface="Josefin Sans"/>
                <a:sym typeface="Josefin Sans"/>
              </a:rPr>
              <a:t>SAT College and Career Readiness Benchmark = 480</a:t>
            </a:r>
            <a:endParaRPr sz="2400" dirty="0">
              <a:latin typeface="Josefin Sans"/>
              <a:ea typeface="Josefin Sans"/>
              <a:cs typeface="Josefin Sans"/>
              <a:sym typeface="Josefin Sans"/>
            </a:endParaRPr>
          </a:p>
          <a:p>
            <a:pPr marL="0" lvl="0" indent="0" algn="l" rtl="0">
              <a:spcBef>
                <a:spcPts val="0"/>
              </a:spcBef>
              <a:spcAft>
                <a:spcPts val="0"/>
              </a:spcAft>
              <a:buNone/>
            </a:pPr>
            <a:endParaRPr sz="2400" dirty="0"/>
          </a:p>
        </p:txBody>
      </p:sp>
      <p:sp>
        <p:nvSpPr>
          <p:cNvPr id="439" name="Google Shape;439;p62"/>
          <p:cNvSpPr txBox="1"/>
          <p:nvPr/>
        </p:nvSpPr>
        <p:spPr>
          <a:xfrm>
            <a:off x="674975" y="5334000"/>
            <a:ext cx="267782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Josefin Sans"/>
                <a:ea typeface="Josefin Sans"/>
                <a:cs typeface="Josefin Sans"/>
                <a:sym typeface="Josefin Sans"/>
              </a:rPr>
              <a:t>*Taken in Fall of 2020</a:t>
            </a:r>
            <a:endParaRPr dirty="0">
              <a:latin typeface="Josefin Sans"/>
              <a:ea typeface="Josefin Sans"/>
              <a:cs typeface="Josefin Sans"/>
              <a:sym typeface="Josefi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867400"/>
            <a:ext cx="8686800" cy="830997"/>
          </a:xfrm>
          <a:prstGeom prst="rect">
            <a:avLst/>
          </a:prstGeom>
          <a:solidFill>
            <a:srgbClr val="FF0000"/>
          </a:solid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REQUIRED LONG-TERM OBLIGATIONS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Bonds, Leases, Defined Benefit Plans</a:t>
            </a:r>
          </a:p>
        </p:txBody>
      </p:sp>
      <p:sp>
        <p:nvSpPr>
          <p:cNvPr id="5" name="TextBox 4"/>
          <p:cNvSpPr txBox="1"/>
          <p:nvPr/>
        </p:nvSpPr>
        <p:spPr>
          <a:xfrm>
            <a:off x="533400" y="4876800"/>
            <a:ext cx="8077200" cy="830997"/>
          </a:xfrm>
          <a:prstGeom prst="rect">
            <a:avLst/>
          </a:prstGeom>
          <a:solidFill>
            <a:schemeClr val="tx2">
              <a:lumMod val="40000"/>
              <a:lumOff val="60000"/>
            </a:schemeClr>
          </a:solid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ON-GOING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Public Safety, Education, Legal, Contractual and Regulatory Compliance &amp; Recreation</a:t>
            </a:r>
          </a:p>
        </p:txBody>
      </p:sp>
      <p:sp>
        <p:nvSpPr>
          <p:cNvPr id="6" name="TextBox 5"/>
          <p:cNvSpPr txBox="1"/>
          <p:nvPr/>
        </p:nvSpPr>
        <p:spPr>
          <a:xfrm>
            <a:off x="228600" y="838117"/>
            <a:ext cx="8686800" cy="3908762"/>
          </a:xfrm>
          <a:prstGeom prst="rect">
            <a:avLst/>
          </a:prstGeom>
          <a:solidFill>
            <a:schemeClr val="accent3">
              <a:lumMod val="60000"/>
              <a:lumOff val="40000"/>
            </a:schemeClr>
          </a:solid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AREAS OF INVESTMENT IN FY 2024</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p:txBody>
      </p:sp>
      <p:sp>
        <p:nvSpPr>
          <p:cNvPr id="7" name="Can 6"/>
          <p:cNvSpPr/>
          <p:nvPr/>
        </p:nvSpPr>
        <p:spPr>
          <a:xfrm>
            <a:off x="533400" y="1676400"/>
            <a:ext cx="2322576" cy="289805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a:ea typeface="+mn-ea"/>
                <a:cs typeface="+mn-cs"/>
              </a:rPr>
              <a:t>Infrastructure</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School HVAC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Police Station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BHS Courtyard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Fields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Ballast Blocks</a:t>
            </a:r>
          </a:p>
        </p:txBody>
      </p:sp>
      <p:sp>
        <p:nvSpPr>
          <p:cNvPr id="8" name="Can 7"/>
          <p:cNvSpPr/>
          <p:nvPr/>
        </p:nvSpPr>
        <p:spPr>
          <a:xfrm>
            <a:off x="3405177" y="1676400"/>
            <a:ext cx="2325624" cy="2895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a:ea typeface="+mn-ea"/>
                <a:cs typeface="+mn-cs"/>
              </a:rPr>
              <a:t>Public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Police DB Pension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New Police Officers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School Vans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Highway Trucks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School Cameras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Timberlin</a:t>
            </a:r>
            <a:r>
              <a:rPr kumimoji="0" lang="en-US" sz="1800" b="0" i="0" u="none" strike="noStrike" kern="1200" cap="none" spc="0" normalizeH="0" baseline="0" noProof="0" dirty="0">
                <a:ln>
                  <a:noFill/>
                </a:ln>
                <a:solidFill>
                  <a:prstClr val="white"/>
                </a:solidFill>
                <a:effectLst/>
                <a:uLnTx/>
                <a:uFillTx/>
                <a:latin typeface="Calibri"/>
                <a:ea typeface="+mn-ea"/>
                <a:cs typeface="+mn-cs"/>
              </a:rPr>
              <a:t> Bridges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an 8"/>
          <p:cNvSpPr/>
          <p:nvPr/>
        </p:nvSpPr>
        <p:spPr>
          <a:xfrm>
            <a:off x="6288024" y="1676400"/>
            <a:ext cx="2322576" cy="2895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a:ea typeface="+mn-ea"/>
                <a:cs typeface="+mn-cs"/>
              </a:rPr>
              <a:t>Economic Dev.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Steele Blvd.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Farmington 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Berlin Turnpike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723900" y="76200"/>
            <a:ext cx="7772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a:ea typeface="+mn-ea"/>
                <a:cs typeface="+mn-cs"/>
              </a:rPr>
              <a:t>Fiscal Year 2024 Budget Priorities</a:t>
            </a:r>
          </a:p>
        </p:txBody>
      </p:sp>
    </p:spTree>
    <p:extLst>
      <p:ext uri="{BB962C8B-B14F-4D97-AF65-F5344CB8AC3E}">
        <p14:creationId xmlns:p14="http://schemas.microsoft.com/office/powerpoint/2010/main" val="720752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3"/>
          <p:cNvSpPr txBox="1">
            <a:spLocks noGrp="1"/>
          </p:cNvSpPr>
          <p:nvPr>
            <p:ph type="title"/>
          </p:nvPr>
        </p:nvSpPr>
        <p:spPr>
          <a:xfrm>
            <a:off x="311700" y="68997"/>
            <a:ext cx="8520600" cy="62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00" b="1" dirty="0">
                <a:latin typeface="Josefin Sans"/>
                <a:ea typeface="Josefin Sans"/>
                <a:cs typeface="Josefin Sans"/>
                <a:sym typeface="Josefin Sans"/>
              </a:rPr>
              <a:t>Overview of SAT - EBRW</a:t>
            </a:r>
            <a:endParaRPr sz="2800" b="1" dirty="0">
              <a:latin typeface="Josefin Sans"/>
              <a:ea typeface="Josefin Sans"/>
              <a:cs typeface="Josefin Sans"/>
              <a:sym typeface="Josefin Sans"/>
            </a:endParaRPr>
          </a:p>
        </p:txBody>
      </p:sp>
      <p:sp>
        <p:nvSpPr>
          <p:cNvPr id="445" name="Google Shape;445;p63"/>
          <p:cNvSpPr txBox="1">
            <a:spLocks noGrp="1"/>
          </p:cNvSpPr>
          <p:nvPr>
            <p:ph type="body" idx="1"/>
          </p:nvPr>
        </p:nvSpPr>
        <p:spPr>
          <a:xfrm>
            <a:off x="160950" y="1371599"/>
            <a:ext cx="8822100" cy="4114801"/>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66.2% of Berlin High School students met or exceeded the EBRW goal of 480</a:t>
            </a:r>
            <a:endParaRPr sz="1500" dirty="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500" dirty="0">
              <a:solidFill>
                <a:schemeClr val="dk1"/>
              </a:solidFill>
              <a:latin typeface="Josefin Sans"/>
              <a:ea typeface="Josefin Sans"/>
              <a:cs typeface="Josefin Sans"/>
              <a:sym typeface="Josefin Sans"/>
            </a:endParaRPr>
          </a:p>
          <a:p>
            <a:pPr marL="457200" lvl="0"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EBRW overall score increase from 513 to 522 (State fell from 509 to 502)</a:t>
            </a:r>
            <a:endParaRPr sz="1500" dirty="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500" dirty="0">
              <a:solidFill>
                <a:schemeClr val="dk1"/>
              </a:solidFill>
              <a:latin typeface="Josefin Sans"/>
              <a:ea typeface="Josefin Sans"/>
              <a:cs typeface="Josefin Sans"/>
              <a:sym typeface="Josefin Sans"/>
            </a:endParaRPr>
          </a:p>
          <a:p>
            <a:pPr marL="457200" lvl="0" indent="-323850" algn="l" rtl="0">
              <a:spcBef>
                <a:spcPts val="0"/>
              </a:spcBef>
              <a:spcAft>
                <a:spcPts val="0"/>
              </a:spcAft>
              <a:buClr>
                <a:schemeClr val="dk1"/>
              </a:buClr>
              <a:buSzPts val="1500"/>
              <a:buChar char="●"/>
            </a:pPr>
            <a:r>
              <a:rPr lang="en" sz="1500" dirty="0">
                <a:solidFill>
                  <a:schemeClr val="dk1"/>
                </a:solidFill>
                <a:latin typeface="Josefin Sans"/>
                <a:ea typeface="Josefin Sans"/>
                <a:cs typeface="Josefin Sans"/>
                <a:sym typeface="Josefin Sans"/>
              </a:rPr>
              <a:t>Berlin High School students</a:t>
            </a:r>
            <a:r>
              <a:rPr lang="en" sz="1500" b="1" dirty="0">
                <a:solidFill>
                  <a:schemeClr val="dk1"/>
                </a:solidFill>
                <a:latin typeface="Josefin Sans"/>
                <a:ea typeface="Josefin Sans"/>
                <a:cs typeface="Josefin Sans"/>
                <a:sym typeface="Josefin Sans"/>
              </a:rPr>
              <a:t> increased in six areas</a:t>
            </a:r>
            <a:r>
              <a:rPr lang="en" sz="1500" dirty="0">
                <a:solidFill>
                  <a:schemeClr val="dk1"/>
                </a:solidFill>
                <a:latin typeface="Josefin Sans"/>
                <a:ea typeface="Josefin Sans"/>
                <a:cs typeface="Josefin Sans"/>
                <a:sym typeface="Josefin Sans"/>
              </a:rPr>
              <a:t> while the State average </a:t>
            </a:r>
            <a:r>
              <a:rPr lang="en" sz="1500" b="1" dirty="0">
                <a:solidFill>
                  <a:schemeClr val="dk1"/>
                </a:solidFill>
                <a:latin typeface="Josefin Sans"/>
                <a:ea typeface="Josefin Sans"/>
                <a:cs typeface="Josefin Sans"/>
                <a:sym typeface="Josefin Sans"/>
              </a:rPr>
              <a:t>declined in five</a:t>
            </a:r>
            <a:endParaRPr sz="1500" b="1"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Overall ERW score </a:t>
            </a:r>
            <a:endParaRPr sz="1500"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Reading mean score</a:t>
            </a:r>
            <a:endParaRPr sz="1500"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Writing / Language mean score</a:t>
            </a:r>
            <a:endParaRPr sz="1500"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Analysis in Science </a:t>
            </a:r>
            <a:endParaRPr sz="1500"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Words in Context</a:t>
            </a:r>
            <a:endParaRPr sz="1500"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Expression of Ideas</a:t>
            </a:r>
            <a:endParaRPr sz="1500" dirty="0">
              <a:solidFill>
                <a:schemeClr val="dk1"/>
              </a:solidFill>
              <a:latin typeface="Josefin Sans"/>
              <a:ea typeface="Josefin Sans"/>
              <a:cs typeface="Josefin Sans"/>
              <a:sym typeface="Josefin Sans"/>
            </a:endParaRPr>
          </a:p>
          <a:p>
            <a:pPr marL="914400" lvl="0" indent="0" algn="l" rtl="0">
              <a:spcBef>
                <a:spcPts val="0"/>
              </a:spcBef>
              <a:spcAft>
                <a:spcPts val="0"/>
              </a:spcAft>
              <a:buNone/>
            </a:pPr>
            <a:endParaRPr sz="1900" dirty="0">
              <a:solidFill>
                <a:schemeClr val="dk1"/>
              </a:solidFill>
              <a:latin typeface="Josefin Sans"/>
              <a:ea typeface="Josefin Sans"/>
              <a:cs typeface="Josefin Sans"/>
              <a:sym typeface="Josefin Sans"/>
            </a:endParaRPr>
          </a:p>
          <a:p>
            <a:pPr marL="457200" lvl="0" indent="-323850" algn="l" rtl="0">
              <a:spcBef>
                <a:spcPts val="0"/>
              </a:spcBef>
              <a:spcAft>
                <a:spcPts val="0"/>
              </a:spcAft>
              <a:buClr>
                <a:schemeClr val="dk1"/>
              </a:buClr>
              <a:buSzPts val="1500"/>
              <a:buChar char="●"/>
            </a:pPr>
            <a:r>
              <a:rPr lang="en" sz="1500" dirty="0">
                <a:solidFill>
                  <a:schemeClr val="dk1"/>
                </a:solidFill>
                <a:latin typeface="Josefin Sans"/>
                <a:ea typeface="Josefin Sans"/>
                <a:cs typeface="Josefin Sans"/>
                <a:sym typeface="Josefin Sans"/>
              </a:rPr>
              <a:t>ERW scores </a:t>
            </a:r>
            <a:r>
              <a:rPr lang="en" sz="1500" b="1" dirty="0">
                <a:solidFill>
                  <a:schemeClr val="dk1"/>
                </a:solidFill>
                <a:latin typeface="Josefin Sans"/>
                <a:ea typeface="Josefin Sans"/>
                <a:cs typeface="Josefin Sans"/>
                <a:sym typeface="Josefin Sans"/>
              </a:rPr>
              <a:t>did not decline in any area</a:t>
            </a:r>
            <a:endParaRPr sz="1500" b="1" dirty="0">
              <a:solidFill>
                <a:schemeClr val="dk1"/>
              </a:solidFill>
              <a:latin typeface="Josefin Sans"/>
              <a:ea typeface="Josefin Sans"/>
              <a:cs typeface="Josefin Sans"/>
              <a:sym typeface="Josefin Sans"/>
            </a:endParaRPr>
          </a:p>
          <a:p>
            <a:pPr marL="914400" lvl="1" indent="-323850" algn="l" rtl="0">
              <a:spcBef>
                <a:spcPts val="0"/>
              </a:spcBef>
              <a:spcAft>
                <a:spcPts val="0"/>
              </a:spcAft>
              <a:buClr>
                <a:schemeClr val="dk1"/>
              </a:buClr>
              <a:buSzPts val="1500"/>
              <a:buFont typeface="Josefin Sans"/>
              <a:buChar char="○"/>
            </a:pPr>
            <a:r>
              <a:rPr lang="en" sz="1500" dirty="0">
                <a:solidFill>
                  <a:schemeClr val="dk1"/>
                </a:solidFill>
                <a:latin typeface="Josefin Sans"/>
                <a:ea typeface="Josefin Sans"/>
                <a:cs typeface="Josefin Sans"/>
                <a:sym typeface="Josefin Sans"/>
              </a:rPr>
              <a:t>Analysis in Social Studies, Command of Evidence, and Standard English Conventions held steady;</a:t>
            </a:r>
            <a:r>
              <a:rPr lang="en" sz="1500" i="1" dirty="0">
                <a:solidFill>
                  <a:schemeClr val="dk1"/>
                </a:solidFill>
                <a:latin typeface="Josefin Sans"/>
                <a:ea typeface="Josefin Sans"/>
                <a:cs typeface="Josefin Sans"/>
                <a:sym typeface="Josefin Sans"/>
              </a:rPr>
              <a:t> the State declined in all three areas</a:t>
            </a:r>
            <a:endParaRPr sz="1500" dirty="0">
              <a:solidFill>
                <a:schemeClr val="dk1"/>
              </a:solidFill>
              <a:latin typeface="Josefin Sans"/>
              <a:ea typeface="Josefin Sans"/>
              <a:cs typeface="Josefin Sans"/>
              <a:sym typeface="Josefi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4"/>
          <p:cNvSpPr txBox="1">
            <a:spLocks noGrp="1"/>
          </p:cNvSpPr>
          <p:nvPr>
            <p:ph type="sldNum" idx="12"/>
          </p:nvPr>
        </p:nvSpPr>
        <p:spPr>
          <a:xfrm>
            <a:off x="6629400" y="6340000"/>
            <a:ext cx="2057400" cy="2740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
              <a:t>51</a:t>
            </a:fld>
            <a:endParaRPr dirty="0"/>
          </a:p>
        </p:txBody>
      </p:sp>
      <p:pic>
        <p:nvPicPr>
          <p:cNvPr id="452" name="Google Shape;452;p64"/>
          <p:cNvPicPr preferRelativeResize="0"/>
          <p:nvPr/>
        </p:nvPicPr>
        <p:blipFill>
          <a:blip r:embed="rId3">
            <a:alphaModFix/>
          </a:blip>
          <a:stretch>
            <a:fillRect/>
          </a:stretch>
        </p:blipFill>
        <p:spPr>
          <a:xfrm>
            <a:off x="1752600" y="381000"/>
            <a:ext cx="5410199" cy="5943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body" idx="1"/>
          </p:nvPr>
        </p:nvSpPr>
        <p:spPr>
          <a:xfrm>
            <a:off x="137625" y="177269"/>
            <a:ext cx="8912100" cy="376400"/>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ctr" rtl="0">
              <a:spcBef>
                <a:spcPts val="0"/>
              </a:spcBef>
              <a:spcAft>
                <a:spcPts val="0"/>
              </a:spcAft>
              <a:buClr>
                <a:schemeClr val="dk1"/>
              </a:buClr>
              <a:buFont typeface="Arial"/>
              <a:buNone/>
            </a:pPr>
            <a:r>
              <a:rPr lang="en" sz="6400" b="1">
                <a:latin typeface="Josefin Sans"/>
                <a:ea typeface="Josefin Sans"/>
                <a:cs typeface="Josefin Sans"/>
                <a:sym typeface="Josefin Sans"/>
              </a:rPr>
              <a:t>SAT State Comparison</a:t>
            </a:r>
            <a:r>
              <a:rPr lang="en" sz="6400" b="1" i="0" u="none" strike="noStrike" cap="none">
                <a:solidFill>
                  <a:schemeClr val="dk1"/>
                </a:solidFill>
                <a:latin typeface="Josefin Sans"/>
                <a:ea typeface="Josefin Sans"/>
                <a:cs typeface="Josefin Sans"/>
                <a:sym typeface="Josefin Sans"/>
              </a:rPr>
              <a:t>: </a:t>
            </a:r>
            <a:r>
              <a:rPr lang="en" sz="6400" b="1">
                <a:latin typeface="Josefin Sans"/>
                <a:ea typeface="Josefin Sans"/>
                <a:cs typeface="Josefin Sans"/>
                <a:sym typeface="Josefin Sans"/>
              </a:rPr>
              <a:t>Mathematics</a:t>
            </a:r>
            <a:endParaRPr sz="6400" b="1">
              <a:latin typeface="Josefin Sans"/>
              <a:ea typeface="Josefin Sans"/>
              <a:cs typeface="Josefin Sans"/>
              <a:sym typeface="Josefin Sans"/>
            </a:endParaRPr>
          </a:p>
          <a:p>
            <a:pPr marL="0" marR="0" lvl="0" indent="0" algn="l" rtl="0">
              <a:spcBef>
                <a:spcPts val="1160"/>
              </a:spcBef>
              <a:spcAft>
                <a:spcPts val="0"/>
              </a:spcAft>
              <a:buClr>
                <a:schemeClr val="dk1"/>
              </a:buClr>
              <a:buFont typeface="Arial"/>
              <a:buNone/>
            </a:pPr>
            <a:endParaRPr sz="2400"/>
          </a:p>
          <a:p>
            <a:pPr marL="0" marR="0" lvl="0" indent="0" algn="l" rtl="0">
              <a:spcBef>
                <a:spcPts val="640"/>
              </a:spcBef>
              <a:spcAft>
                <a:spcPts val="1200"/>
              </a:spcAft>
              <a:buClr>
                <a:schemeClr val="dk1"/>
              </a:buClr>
              <a:buFont typeface="Arial"/>
              <a:buNone/>
            </a:pPr>
            <a:endParaRPr sz="3200" b="0" i="0" u="none" strike="noStrike" cap="none">
              <a:solidFill>
                <a:schemeClr val="dk1"/>
              </a:solidFill>
              <a:latin typeface="Arial"/>
              <a:ea typeface="Arial"/>
              <a:cs typeface="Arial"/>
              <a:sym typeface="Arial"/>
            </a:endParaRPr>
          </a:p>
        </p:txBody>
      </p:sp>
      <p:graphicFrame>
        <p:nvGraphicFramePr>
          <p:cNvPr id="458" name="Google Shape;458;p65"/>
          <p:cNvGraphicFramePr/>
          <p:nvPr>
            <p:extLst>
              <p:ext uri="{D42A27DB-BD31-4B8C-83A1-F6EECF244321}">
                <p14:modId xmlns:p14="http://schemas.microsoft.com/office/powerpoint/2010/main" val="3753654740"/>
              </p:ext>
            </p:extLst>
          </p:nvPr>
        </p:nvGraphicFramePr>
        <p:xfrm>
          <a:off x="691017" y="651899"/>
          <a:ext cx="7837400" cy="4722975"/>
        </p:xfrm>
        <a:graphic>
          <a:graphicData uri="http://schemas.openxmlformats.org/drawingml/2006/table">
            <a:tbl>
              <a:tblPr firstRow="1" bandRow="1">
                <a:noFill/>
              </a:tblPr>
              <a:tblGrid>
                <a:gridCol w="1130400">
                  <a:extLst>
                    <a:ext uri="{9D8B030D-6E8A-4147-A177-3AD203B41FA5}">
                      <a16:colId xmlns:a16="http://schemas.microsoft.com/office/drawing/2014/main" val="20000"/>
                    </a:ext>
                  </a:extLst>
                </a:gridCol>
                <a:gridCol w="1676750">
                  <a:extLst>
                    <a:ext uri="{9D8B030D-6E8A-4147-A177-3AD203B41FA5}">
                      <a16:colId xmlns:a16="http://schemas.microsoft.com/office/drawing/2014/main" val="20001"/>
                    </a:ext>
                  </a:extLst>
                </a:gridCol>
                <a:gridCol w="1676750">
                  <a:extLst>
                    <a:ext uri="{9D8B030D-6E8A-4147-A177-3AD203B41FA5}">
                      <a16:colId xmlns:a16="http://schemas.microsoft.com/office/drawing/2014/main" val="20002"/>
                    </a:ext>
                  </a:extLst>
                </a:gridCol>
                <a:gridCol w="1676750">
                  <a:extLst>
                    <a:ext uri="{9D8B030D-6E8A-4147-A177-3AD203B41FA5}">
                      <a16:colId xmlns:a16="http://schemas.microsoft.com/office/drawing/2014/main" val="20003"/>
                    </a:ext>
                  </a:extLst>
                </a:gridCol>
                <a:gridCol w="1676750">
                  <a:extLst>
                    <a:ext uri="{9D8B030D-6E8A-4147-A177-3AD203B41FA5}">
                      <a16:colId xmlns:a16="http://schemas.microsoft.com/office/drawing/2014/main" val="20004"/>
                    </a:ext>
                  </a:extLst>
                </a:gridCol>
              </a:tblGrid>
              <a:tr h="860150">
                <a:tc rowSpan="2">
                  <a:txBody>
                    <a:bodyPr/>
                    <a:lstStyle/>
                    <a:p>
                      <a:pPr marL="0" marR="0" lvl="0" indent="0" algn="ctr" rtl="0">
                        <a:spcBef>
                          <a:spcPts val="0"/>
                        </a:spcBef>
                        <a:spcAft>
                          <a:spcPts val="0"/>
                        </a:spcAft>
                        <a:buNone/>
                      </a:pPr>
                      <a:endParaRPr sz="1600"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1600">
                          <a:latin typeface="Josefin Sans"/>
                          <a:ea typeface="Josefin Sans"/>
                          <a:cs typeface="Josefin Sans"/>
                          <a:sym typeface="Josefin Sans"/>
                        </a:rPr>
                        <a:t>District</a:t>
                      </a:r>
                      <a:endParaRPr sz="1600">
                        <a:latin typeface="Josefin Sans"/>
                        <a:ea typeface="Josefin Sans"/>
                        <a:cs typeface="Josefin Sans"/>
                        <a:sym typeface="Josefin Sans"/>
                      </a:endParaRPr>
                    </a:p>
                    <a:p>
                      <a:pPr marL="0" marR="0" lvl="0" indent="0" algn="ctr" rtl="0">
                        <a:spcBef>
                          <a:spcPts val="0"/>
                        </a:spcBef>
                        <a:spcAft>
                          <a:spcPts val="0"/>
                        </a:spcAft>
                        <a:buNone/>
                      </a:pPr>
                      <a:r>
                        <a:rPr lang="en" sz="1600" u="none" strike="noStrike" cap="none">
                          <a:latin typeface="Josefin Sans"/>
                          <a:ea typeface="Josefin Sans"/>
                          <a:cs typeface="Josefin Sans"/>
                          <a:sym typeface="Josefin Sans"/>
                        </a:rPr>
                        <a:t>Met or Exceeded</a:t>
                      </a:r>
                      <a:endParaRPr sz="1600"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endParaRPr sz="1600">
                        <a:latin typeface="Josefin Sans"/>
                        <a:ea typeface="Josefin Sans"/>
                        <a:cs typeface="Josefin Sans"/>
                        <a:sym typeface="Josefin Sans"/>
                      </a:endParaRPr>
                    </a:p>
                    <a:p>
                      <a:pPr marL="0" marR="0" lvl="0" indent="0" algn="ctr" rtl="0">
                        <a:spcBef>
                          <a:spcPts val="0"/>
                        </a:spcBef>
                        <a:spcAft>
                          <a:spcPts val="0"/>
                        </a:spcAft>
                        <a:buNone/>
                      </a:pPr>
                      <a:r>
                        <a:rPr lang="en" sz="1600">
                          <a:latin typeface="Josefin Sans"/>
                          <a:ea typeface="Josefin Sans"/>
                          <a:cs typeface="Josefin Sans"/>
                          <a:sym typeface="Josefin Sans"/>
                        </a:rPr>
                        <a:t>District</a:t>
                      </a:r>
                      <a:endParaRPr sz="1600" u="none" strike="noStrike" cap="none">
                        <a:latin typeface="Josefin Sans"/>
                        <a:ea typeface="Josefin Sans"/>
                        <a:cs typeface="Josefin Sans"/>
                        <a:sym typeface="Josefin Sans"/>
                      </a:endParaRPr>
                    </a:p>
                  </a:txBody>
                  <a:tcPr marL="91450" marR="91450" marT="45725" marB="45725"/>
                </a:tc>
                <a:tc>
                  <a:txBody>
                    <a:bodyPr/>
                    <a:lstStyle/>
                    <a:p>
                      <a:pPr marL="0" marR="0" lvl="0" indent="0" algn="ctr" rtl="0">
                        <a:spcBef>
                          <a:spcPts val="0"/>
                        </a:spcBef>
                        <a:spcAft>
                          <a:spcPts val="0"/>
                        </a:spcAft>
                        <a:buNone/>
                      </a:pPr>
                      <a:r>
                        <a:rPr lang="en" sz="1600">
                          <a:latin typeface="Josefin Sans"/>
                          <a:ea typeface="Josefin Sans"/>
                          <a:cs typeface="Josefin Sans"/>
                          <a:sym typeface="Josefin Sans"/>
                        </a:rPr>
                        <a:t>State</a:t>
                      </a:r>
                      <a:endParaRPr sz="1600">
                        <a:latin typeface="Josefin Sans"/>
                        <a:ea typeface="Josefin Sans"/>
                        <a:cs typeface="Josefin Sans"/>
                        <a:sym typeface="Josefin Sans"/>
                      </a:endParaRPr>
                    </a:p>
                    <a:p>
                      <a:pPr marL="0" marR="0" lvl="0" indent="0" algn="ctr" rtl="0">
                        <a:spcBef>
                          <a:spcPts val="0"/>
                        </a:spcBef>
                        <a:spcAft>
                          <a:spcPts val="0"/>
                        </a:spcAft>
                        <a:buNone/>
                      </a:pPr>
                      <a:r>
                        <a:rPr lang="en" sz="1600">
                          <a:latin typeface="Josefin Sans"/>
                          <a:ea typeface="Josefin Sans"/>
                          <a:cs typeface="Josefin Sans"/>
                          <a:sym typeface="Josefin Sans"/>
                        </a:rPr>
                        <a:t>Met or Exceeded</a:t>
                      </a:r>
                      <a:endParaRPr sz="16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600">
                        <a:latin typeface="Josefin Sans"/>
                        <a:ea typeface="Josefin Sans"/>
                        <a:cs typeface="Josefin Sans"/>
                        <a:sym typeface="Josefin Sans"/>
                      </a:endParaRPr>
                    </a:p>
                    <a:p>
                      <a:pPr marL="0" marR="0" lvl="0" indent="0" algn="ctr" rtl="0">
                        <a:spcBef>
                          <a:spcPts val="0"/>
                        </a:spcBef>
                        <a:spcAft>
                          <a:spcPts val="0"/>
                        </a:spcAft>
                        <a:buNone/>
                      </a:pPr>
                      <a:r>
                        <a:rPr lang="en" sz="1600">
                          <a:latin typeface="Josefin Sans"/>
                          <a:ea typeface="Josefin Sans"/>
                          <a:cs typeface="Josefin Sans"/>
                          <a:sym typeface="Josefin Sans"/>
                        </a:rPr>
                        <a:t>State</a:t>
                      </a:r>
                      <a:endParaRPr sz="16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65550">
                <a:tc vMerge="1">
                  <a:txBody>
                    <a:bodyPr/>
                    <a:lstStyle/>
                    <a:p>
                      <a:endParaRPr lang="en-US"/>
                    </a:p>
                  </a:txBody>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t>
                      </a:r>
                      <a:endParaRPr sz="2100" b="1" u="none" strike="noStrike" cap="none">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Av</a:t>
                      </a:r>
                      <a:r>
                        <a:rPr lang="en" sz="2100" b="1">
                          <a:latin typeface="Josefin Sans"/>
                          <a:ea typeface="Josefin Sans"/>
                          <a:cs typeface="Josefin Sans"/>
                          <a:sym typeface="Josefin Sans"/>
                        </a:rPr>
                        <a:t>g</a:t>
                      </a:r>
                      <a:r>
                        <a:rPr lang="en" sz="2100" b="1" u="none" strike="noStrike" cap="none">
                          <a:latin typeface="Josefin Sans"/>
                          <a:ea typeface="Josefin Sans"/>
                          <a:cs typeface="Josefin Sans"/>
                          <a:sym typeface="Josefin Sans"/>
                        </a:rPr>
                        <a:t> Score</a:t>
                      </a:r>
                      <a:endParaRPr sz="2100" b="1" u="none" strike="noStrike" cap="none">
                        <a:latin typeface="Josefin Sans"/>
                        <a:ea typeface="Josefin Sans"/>
                        <a:cs typeface="Josefin Sans"/>
                        <a:sym typeface="Josefin Sans"/>
                      </a:endParaRPr>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t>
                      </a:r>
                      <a:endParaRPr sz="2100" b="1" u="none" strike="noStrike" cap="none">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1" u="none" strike="noStrike" cap="none">
                          <a:latin typeface="Josefin Sans"/>
                          <a:ea typeface="Josefin Sans"/>
                          <a:cs typeface="Josefin Sans"/>
                          <a:sym typeface="Josefin Sans"/>
                        </a:rPr>
                        <a:t>Av</a:t>
                      </a:r>
                      <a:r>
                        <a:rPr lang="en" sz="2100" b="1">
                          <a:latin typeface="Josefin Sans"/>
                          <a:ea typeface="Josefin Sans"/>
                          <a:cs typeface="Josefin Sans"/>
                          <a:sym typeface="Josefin Sans"/>
                        </a:rPr>
                        <a:t>g</a:t>
                      </a:r>
                      <a:r>
                        <a:rPr lang="en" sz="2100" b="1" u="none" strike="noStrike" cap="none">
                          <a:latin typeface="Josefin Sans"/>
                          <a:ea typeface="Josefin Sans"/>
                          <a:cs typeface="Josefin Sans"/>
                          <a:sym typeface="Josefin Sans"/>
                        </a:rPr>
                        <a:t> Score</a:t>
                      </a:r>
                      <a:endParaRPr sz="2100" b="1" u="none" strike="noStrike" cap="none">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839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2016</a:t>
                      </a:r>
                      <a:endParaRPr sz="2000" b="1">
                        <a:latin typeface="Josefin Sans"/>
                        <a:ea typeface="Josefin Sans"/>
                        <a:cs typeface="Josefin Sans"/>
                        <a:sym typeface="Josefin Sans"/>
                      </a:endParaRPr>
                    </a:p>
                  </a:txBody>
                  <a:tcPr marL="91450" marR="91450" marT="45725" marB="457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49.1</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525</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latin typeface="Josefin Sans"/>
                          <a:ea typeface="Josefin Sans"/>
                          <a:cs typeface="Josefin Sans"/>
                          <a:sym typeface="Josefin Sans"/>
                        </a:rPr>
                        <a:t>39.3</a:t>
                      </a:r>
                      <a:endParaRPr sz="2000" dirty="0">
                        <a:latin typeface="Josefin Sans"/>
                        <a:ea typeface="Josefin Sans"/>
                        <a:cs typeface="Josefin Sans"/>
                        <a:sym typeface="Josefin Sans"/>
                      </a:endParaRPr>
                    </a:p>
                  </a:txBody>
                  <a:tcPr marL="91450" marR="91450" marT="45725" marB="45700">
                    <a:lnL w="127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502</a:t>
                      </a:r>
                      <a:endParaRPr sz="2000">
                        <a:latin typeface="Josefin Sans"/>
                        <a:ea typeface="Josefin Sans"/>
                        <a:cs typeface="Josefin Sans"/>
                        <a:sym typeface="Josefin Sans"/>
                      </a:endParaRPr>
                    </a:p>
                  </a:txBody>
                  <a:tcPr marL="91450" marR="91450" marT="45725" marB="45700">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4578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2017</a:t>
                      </a:r>
                      <a:endParaRPr sz="2000" b="1">
                        <a:latin typeface="Josefin Sans"/>
                        <a:ea typeface="Josefin Sans"/>
                        <a:cs typeface="Josefin Sans"/>
                        <a:sym typeface="Josefin Sans"/>
                      </a:endParaRPr>
                    </a:p>
                  </a:txBody>
                  <a:tcPr marL="91450" marR="91450" marT="45725" marB="457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45.4</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523</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41.3</a:t>
                      </a:r>
                      <a:endParaRPr sz="2000">
                        <a:latin typeface="Josefin Sans"/>
                        <a:ea typeface="Josefin Sans"/>
                        <a:cs typeface="Josefin Sans"/>
                        <a:sym typeface="Josefin Sans"/>
                      </a:endParaRPr>
                    </a:p>
                  </a:txBody>
                  <a:tcPr marL="91450" marR="91450" marT="45725" marB="45700">
                    <a:lnL w="12700" cap="flat" cmpd="sng">
                      <a:solidFill>
                        <a:schemeClr val="lt1"/>
                      </a:solidFill>
                      <a:prstDash val="solid"/>
                      <a:round/>
                      <a:headEnd type="none" w="sm" len="sm"/>
                      <a:tailEnd type="none" w="sm" len="sm"/>
                    </a:lnL>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507</a:t>
                      </a:r>
                      <a:endParaRPr sz="2000">
                        <a:latin typeface="Josefin Sans"/>
                        <a:ea typeface="Josefin Sans"/>
                        <a:cs typeface="Josefin Sans"/>
                        <a:sym typeface="Josefin Sans"/>
                      </a:endParaRPr>
                    </a:p>
                  </a:txBody>
                  <a:tcPr marL="91450" marR="91450" marT="45725" marB="45700"/>
                </a:tc>
                <a:extLst>
                  <a:ext uri="{0D108BD9-81ED-4DB2-BD59-A6C34878D82A}">
                    <a16:rowId xmlns:a16="http://schemas.microsoft.com/office/drawing/2014/main" val="10003"/>
                  </a:ext>
                </a:extLst>
              </a:tr>
              <a:tr h="418825">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2018</a:t>
                      </a:r>
                      <a:endParaRPr sz="2000" b="1">
                        <a:latin typeface="Josefin Sans"/>
                        <a:ea typeface="Josefin Sans"/>
                        <a:cs typeface="Josefin Sans"/>
                        <a:sym typeface="Josefin Sans"/>
                      </a:endParaRPr>
                    </a:p>
                  </a:txBody>
                  <a:tcPr marL="91450" marR="91450" marT="45725" marB="45700">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55</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537</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40.3</a:t>
                      </a:r>
                      <a:endParaRPr sz="2000">
                        <a:latin typeface="Josefin Sans"/>
                        <a:ea typeface="Josefin Sans"/>
                        <a:cs typeface="Josefin Sans"/>
                        <a:sym typeface="Josefin Sans"/>
                      </a:endParaRPr>
                    </a:p>
                  </a:txBody>
                  <a:tcPr marL="91450" marR="91450" marT="45725" marB="45700">
                    <a:lnL w="12700" cap="flat" cmpd="sng">
                      <a:solidFill>
                        <a:schemeClr val="lt1"/>
                      </a:solidFill>
                      <a:prstDash val="solid"/>
                      <a:round/>
                      <a:headEnd type="none" w="sm" len="sm"/>
                      <a:tailEnd type="none" w="sm" len="sm"/>
                    </a:lnL>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503</a:t>
                      </a:r>
                      <a:endParaRPr sz="2000">
                        <a:latin typeface="Josefin Sans"/>
                        <a:ea typeface="Josefin Sans"/>
                        <a:cs typeface="Josefin Sans"/>
                        <a:sym typeface="Josefin Sans"/>
                      </a:endParaRPr>
                    </a:p>
                  </a:txBody>
                  <a:tcPr marL="91450" marR="91450" marT="45725" marB="45700"/>
                </a:tc>
                <a:extLst>
                  <a:ext uri="{0D108BD9-81ED-4DB2-BD59-A6C34878D82A}">
                    <a16:rowId xmlns:a16="http://schemas.microsoft.com/office/drawing/2014/main" val="10004"/>
                  </a:ext>
                </a:extLst>
              </a:tr>
              <a:tr h="4882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2019</a:t>
                      </a:r>
                      <a:endParaRPr sz="2000" b="1">
                        <a:latin typeface="Josefin Sans"/>
                        <a:ea typeface="Josefin Sans"/>
                        <a:cs typeface="Josefin Sans"/>
                        <a:sym typeface="Josefin Sans"/>
                      </a:endParaRPr>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41.6</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516</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40.6</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500</a:t>
                      </a:r>
                      <a:endParaRPr sz="2000">
                        <a:latin typeface="Josefin Sans"/>
                        <a:ea typeface="Josefin Sans"/>
                        <a:cs typeface="Josefin Sans"/>
                        <a:sym typeface="Josefin Sans"/>
                      </a:endParaRPr>
                    </a:p>
                  </a:txBody>
                  <a:tcPr marL="91450" marR="91450" marT="45725" marB="45725"/>
                </a:tc>
                <a:extLst>
                  <a:ext uri="{0D108BD9-81ED-4DB2-BD59-A6C34878D82A}">
                    <a16:rowId xmlns:a16="http://schemas.microsoft.com/office/drawing/2014/main" val="10005"/>
                  </a:ext>
                </a:extLst>
              </a:tr>
              <a:tr h="4882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2020*</a:t>
                      </a:r>
                      <a:endParaRPr sz="2000" b="1">
                        <a:latin typeface="Josefin Sans"/>
                        <a:ea typeface="Josefin Sans"/>
                        <a:cs typeface="Josefin Sans"/>
                        <a:sym typeface="Josefin Sans"/>
                      </a:endParaRPr>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42</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8ECF4"/>
                    </a:solidFill>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512</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42</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505</a:t>
                      </a:r>
                      <a:endParaRPr sz="2000">
                        <a:latin typeface="Josefin Sans"/>
                        <a:ea typeface="Josefin Sans"/>
                        <a:cs typeface="Josefin Sans"/>
                        <a:sym typeface="Josefin Sans"/>
                      </a:endParaRPr>
                    </a:p>
                  </a:txBody>
                  <a:tcPr marL="91450" marR="91450" marT="45725" marB="45725"/>
                </a:tc>
                <a:extLst>
                  <a:ext uri="{0D108BD9-81ED-4DB2-BD59-A6C34878D82A}">
                    <a16:rowId xmlns:a16="http://schemas.microsoft.com/office/drawing/2014/main" val="10006"/>
                  </a:ext>
                </a:extLst>
              </a:tr>
              <a:tr h="43915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2021</a:t>
                      </a:r>
                      <a:endParaRPr sz="2000" b="1">
                        <a:latin typeface="Josefin Sans"/>
                        <a:ea typeface="Josefin Sans"/>
                        <a:cs typeface="Josefin Sans"/>
                        <a:sym typeface="Josefin Sans"/>
                      </a:endParaRPr>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36.4</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501</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37</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494</a:t>
                      </a:r>
                      <a:endParaRPr sz="2000">
                        <a:latin typeface="Josefin Sans"/>
                        <a:ea typeface="Josefin Sans"/>
                        <a:cs typeface="Josefin Sans"/>
                        <a:sym typeface="Josefin Sans"/>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521000">
                <a:tc>
                  <a:txBody>
                    <a:bodyPr/>
                    <a:lstStyle/>
                    <a:p>
                      <a:pPr marL="0" marR="0" lvl="0" indent="0" algn="ctr" rtl="0">
                        <a:lnSpc>
                          <a:spcPct val="100000"/>
                        </a:lnSpc>
                        <a:spcBef>
                          <a:spcPts val="0"/>
                        </a:spcBef>
                        <a:spcAft>
                          <a:spcPts val="0"/>
                        </a:spcAft>
                        <a:buNone/>
                      </a:pPr>
                      <a:r>
                        <a:rPr lang="en" sz="2000" b="1">
                          <a:latin typeface="Josefin Sans"/>
                          <a:ea typeface="Josefin Sans"/>
                          <a:cs typeface="Josefin Sans"/>
                          <a:sym typeface="Josefin Sans"/>
                        </a:rPr>
                        <a:t>2022</a:t>
                      </a:r>
                      <a:endParaRPr sz="2000" b="1">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47.4</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Josefin Sans"/>
                          <a:ea typeface="Josefin Sans"/>
                          <a:cs typeface="Josefin Sans"/>
                          <a:sym typeface="Josefin Sans"/>
                        </a:rPr>
                        <a:t>516</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a:latin typeface="Josefin Sans"/>
                          <a:ea typeface="Josefin Sans"/>
                          <a:cs typeface="Josefin Sans"/>
                          <a:sym typeface="Josefin Sans"/>
                        </a:rPr>
                        <a:t>34.8</a:t>
                      </a:r>
                      <a:endParaRPr sz="200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 sz="2000" dirty="0">
                          <a:latin typeface="Josefin Sans"/>
                          <a:ea typeface="Josefin Sans"/>
                          <a:cs typeface="Josefin Sans"/>
                          <a:sym typeface="Josefin Sans"/>
                        </a:rPr>
                        <a:t>486</a:t>
                      </a:r>
                      <a:endParaRPr sz="2000" dirty="0">
                        <a:latin typeface="Josefin Sans"/>
                        <a:ea typeface="Josefin Sans"/>
                        <a:cs typeface="Josefin Sans"/>
                        <a:sym typeface="Josefin San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59" name="Google Shape;459;p65"/>
          <p:cNvSpPr txBox="1"/>
          <p:nvPr/>
        </p:nvSpPr>
        <p:spPr>
          <a:xfrm>
            <a:off x="613050" y="5789901"/>
            <a:ext cx="7917900" cy="8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Josefin Sans"/>
                <a:ea typeface="Josefin Sans"/>
                <a:cs typeface="Josefin Sans"/>
                <a:sym typeface="Josefin Sans"/>
              </a:rPr>
              <a:t>Point of reference:</a:t>
            </a:r>
            <a:endParaRPr sz="2400" dirty="0">
              <a:latin typeface="Josefin Sans"/>
              <a:ea typeface="Josefin Sans"/>
              <a:cs typeface="Josefin Sans"/>
              <a:sym typeface="Josefin Sans"/>
            </a:endParaRPr>
          </a:p>
          <a:p>
            <a:pPr marL="0" lvl="0" indent="0" algn="l" rtl="0">
              <a:spcBef>
                <a:spcPts val="0"/>
              </a:spcBef>
              <a:spcAft>
                <a:spcPts val="0"/>
              </a:spcAft>
              <a:buNone/>
            </a:pPr>
            <a:r>
              <a:rPr lang="en" sz="2400" dirty="0">
                <a:latin typeface="Josefin Sans"/>
                <a:ea typeface="Josefin Sans"/>
                <a:cs typeface="Josefin Sans"/>
                <a:sym typeface="Josefin Sans"/>
              </a:rPr>
              <a:t>SAT College and Career Readiness Benchmark = 530</a:t>
            </a:r>
            <a:endParaRPr sz="2400" dirty="0">
              <a:latin typeface="Josefin Sans"/>
              <a:ea typeface="Josefin Sans"/>
              <a:cs typeface="Josefin Sans"/>
              <a:sym typeface="Josefin Sans"/>
            </a:endParaRPr>
          </a:p>
          <a:p>
            <a:pPr marL="0" lvl="0" indent="0" algn="l" rtl="0">
              <a:spcBef>
                <a:spcPts val="0"/>
              </a:spcBef>
              <a:spcAft>
                <a:spcPts val="0"/>
              </a:spcAft>
              <a:buNone/>
            </a:pPr>
            <a:endParaRPr sz="2400" dirty="0"/>
          </a:p>
        </p:txBody>
      </p:sp>
      <p:sp>
        <p:nvSpPr>
          <p:cNvPr id="460" name="Google Shape;460;p65"/>
          <p:cNvSpPr txBox="1"/>
          <p:nvPr/>
        </p:nvSpPr>
        <p:spPr>
          <a:xfrm>
            <a:off x="613050" y="5326799"/>
            <a:ext cx="264590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Josefin Sans"/>
                <a:ea typeface="Josefin Sans"/>
                <a:cs typeface="Josefin Sans"/>
                <a:sym typeface="Josefin Sans"/>
              </a:rPr>
              <a:t>*Taken in Fall of 2020</a:t>
            </a:r>
            <a:endParaRPr>
              <a:latin typeface="Josefin Sans"/>
              <a:ea typeface="Josefin Sans"/>
              <a:cs typeface="Josefin Sans"/>
              <a:sym typeface="Josefi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6"/>
          <p:cNvSpPr txBox="1">
            <a:spLocks noGrp="1"/>
          </p:cNvSpPr>
          <p:nvPr>
            <p:ph type="sldNum" idx="12"/>
          </p:nvPr>
        </p:nvSpPr>
        <p:spPr>
          <a:xfrm>
            <a:off x="6457950" y="4642568"/>
            <a:ext cx="2057400" cy="2740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pic>
        <p:nvPicPr>
          <p:cNvPr id="467" name="Google Shape;467;p66"/>
          <p:cNvPicPr preferRelativeResize="0"/>
          <p:nvPr/>
        </p:nvPicPr>
        <p:blipFill>
          <a:blip r:embed="rId3">
            <a:alphaModFix/>
          </a:blip>
          <a:stretch>
            <a:fillRect/>
          </a:stretch>
        </p:blipFill>
        <p:spPr>
          <a:xfrm>
            <a:off x="1668124" y="719138"/>
            <a:ext cx="5494675" cy="552926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
        <p:nvSpPr>
          <p:cNvPr id="473" name="Google Shape;473;p67"/>
          <p:cNvSpPr txBox="1"/>
          <p:nvPr/>
        </p:nvSpPr>
        <p:spPr>
          <a:xfrm>
            <a:off x="457200" y="400799"/>
            <a:ext cx="8229600" cy="1016700"/>
          </a:xfrm>
          <a:prstGeom prst="rect">
            <a:avLst/>
          </a:prstGeom>
          <a:solidFill>
            <a:srgbClr val="3D85C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800" b="1">
                <a:solidFill>
                  <a:srgbClr val="000000"/>
                </a:solidFill>
              </a:rPr>
              <a:t>Administrators - $76,277.</a:t>
            </a:r>
            <a:r>
              <a:rPr lang="en" sz="2800" b="1"/>
              <a:t>96</a:t>
            </a:r>
            <a:endParaRPr sz="2800" b="1"/>
          </a:p>
          <a:p>
            <a:pPr marL="0" lvl="0" indent="0" algn="ctr" rtl="0">
              <a:spcBef>
                <a:spcPts val="0"/>
              </a:spcBef>
              <a:spcAft>
                <a:spcPts val="0"/>
              </a:spcAft>
              <a:buNone/>
            </a:pPr>
            <a:r>
              <a:rPr lang="en" sz="2500"/>
              <a:t>(Increase of 2.73%)</a:t>
            </a:r>
            <a:endParaRPr sz="2500"/>
          </a:p>
        </p:txBody>
      </p:sp>
      <p:sp>
        <p:nvSpPr>
          <p:cNvPr id="474" name="Google Shape;474;p67"/>
          <p:cNvSpPr txBox="1"/>
          <p:nvPr/>
        </p:nvSpPr>
        <p:spPr>
          <a:xfrm>
            <a:off x="457200" y="1676400"/>
            <a:ext cx="8382000" cy="1397400"/>
          </a:xfrm>
          <a:prstGeom prst="rect">
            <a:avLst/>
          </a:prstGeom>
          <a:noFill/>
          <a:ln>
            <a:noFill/>
          </a:ln>
        </p:spPr>
        <p:txBody>
          <a:bodyPr spcFirstLastPara="1" wrap="square" lIns="91425" tIns="45700" rIns="91425" bIns="45700" anchor="t" anchorCtr="0">
            <a:noAutofit/>
          </a:bodyPr>
          <a:lstStyle/>
          <a:p>
            <a:pPr marL="342900" lvl="0" indent="-285750" algn="l" rtl="0">
              <a:spcBef>
                <a:spcPts val="0"/>
              </a:spcBef>
              <a:spcAft>
                <a:spcPts val="0"/>
              </a:spcAft>
              <a:buClr>
                <a:srgbClr val="000000"/>
              </a:buClr>
              <a:buSzPts val="2300"/>
              <a:buChar char="•"/>
            </a:pPr>
            <a:r>
              <a:rPr lang="en" sz="2300">
                <a:solidFill>
                  <a:srgbClr val="000000"/>
                </a:solidFill>
              </a:rPr>
              <a:t>Affiliated </a:t>
            </a:r>
            <a:r>
              <a:rPr lang="en" sz="2300"/>
              <a:t>c</a:t>
            </a:r>
            <a:r>
              <a:rPr lang="en" sz="2300">
                <a:solidFill>
                  <a:srgbClr val="000000"/>
                </a:solidFill>
              </a:rPr>
              <a:t>ontract increase 2.</a:t>
            </a:r>
            <a:r>
              <a:rPr lang="en" sz="2300"/>
              <a:t>25</a:t>
            </a:r>
            <a:r>
              <a:rPr lang="en" sz="2300">
                <a:solidFill>
                  <a:srgbClr val="000000"/>
                </a:solidFill>
              </a:rPr>
              <a:t>%</a:t>
            </a:r>
            <a:r>
              <a:rPr lang="en" sz="2300"/>
              <a:t> or 4.60% with step</a:t>
            </a:r>
            <a:endParaRPr sz="2300">
              <a:solidFill>
                <a:srgbClr val="000000"/>
              </a:solidFill>
            </a:endParaRPr>
          </a:p>
          <a:p>
            <a:pPr marL="342900" lvl="0" indent="-285750" algn="l" rtl="0">
              <a:spcBef>
                <a:spcPts val="640"/>
              </a:spcBef>
              <a:spcAft>
                <a:spcPts val="0"/>
              </a:spcAft>
              <a:buClr>
                <a:srgbClr val="000000"/>
              </a:buClr>
              <a:buSzPts val="2300"/>
              <a:buChar char="•"/>
            </a:pPr>
            <a:r>
              <a:rPr lang="en" sz="2300"/>
              <a:t>5 administrators are eligible for step increases</a:t>
            </a:r>
            <a:endParaRPr sz="2300"/>
          </a:p>
          <a:p>
            <a:pPr marL="342900" lvl="0" indent="-285750" algn="l" rtl="0">
              <a:spcBef>
                <a:spcPts val="640"/>
              </a:spcBef>
              <a:spcAft>
                <a:spcPts val="0"/>
              </a:spcAft>
              <a:buClr>
                <a:srgbClr val="000000"/>
              </a:buClr>
              <a:buSzPts val="2300"/>
              <a:buChar char="•"/>
            </a:pPr>
            <a:r>
              <a:rPr lang="en" sz="2300"/>
              <a:t>Non-affiliated administrators are budgeted at 3% increase</a:t>
            </a:r>
            <a:endParaRPr sz="2300"/>
          </a:p>
        </p:txBody>
      </p:sp>
      <p:pic>
        <p:nvPicPr>
          <p:cNvPr id="475" name="Google Shape;475;p67" title="Chart"/>
          <p:cNvPicPr preferRelativeResize="0"/>
          <p:nvPr/>
        </p:nvPicPr>
        <p:blipFill>
          <a:blip r:embed="rId3">
            <a:alphaModFix/>
          </a:blip>
          <a:stretch>
            <a:fillRect/>
          </a:stretch>
        </p:blipFill>
        <p:spPr>
          <a:xfrm>
            <a:off x="1781725" y="3332700"/>
            <a:ext cx="5580543" cy="277972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
        <p:nvSpPr>
          <p:cNvPr id="481" name="Google Shape;481;p68"/>
          <p:cNvSpPr txBox="1">
            <a:spLocks noGrp="1"/>
          </p:cNvSpPr>
          <p:nvPr>
            <p:ph type="title"/>
          </p:nvPr>
        </p:nvSpPr>
        <p:spPr>
          <a:xfrm>
            <a:off x="457200" y="304800"/>
            <a:ext cx="8229600" cy="1242178"/>
          </a:xfrm>
          <a:prstGeom prst="rect">
            <a:avLst/>
          </a:prstGeom>
          <a:solidFill>
            <a:srgbClr val="EA9999"/>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57142"/>
              <a:buFont typeface="Calibri"/>
              <a:buNone/>
            </a:pPr>
            <a:r>
              <a:rPr lang="en" sz="4000" b="1" dirty="0"/>
              <a:t>Certified Staff - $601,606.66</a:t>
            </a:r>
            <a:endParaRPr sz="4000" b="1" dirty="0"/>
          </a:p>
          <a:p>
            <a:pPr marL="0" lvl="0" indent="0" algn="ctr" rtl="0">
              <a:spcBef>
                <a:spcPts val="0"/>
              </a:spcBef>
              <a:spcAft>
                <a:spcPts val="0"/>
              </a:spcAft>
              <a:buClr>
                <a:schemeClr val="dk1"/>
              </a:buClr>
              <a:buSzPct val="157142"/>
              <a:buFont typeface="Calibri"/>
              <a:buNone/>
            </a:pPr>
            <a:r>
              <a:rPr lang="en" sz="4000" dirty="0"/>
              <a:t>(Increase of  2.73%)</a:t>
            </a:r>
            <a:endParaRPr sz="4000" dirty="0"/>
          </a:p>
        </p:txBody>
      </p:sp>
      <p:sp>
        <p:nvSpPr>
          <p:cNvPr id="482" name="Google Shape;482;p68"/>
          <p:cNvSpPr txBox="1">
            <a:spLocks noGrp="1"/>
          </p:cNvSpPr>
          <p:nvPr>
            <p:ph type="body" idx="1"/>
          </p:nvPr>
        </p:nvSpPr>
        <p:spPr>
          <a:xfrm>
            <a:off x="530400" y="1828050"/>
            <a:ext cx="8083200" cy="4108500"/>
          </a:xfrm>
          <a:prstGeom prst="rect">
            <a:avLst/>
          </a:prstGeom>
          <a:noFill/>
          <a:ln>
            <a:noFill/>
          </a:ln>
        </p:spPr>
        <p:txBody>
          <a:bodyPr spcFirstLastPara="1" wrap="square" lIns="91425" tIns="45700" rIns="91425" bIns="45700" anchor="t" anchorCtr="0">
            <a:normAutofit fontScale="32500" lnSpcReduction="20000"/>
          </a:bodyPr>
          <a:lstStyle/>
          <a:p>
            <a:pPr marL="914400" lvl="0" indent="0" algn="l" rtl="0">
              <a:lnSpc>
                <a:spcPct val="100000"/>
              </a:lnSpc>
              <a:spcBef>
                <a:spcPts val="0"/>
              </a:spcBef>
              <a:spcAft>
                <a:spcPts val="0"/>
              </a:spcAft>
              <a:buNone/>
            </a:pPr>
            <a:endParaRPr sz="3250">
              <a:solidFill>
                <a:schemeClr val="dk1"/>
              </a:solidFill>
            </a:endParaRPr>
          </a:p>
          <a:p>
            <a:pPr marL="914400" lvl="0" indent="0" algn="l" rtl="0">
              <a:lnSpc>
                <a:spcPct val="100000"/>
              </a:lnSpc>
              <a:spcBef>
                <a:spcPts val="0"/>
              </a:spcBef>
              <a:spcAft>
                <a:spcPts val="0"/>
              </a:spcAft>
              <a:buNone/>
            </a:pPr>
            <a:endParaRPr sz="5500">
              <a:solidFill>
                <a:schemeClr val="dk1"/>
              </a:solidFill>
            </a:endParaRPr>
          </a:p>
          <a:p>
            <a:pPr marL="457200" lvl="0" indent="-342106" algn="l" rtl="0">
              <a:lnSpc>
                <a:spcPct val="100000"/>
              </a:lnSpc>
              <a:spcBef>
                <a:spcPts val="0"/>
              </a:spcBef>
              <a:spcAft>
                <a:spcPts val="0"/>
              </a:spcAft>
              <a:buClr>
                <a:schemeClr val="dk1"/>
              </a:buClr>
              <a:buSzPct val="100000"/>
              <a:buChar char="●"/>
            </a:pPr>
            <a:r>
              <a:rPr lang="en" sz="5500">
                <a:solidFill>
                  <a:schemeClr val="dk1"/>
                </a:solidFill>
              </a:rPr>
              <a:t>Includes the elimination of two high school positions and two inventionists</a:t>
            </a:r>
            <a:endParaRPr sz="5500">
              <a:solidFill>
                <a:schemeClr val="dk1"/>
              </a:solidFill>
            </a:endParaRPr>
          </a:p>
          <a:p>
            <a:pPr marL="457200" lvl="0" indent="0" algn="l" rtl="0">
              <a:lnSpc>
                <a:spcPct val="100000"/>
              </a:lnSpc>
              <a:spcBef>
                <a:spcPts val="0"/>
              </a:spcBef>
              <a:spcAft>
                <a:spcPts val="0"/>
              </a:spcAft>
              <a:buNone/>
            </a:pPr>
            <a:endParaRPr sz="5500">
              <a:solidFill>
                <a:schemeClr val="dk1"/>
              </a:solidFill>
            </a:endParaRPr>
          </a:p>
          <a:p>
            <a:pPr marL="457200" lvl="0" indent="-342106" algn="l" rtl="0">
              <a:lnSpc>
                <a:spcPct val="100000"/>
              </a:lnSpc>
              <a:spcBef>
                <a:spcPts val="0"/>
              </a:spcBef>
              <a:spcAft>
                <a:spcPts val="0"/>
              </a:spcAft>
              <a:buClr>
                <a:schemeClr val="dk1"/>
              </a:buClr>
              <a:buSzPct val="100000"/>
              <a:buChar char="●"/>
            </a:pPr>
            <a:r>
              <a:rPr lang="en" sz="5500">
                <a:solidFill>
                  <a:schemeClr val="dk1"/>
                </a:solidFill>
              </a:rPr>
              <a:t>153 teachers are on max step for the 2023-2024 school year</a:t>
            </a:r>
            <a:endParaRPr sz="5500">
              <a:solidFill>
                <a:schemeClr val="dk1"/>
              </a:solidFill>
            </a:endParaRPr>
          </a:p>
          <a:p>
            <a:pPr marL="457200" lvl="0" indent="0" algn="l" rtl="0">
              <a:lnSpc>
                <a:spcPct val="100000"/>
              </a:lnSpc>
              <a:spcBef>
                <a:spcPts val="0"/>
              </a:spcBef>
              <a:spcAft>
                <a:spcPts val="0"/>
              </a:spcAft>
              <a:buNone/>
            </a:pPr>
            <a:endParaRPr sz="5500">
              <a:solidFill>
                <a:schemeClr val="dk1"/>
              </a:solidFill>
            </a:endParaRPr>
          </a:p>
          <a:p>
            <a:pPr marL="457200" lvl="0" indent="-342106" algn="l" rtl="0">
              <a:lnSpc>
                <a:spcPct val="100000"/>
              </a:lnSpc>
              <a:spcBef>
                <a:spcPts val="0"/>
              </a:spcBef>
              <a:spcAft>
                <a:spcPts val="0"/>
              </a:spcAft>
              <a:buClr>
                <a:schemeClr val="dk1"/>
              </a:buClr>
              <a:buSzPct val="100000"/>
              <a:buChar char="●"/>
            </a:pPr>
            <a:r>
              <a:rPr lang="en" sz="5500">
                <a:solidFill>
                  <a:schemeClr val="dk1"/>
                </a:solidFill>
              </a:rPr>
              <a:t>109 teachers advance a step for the 2023-2024 school year</a:t>
            </a:r>
            <a:endParaRPr sz="5500">
              <a:solidFill>
                <a:schemeClr val="dk1"/>
              </a:solidFill>
            </a:endParaRPr>
          </a:p>
          <a:p>
            <a:pPr marL="457200" lvl="0" indent="0" algn="l" rtl="0">
              <a:lnSpc>
                <a:spcPct val="100000"/>
              </a:lnSpc>
              <a:spcBef>
                <a:spcPts val="0"/>
              </a:spcBef>
              <a:spcAft>
                <a:spcPts val="0"/>
              </a:spcAft>
              <a:buNone/>
            </a:pPr>
            <a:endParaRPr sz="5500">
              <a:solidFill>
                <a:schemeClr val="dk1"/>
              </a:solidFill>
            </a:endParaRPr>
          </a:p>
          <a:p>
            <a:pPr marL="457200" lvl="0" indent="-342106" algn="l" rtl="0">
              <a:lnSpc>
                <a:spcPct val="100000"/>
              </a:lnSpc>
              <a:spcBef>
                <a:spcPts val="0"/>
              </a:spcBef>
              <a:spcAft>
                <a:spcPts val="0"/>
              </a:spcAft>
              <a:buClr>
                <a:schemeClr val="dk1"/>
              </a:buClr>
              <a:buSzPct val="100000"/>
              <a:buChar char="●"/>
            </a:pPr>
            <a:r>
              <a:rPr lang="en" sz="5500">
                <a:solidFill>
                  <a:schemeClr val="dk1"/>
                </a:solidFill>
              </a:rPr>
              <a:t>6 teachers are eligible for a salary lane change</a:t>
            </a:r>
            <a:endParaRPr sz="5500">
              <a:solidFill>
                <a:schemeClr val="dk1"/>
              </a:solidFill>
            </a:endParaRPr>
          </a:p>
          <a:p>
            <a:pPr marL="457200" lvl="0" indent="0" algn="l" rtl="0">
              <a:lnSpc>
                <a:spcPct val="100000"/>
              </a:lnSpc>
              <a:spcBef>
                <a:spcPts val="0"/>
              </a:spcBef>
              <a:spcAft>
                <a:spcPts val="0"/>
              </a:spcAft>
              <a:buNone/>
            </a:pPr>
            <a:endParaRPr sz="5500">
              <a:solidFill>
                <a:schemeClr val="dk1"/>
              </a:solidFill>
            </a:endParaRPr>
          </a:p>
          <a:p>
            <a:pPr marL="457200" lvl="0" indent="-342106" algn="l" rtl="0">
              <a:lnSpc>
                <a:spcPct val="100000"/>
              </a:lnSpc>
              <a:spcBef>
                <a:spcPts val="0"/>
              </a:spcBef>
              <a:spcAft>
                <a:spcPts val="0"/>
              </a:spcAft>
              <a:buClr>
                <a:schemeClr val="dk1"/>
              </a:buClr>
              <a:buSzPct val="100000"/>
              <a:buChar char="●"/>
            </a:pPr>
            <a:r>
              <a:rPr lang="en" sz="5500">
                <a:solidFill>
                  <a:schemeClr val="dk1"/>
                </a:solidFill>
              </a:rPr>
              <a:t>District cost of teachers at the CCTA are split with Cromwell Public Schools</a:t>
            </a:r>
            <a:endParaRPr sz="5500">
              <a:solidFill>
                <a:schemeClr val="dk1"/>
              </a:solidFill>
            </a:endParaRPr>
          </a:p>
          <a:p>
            <a:pPr marL="0" lvl="0" indent="0" algn="l" rtl="0">
              <a:lnSpc>
                <a:spcPct val="90000"/>
              </a:lnSpc>
              <a:spcBef>
                <a:spcPts val="0"/>
              </a:spcBef>
              <a:spcAft>
                <a:spcPts val="0"/>
              </a:spcAft>
              <a:buNone/>
            </a:pPr>
            <a:endParaRPr sz="2300">
              <a:solidFill>
                <a:schemeClr val="dk1"/>
              </a:solidFill>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914400" lvl="0" indent="0" algn="l" rtl="0">
              <a:lnSpc>
                <a:spcPct val="90000"/>
              </a:lnSpc>
              <a:spcBef>
                <a:spcPts val="560"/>
              </a:spcBef>
              <a:spcAft>
                <a:spcPts val="0"/>
              </a:spcAft>
              <a:buNone/>
            </a:pPr>
            <a:endParaRPr/>
          </a:p>
          <a:p>
            <a:pPr marL="0" lvl="0" indent="0" algn="l" rtl="0">
              <a:lnSpc>
                <a:spcPct val="90000"/>
              </a:lnSpc>
              <a:spcBef>
                <a:spcPts val="1200"/>
              </a:spcBef>
              <a:spcAft>
                <a:spcPts val="0"/>
              </a:spcAft>
              <a:buNone/>
            </a:pPr>
            <a:r>
              <a:rPr lang="en"/>
              <a:t>    </a:t>
            </a:r>
            <a:endParaRPr/>
          </a:p>
          <a:p>
            <a:pPr marL="0" lvl="0" indent="0" algn="l" rtl="0">
              <a:lnSpc>
                <a:spcPct val="90000"/>
              </a:lnSpc>
              <a:spcBef>
                <a:spcPts val="1200"/>
              </a:spcBef>
              <a:spcAft>
                <a:spcPts val="1200"/>
              </a:spcAft>
              <a:buNone/>
            </a:pPr>
            <a:r>
              <a:rPr lang="en"/>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9"/>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
        <p:nvSpPr>
          <p:cNvPr id="488" name="Google Shape;488;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ts val="4000"/>
              </a:lnSpc>
              <a:spcBef>
                <a:spcPts val="0"/>
              </a:spcBef>
              <a:spcAft>
                <a:spcPts val="0"/>
              </a:spcAft>
              <a:buClr>
                <a:schemeClr val="dk1"/>
              </a:buClr>
              <a:buSzPct val="100000"/>
              <a:buFont typeface="Calibri"/>
              <a:buNone/>
            </a:pPr>
            <a:br>
              <a:rPr lang="en" sz="3600" dirty="0"/>
            </a:br>
            <a:r>
              <a:rPr lang="en" sz="3100" dirty="0"/>
              <a:t>6 Year FTE Comparisons</a:t>
            </a:r>
            <a:br>
              <a:rPr lang="en" sz="3100" dirty="0"/>
            </a:br>
            <a:r>
              <a:rPr lang="en" sz="3100" dirty="0"/>
              <a:t>Teachers/Certified Staff</a:t>
            </a:r>
            <a:br>
              <a:rPr lang="en" sz="3100" dirty="0"/>
            </a:br>
            <a:r>
              <a:rPr lang="en" sz="3600" dirty="0"/>
              <a:t> </a:t>
            </a:r>
            <a:endParaRPr sz="3600" dirty="0"/>
          </a:p>
        </p:txBody>
      </p:sp>
      <p:graphicFrame>
        <p:nvGraphicFramePr>
          <p:cNvPr id="489" name="Google Shape;489;p69"/>
          <p:cNvGraphicFramePr/>
          <p:nvPr/>
        </p:nvGraphicFramePr>
        <p:xfrm>
          <a:off x="940513" y="1417650"/>
          <a:ext cx="7370475" cy="936000"/>
        </p:xfrm>
        <a:graphic>
          <a:graphicData uri="http://schemas.openxmlformats.org/drawingml/2006/table">
            <a:tbl>
              <a:tblPr>
                <a:noFill/>
              </a:tblPr>
              <a:tblGrid>
                <a:gridCol w="1168125">
                  <a:extLst>
                    <a:ext uri="{9D8B030D-6E8A-4147-A177-3AD203B41FA5}">
                      <a16:colId xmlns:a16="http://schemas.microsoft.com/office/drawing/2014/main" val="20000"/>
                    </a:ext>
                  </a:extLst>
                </a:gridCol>
                <a:gridCol w="1033725">
                  <a:extLst>
                    <a:ext uri="{9D8B030D-6E8A-4147-A177-3AD203B41FA5}">
                      <a16:colId xmlns:a16="http://schemas.microsoft.com/office/drawing/2014/main" val="20001"/>
                    </a:ext>
                  </a:extLst>
                </a:gridCol>
                <a:gridCol w="1033725">
                  <a:extLst>
                    <a:ext uri="{9D8B030D-6E8A-4147-A177-3AD203B41FA5}">
                      <a16:colId xmlns:a16="http://schemas.microsoft.com/office/drawing/2014/main" val="20002"/>
                    </a:ext>
                  </a:extLst>
                </a:gridCol>
                <a:gridCol w="1033725">
                  <a:extLst>
                    <a:ext uri="{9D8B030D-6E8A-4147-A177-3AD203B41FA5}">
                      <a16:colId xmlns:a16="http://schemas.microsoft.com/office/drawing/2014/main" val="20003"/>
                    </a:ext>
                  </a:extLst>
                </a:gridCol>
                <a:gridCol w="1033725">
                  <a:extLst>
                    <a:ext uri="{9D8B030D-6E8A-4147-A177-3AD203B41FA5}">
                      <a16:colId xmlns:a16="http://schemas.microsoft.com/office/drawing/2014/main" val="20004"/>
                    </a:ext>
                  </a:extLst>
                </a:gridCol>
                <a:gridCol w="1033725">
                  <a:extLst>
                    <a:ext uri="{9D8B030D-6E8A-4147-A177-3AD203B41FA5}">
                      <a16:colId xmlns:a16="http://schemas.microsoft.com/office/drawing/2014/main" val="20005"/>
                    </a:ext>
                  </a:extLst>
                </a:gridCol>
                <a:gridCol w="1033725">
                  <a:extLst>
                    <a:ext uri="{9D8B030D-6E8A-4147-A177-3AD203B41FA5}">
                      <a16:colId xmlns:a16="http://schemas.microsoft.com/office/drawing/2014/main" val="20006"/>
                    </a:ext>
                  </a:extLst>
                </a:gridCol>
              </a:tblGrid>
              <a:tr h="468000">
                <a:tc>
                  <a:txBody>
                    <a:bodyPr/>
                    <a:lstStyle/>
                    <a:p>
                      <a:pPr marL="0" lvl="0" indent="0" algn="l" rtl="0">
                        <a:lnSpc>
                          <a:spcPct val="115000"/>
                        </a:lnSpc>
                        <a:spcBef>
                          <a:spcPts val="0"/>
                        </a:spcBef>
                        <a:spcAft>
                          <a:spcPts val="0"/>
                        </a:spcAft>
                        <a:buNone/>
                      </a:pPr>
                      <a:r>
                        <a:rPr lang="en" sz="1100" b="1"/>
                        <a:t>Employee Type</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990099"/>
                          </a:solidFill>
                        </a:rPr>
                        <a:t>2017-2018 FTE</a:t>
                      </a:r>
                      <a:endParaRPr sz="1100" b="1">
                        <a:solidFill>
                          <a:srgbClr val="990099"/>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CC3300"/>
                          </a:solidFill>
                        </a:rPr>
                        <a:t>2018-2019 FTE</a:t>
                      </a:r>
                      <a:endParaRPr sz="1100" b="1">
                        <a:solidFill>
                          <a:srgbClr val="CC3300"/>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E69138"/>
                          </a:solidFill>
                        </a:rPr>
                        <a:t>2019-2020 FTE</a:t>
                      </a:r>
                      <a:endParaRPr sz="1100" b="1">
                        <a:solidFill>
                          <a:srgbClr val="E6913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3C78D8"/>
                          </a:solidFill>
                        </a:rPr>
                        <a:t>2020-2021 FTE</a:t>
                      </a:r>
                      <a:endParaRPr sz="1100" b="1">
                        <a:solidFill>
                          <a:srgbClr val="3C78D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741B47"/>
                          </a:solidFill>
                        </a:rPr>
                        <a:t>2021-2022 FTE</a:t>
                      </a:r>
                      <a:endParaRPr sz="1100" b="1">
                        <a:solidFill>
                          <a:srgbClr val="741B47"/>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666666"/>
                          </a:solidFill>
                        </a:rPr>
                        <a:t>2022-2023 FTE</a:t>
                      </a:r>
                      <a:endParaRPr sz="1100" b="1">
                        <a:solidFill>
                          <a:srgbClr val="666666"/>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4680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Teachers/Certified Staff</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990099"/>
                          </a:solidFill>
                          <a:latin typeface="Calibri"/>
                          <a:ea typeface="Calibri"/>
                          <a:cs typeface="Calibri"/>
                          <a:sym typeface="Calibri"/>
                        </a:rPr>
                        <a:t>267.0</a:t>
                      </a:r>
                      <a:endParaRPr sz="1100" b="1">
                        <a:solidFill>
                          <a:srgbClr val="990099"/>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CC3300"/>
                          </a:solidFill>
                          <a:latin typeface="Calibri"/>
                          <a:ea typeface="Calibri"/>
                          <a:cs typeface="Calibri"/>
                          <a:sym typeface="Calibri"/>
                        </a:rPr>
                        <a:t>264.0</a:t>
                      </a:r>
                      <a:endParaRPr sz="1100" b="1">
                        <a:solidFill>
                          <a:srgbClr val="CC3300"/>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E69138"/>
                          </a:solidFill>
                          <a:latin typeface="Calibri"/>
                          <a:ea typeface="Calibri"/>
                          <a:cs typeface="Calibri"/>
                          <a:sym typeface="Calibri"/>
                        </a:rPr>
                        <a:t>259.4</a:t>
                      </a:r>
                      <a:endParaRPr sz="1100" b="1">
                        <a:solidFill>
                          <a:srgbClr val="E69138"/>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3C78D8"/>
                          </a:solidFill>
                          <a:latin typeface="Calibri"/>
                          <a:ea typeface="Calibri"/>
                          <a:cs typeface="Calibri"/>
                          <a:sym typeface="Calibri"/>
                        </a:rPr>
                        <a:t>266.7</a:t>
                      </a:r>
                      <a:endParaRPr sz="1100" b="1">
                        <a:solidFill>
                          <a:srgbClr val="3C78D8"/>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741B47"/>
                          </a:solidFill>
                          <a:latin typeface="Calibri"/>
                          <a:ea typeface="Calibri"/>
                          <a:cs typeface="Calibri"/>
                          <a:sym typeface="Calibri"/>
                        </a:rPr>
                        <a:t>270.3</a:t>
                      </a:r>
                      <a:endParaRPr sz="1100" b="1">
                        <a:solidFill>
                          <a:srgbClr val="741B47"/>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rgbClr val="666666"/>
                          </a:solidFill>
                          <a:latin typeface="Calibri"/>
                          <a:ea typeface="Calibri"/>
                          <a:cs typeface="Calibri"/>
                          <a:sym typeface="Calibri"/>
                        </a:rPr>
                        <a:t>266.3</a:t>
                      </a:r>
                      <a:endParaRPr sz="1100" b="1">
                        <a:solidFill>
                          <a:srgbClr val="666666"/>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bl>
          </a:graphicData>
        </a:graphic>
      </p:graphicFrame>
      <p:pic>
        <p:nvPicPr>
          <p:cNvPr id="490" name="Google Shape;490;p69" title="Chart"/>
          <p:cNvPicPr preferRelativeResize="0"/>
          <p:nvPr/>
        </p:nvPicPr>
        <p:blipFill>
          <a:blip r:embed="rId3">
            <a:alphaModFix/>
          </a:blip>
          <a:stretch>
            <a:fillRect/>
          </a:stretch>
        </p:blipFill>
        <p:spPr>
          <a:xfrm>
            <a:off x="1580400" y="2498300"/>
            <a:ext cx="6087675" cy="375912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0"/>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sp>
        <p:nvSpPr>
          <p:cNvPr id="496" name="Google Shape;496;p70"/>
          <p:cNvSpPr txBox="1">
            <a:spLocks noGrp="1"/>
          </p:cNvSpPr>
          <p:nvPr>
            <p:ph type="title"/>
          </p:nvPr>
        </p:nvSpPr>
        <p:spPr>
          <a:xfrm>
            <a:off x="457200" y="430472"/>
            <a:ext cx="8229600" cy="1287677"/>
          </a:xfrm>
          <a:prstGeom prst="rect">
            <a:avLst/>
          </a:prstGeom>
          <a:solidFill>
            <a:srgbClr val="B6D7A8"/>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sz="3600" dirty="0"/>
              <a:t>Non-Certified Salaries - $-118,319.23</a:t>
            </a:r>
            <a:endParaRPr sz="3600" dirty="0"/>
          </a:p>
          <a:p>
            <a:pPr marL="0" lvl="0" indent="0" algn="ctr" rtl="0">
              <a:spcBef>
                <a:spcPts val="0"/>
              </a:spcBef>
              <a:spcAft>
                <a:spcPts val="0"/>
              </a:spcAft>
              <a:buClr>
                <a:schemeClr val="dk1"/>
              </a:buClr>
              <a:buSzPts val="4400"/>
              <a:buFont typeface="Calibri"/>
              <a:buNone/>
            </a:pPr>
            <a:r>
              <a:rPr lang="en" sz="3600" dirty="0"/>
              <a:t>(Increase of -1.51%)</a:t>
            </a:r>
            <a:endParaRPr sz="3600" dirty="0"/>
          </a:p>
        </p:txBody>
      </p:sp>
      <p:sp>
        <p:nvSpPr>
          <p:cNvPr id="497" name="Google Shape;497;p70"/>
          <p:cNvSpPr txBox="1">
            <a:spLocks noGrp="1"/>
          </p:cNvSpPr>
          <p:nvPr>
            <p:ph type="body" idx="1"/>
          </p:nvPr>
        </p:nvSpPr>
        <p:spPr>
          <a:xfrm>
            <a:off x="393575" y="1718150"/>
            <a:ext cx="7963200" cy="42876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None/>
            </a:pPr>
            <a:endParaRPr sz="2300">
              <a:solidFill>
                <a:schemeClr val="dk1"/>
              </a:solidFill>
            </a:endParaRPr>
          </a:p>
          <a:p>
            <a:pPr marL="457200" lvl="0" indent="0" algn="l" rtl="0">
              <a:lnSpc>
                <a:spcPct val="100000"/>
              </a:lnSpc>
              <a:spcBef>
                <a:spcPts val="0"/>
              </a:spcBef>
              <a:spcAft>
                <a:spcPts val="0"/>
              </a:spcAft>
              <a:buNone/>
            </a:pPr>
            <a:endParaRPr sz="2300">
              <a:solidFill>
                <a:schemeClr val="dk1"/>
              </a:solidFill>
            </a:endParaRPr>
          </a:p>
          <a:p>
            <a:pPr marL="457200" lvl="0" indent="-361315" algn="l" rtl="0">
              <a:lnSpc>
                <a:spcPct val="100000"/>
              </a:lnSpc>
              <a:spcBef>
                <a:spcPts val="0"/>
              </a:spcBef>
              <a:spcAft>
                <a:spcPts val="0"/>
              </a:spcAft>
              <a:buClr>
                <a:schemeClr val="dk1"/>
              </a:buClr>
              <a:buSzPct val="100000"/>
              <a:buChar char="●"/>
            </a:pPr>
            <a:r>
              <a:rPr lang="en" sz="3800">
                <a:solidFill>
                  <a:schemeClr val="dk1"/>
                </a:solidFill>
              </a:rPr>
              <a:t>Includes the elimination of twelve instructional paraprofessionals and one custodian</a:t>
            </a:r>
            <a:endParaRPr sz="3800">
              <a:solidFill>
                <a:schemeClr val="dk1"/>
              </a:solidFill>
            </a:endParaRPr>
          </a:p>
          <a:p>
            <a:pPr marL="457200" lvl="0" indent="0" algn="l" rtl="0">
              <a:lnSpc>
                <a:spcPct val="100000"/>
              </a:lnSpc>
              <a:spcBef>
                <a:spcPts val="0"/>
              </a:spcBef>
              <a:spcAft>
                <a:spcPts val="0"/>
              </a:spcAft>
              <a:buNone/>
            </a:pPr>
            <a:endParaRPr sz="3800">
              <a:solidFill>
                <a:schemeClr val="dk1"/>
              </a:solidFill>
            </a:endParaRPr>
          </a:p>
          <a:p>
            <a:pPr marL="457200" lvl="0" indent="-361315" algn="l" rtl="0">
              <a:lnSpc>
                <a:spcPct val="100000"/>
              </a:lnSpc>
              <a:spcBef>
                <a:spcPts val="640"/>
              </a:spcBef>
              <a:spcAft>
                <a:spcPts val="0"/>
              </a:spcAft>
              <a:buClr>
                <a:schemeClr val="dk1"/>
              </a:buClr>
              <a:buSzPct val="100000"/>
              <a:buChar char="●"/>
            </a:pPr>
            <a:r>
              <a:rPr lang="en" sz="3800">
                <a:solidFill>
                  <a:schemeClr val="dk1"/>
                </a:solidFill>
              </a:rPr>
              <a:t>Mandated Training for Paraprofessionals (2 days)</a:t>
            </a:r>
            <a:endParaRPr sz="3800">
              <a:solidFill>
                <a:schemeClr val="dk1"/>
              </a:solidFill>
            </a:endParaRPr>
          </a:p>
          <a:p>
            <a:pPr marL="457200" lvl="0" indent="0" algn="l" rtl="0">
              <a:lnSpc>
                <a:spcPct val="100000"/>
              </a:lnSpc>
              <a:spcBef>
                <a:spcPts val="640"/>
              </a:spcBef>
              <a:spcAft>
                <a:spcPts val="0"/>
              </a:spcAft>
              <a:buNone/>
            </a:pPr>
            <a:endParaRPr sz="3800">
              <a:solidFill>
                <a:schemeClr val="dk1"/>
              </a:solidFill>
            </a:endParaRPr>
          </a:p>
          <a:p>
            <a:pPr marL="457200" lvl="0" indent="-361315" algn="l" rtl="0">
              <a:lnSpc>
                <a:spcPct val="100000"/>
              </a:lnSpc>
              <a:spcBef>
                <a:spcPts val="640"/>
              </a:spcBef>
              <a:spcAft>
                <a:spcPts val="0"/>
              </a:spcAft>
              <a:buClr>
                <a:schemeClr val="dk1"/>
              </a:buClr>
              <a:buSzPct val="100000"/>
              <a:buChar char="●"/>
            </a:pPr>
            <a:r>
              <a:rPr lang="en" sz="3800">
                <a:solidFill>
                  <a:schemeClr val="dk1"/>
                </a:solidFill>
              </a:rPr>
              <a:t>Non-affiliated contracts budgeted at 3% increase</a:t>
            </a:r>
            <a:endParaRPr sz="3800">
              <a:solidFill>
                <a:schemeClr val="dk1"/>
              </a:solidFill>
            </a:endParaRPr>
          </a:p>
          <a:p>
            <a:pPr marL="457200" lvl="0" indent="0" algn="l" rtl="0">
              <a:lnSpc>
                <a:spcPct val="100000"/>
              </a:lnSpc>
              <a:spcBef>
                <a:spcPts val="640"/>
              </a:spcBef>
              <a:spcAft>
                <a:spcPts val="0"/>
              </a:spcAft>
              <a:buNone/>
            </a:pPr>
            <a:endParaRPr sz="3800">
              <a:solidFill>
                <a:schemeClr val="dk1"/>
              </a:solidFill>
            </a:endParaRPr>
          </a:p>
          <a:p>
            <a:pPr marL="457200" lvl="0" indent="-361315" algn="l" rtl="0">
              <a:lnSpc>
                <a:spcPct val="100000"/>
              </a:lnSpc>
              <a:spcBef>
                <a:spcPts val="640"/>
              </a:spcBef>
              <a:spcAft>
                <a:spcPts val="0"/>
              </a:spcAft>
              <a:buClr>
                <a:schemeClr val="dk1"/>
              </a:buClr>
              <a:buSzPct val="100000"/>
              <a:buChar char="●"/>
            </a:pPr>
            <a:r>
              <a:rPr lang="en" sz="3800">
                <a:solidFill>
                  <a:schemeClr val="dk1"/>
                </a:solidFill>
              </a:rPr>
              <a:t>Increase to Per Diem Substitute account (new rate)</a:t>
            </a:r>
            <a:endParaRPr sz="3800">
              <a:solidFill>
                <a:schemeClr val="dk1"/>
              </a:solidFill>
            </a:endParaRPr>
          </a:p>
          <a:p>
            <a:pPr marL="457200" lvl="0" indent="0" algn="l" rtl="0">
              <a:lnSpc>
                <a:spcPct val="100000"/>
              </a:lnSpc>
              <a:spcBef>
                <a:spcPts val="640"/>
              </a:spcBef>
              <a:spcAft>
                <a:spcPts val="0"/>
              </a:spcAft>
              <a:buNone/>
            </a:pPr>
            <a:endParaRPr sz="3800">
              <a:solidFill>
                <a:schemeClr val="dk1"/>
              </a:solidFill>
            </a:endParaRPr>
          </a:p>
          <a:p>
            <a:pPr marL="457200" lvl="0" indent="-361315" algn="l" rtl="0">
              <a:lnSpc>
                <a:spcPct val="100000"/>
              </a:lnSpc>
              <a:spcBef>
                <a:spcPts val="640"/>
              </a:spcBef>
              <a:spcAft>
                <a:spcPts val="0"/>
              </a:spcAft>
              <a:buClr>
                <a:schemeClr val="dk1"/>
              </a:buClr>
              <a:buSzPct val="100000"/>
              <a:buChar char="●"/>
            </a:pPr>
            <a:r>
              <a:rPr lang="en" sz="3800">
                <a:solidFill>
                  <a:schemeClr val="dk1"/>
                </a:solidFill>
              </a:rPr>
              <a:t>Custodial Overtime</a:t>
            </a:r>
            <a:endParaRPr sz="3800">
              <a:solidFill>
                <a:schemeClr val="dk1"/>
              </a:solidFill>
            </a:endParaRPr>
          </a:p>
          <a:p>
            <a:pPr marL="0" lvl="0" indent="0" algn="l" rtl="0">
              <a:lnSpc>
                <a:spcPct val="100000"/>
              </a:lnSpc>
              <a:spcBef>
                <a:spcPts val="640"/>
              </a:spcBef>
              <a:spcAft>
                <a:spcPts val="0"/>
              </a:spcAft>
              <a:buNone/>
            </a:pPr>
            <a:endParaRPr sz="2300">
              <a:solidFill>
                <a:schemeClr val="dk1"/>
              </a:solidFill>
            </a:endParaRPr>
          </a:p>
          <a:p>
            <a:pPr marL="0" lvl="0" indent="0" algn="l" rtl="0">
              <a:lnSpc>
                <a:spcPct val="100000"/>
              </a:lnSpc>
              <a:spcBef>
                <a:spcPts val="640"/>
              </a:spcBef>
              <a:spcAft>
                <a:spcPts val="0"/>
              </a:spcAft>
              <a:buNone/>
            </a:pPr>
            <a:endParaRPr sz="23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1"/>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
        <p:nvSpPr>
          <p:cNvPr id="503" name="Google Shape;503;p71"/>
          <p:cNvSpPr txBox="1">
            <a:spLocks noGrp="1"/>
          </p:cNvSpPr>
          <p:nvPr>
            <p:ph type="title"/>
          </p:nvPr>
        </p:nvSpPr>
        <p:spPr>
          <a:xfrm>
            <a:off x="542925" y="338324"/>
            <a:ext cx="8229600" cy="1338075"/>
          </a:xfrm>
          <a:prstGeom prst="rect">
            <a:avLst/>
          </a:prstGeom>
          <a:solidFill>
            <a:srgbClr val="D9D2E9"/>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4400"/>
              <a:buFont typeface="Calibri"/>
              <a:buNone/>
            </a:pPr>
            <a:r>
              <a:rPr lang="en" sz="4400" dirty="0"/>
              <a:t>Employee Benefits - $581,720.73</a:t>
            </a:r>
            <a:endParaRPr sz="4400" dirty="0"/>
          </a:p>
          <a:p>
            <a:pPr marL="0" lvl="0" indent="0" algn="ctr" rtl="0">
              <a:lnSpc>
                <a:spcPts val="4000"/>
              </a:lnSpc>
              <a:spcBef>
                <a:spcPts val="0"/>
              </a:spcBef>
              <a:spcAft>
                <a:spcPts val="0"/>
              </a:spcAft>
              <a:buClr>
                <a:schemeClr val="dk1"/>
              </a:buClr>
              <a:buSzPts val="4400"/>
              <a:buFont typeface="Calibri"/>
              <a:buNone/>
            </a:pPr>
            <a:r>
              <a:rPr lang="en" sz="1800" dirty="0"/>
              <a:t>(Increase of 8.19%)</a:t>
            </a:r>
            <a:endParaRPr sz="1800" dirty="0"/>
          </a:p>
        </p:txBody>
      </p:sp>
      <p:sp>
        <p:nvSpPr>
          <p:cNvPr id="504" name="Google Shape;504;p71"/>
          <p:cNvSpPr txBox="1">
            <a:spLocks noGrp="1"/>
          </p:cNvSpPr>
          <p:nvPr>
            <p:ph type="body" idx="1"/>
          </p:nvPr>
        </p:nvSpPr>
        <p:spPr>
          <a:xfrm>
            <a:off x="498325" y="1614150"/>
            <a:ext cx="8229600" cy="3315600"/>
          </a:xfrm>
          <a:prstGeom prst="rect">
            <a:avLst/>
          </a:prstGeom>
          <a:noFill/>
          <a:ln>
            <a:noFill/>
          </a:ln>
        </p:spPr>
        <p:txBody>
          <a:bodyPr spcFirstLastPara="1" wrap="square" lIns="91425" tIns="45700" rIns="91425" bIns="45700" anchor="t" anchorCtr="0">
            <a:noAutofit/>
          </a:bodyPr>
          <a:lstStyle/>
          <a:p>
            <a:pPr marL="457200" lvl="0" indent="0" algn="l" rtl="0">
              <a:spcBef>
                <a:spcPts val="640"/>
              </a:spcBef>
              <a:spcAft>
                <a:spcPts val="0"/>
              </a:spcAft>
              <a:buNone/>
            </a:pPr>
            <a:endParaRPr sz="2300">
              <a:solidFill>
                <a:schemeClr val="dk1"/>
              </a:solidFill>
              <a:highlight>
                <a:srgbClr val="FFFFFF"/>
              </a:highlight>
            </a:endParaRPr>
          </a:p>
          <a:p>
            <a:pPr marL="457200" lvl="0" indent="-374650" algn="l" rtl="0">
              <a:spcBef>
                <a:spcPts val="640"/>
              </a:spcBef>
              <a:spcAft>
                <a:spcPts val="0"/>
              </a:spcAft>
              <a:buClr>
                <a:schemeClr val="dk1"/>
              </a:buClr>
              <a:buSzPts val="2300"/>
              <a:buChar char="●"/>
            </a:pPr>
            <a:r>
              <a:rPr lang="en" sz="2300">
                <a:solidFill>
                  <a:schemeClr val="dk1"/>
                </a:solidFill>
                <a:highlight>
                  <a:srgbClr val="FFFFFF"/>
                </a:highlight>
              </a:rPr>
              <a:t>Rate increase for medical insurance is 10% (set by Town)</a:t>
            </a:r>
            <a:endParaRPr sz="2300">
              <a:solidFill>
                <a:schemeClr val="dk1"/>
              </a:solidFill>
              <a:highlight>
                <a:srgbClr val="FFFFFF"/>
              </a:highlight>
            </a:endParaRPr>
          </a:p>
          <a:p>
            <a:pPr marL="457200" lvl="0" indent="0" algn="l" rtl="0">
              <a:spcBef>
                <a:spcPts val="640"/>
              </a:spcBef>
              <a:spcAft>
                <a:spcPts val="0"/>
              </a:spcAft>
              <a:buNone/>
            </a:pPr>
            <a:endParaRPr sz="2300">
              <a:solidFill>
                <a:schemeClr val="dk1"/>
              </a:solidFill>
              <a:highlight>
                <a:srgbClr val="FFFFFF"/>
              </a:highlight>
            </a:endParaRPr>
          </a:p>
          <a:p>
            <a:pPr marL="457200" lvl="0" indent="-374650" algn="l" rtl="0">
              <a:spcBef>
                <a:spcPts val="640"/>
              </a:spcBef>
              <a:spcAft>
                <a:spcPts val="0"/>
              </a:spcAft>
              <a:buClr>
                <a:schemeClr val="dk1"/>
              </a:buClr>
              <a:buSzPts val="2300"/>
              <a:buChar char="●"/>
            </a:pPr>
            <a:r>
              <a:rPr lang="en" sz="2300">
                <a:solidFill>
                  <a:schemeClr val="dk1"/>
                </a:solidFill>
                <a:highlight>
                  <a:srgbClr val="FFFFFF"/>
                </a:highlight>
              </a:rPr>
              <a:t>The employer percentage for staff groups has been adjusted to meet the contractual obligation for each group</a:t>
            </a:r>
            <a:endParaRPr sz="2300">
              <a:solidFill>
                <a:schemeClr val="dk1"/>
              </a:solidFill>
              <a:highlight>
                <a:srgbClr val="FFFFFF"/>
              </a:highlight>
            </a:endParaRPr>
          </a:p>
          <a:p>
            <a:pPr marL="457200" lvl="0" indent="0" algn="l" rtl="0">
              <a:spcBef>
                <a:spcPts val="640"/>
              </a:spcBef>
              <a:spcAft>
                <a:spcPts val="0"/>
              </a:spcAft>
              <a:buNone/>
            </a:pPr>
            <a:endParaRPr sz="2300">
              <a:solidFill>
                <a:schemeClr val="dk1"/>
              </a:solidFill>
              <a:highlight>
                <a:srgbClr val="FFFFFF"/>
              </a:highlight>
            </a:endParaRPr>
          </a:p>
          <a:p>
            <a:pPr marL="457200" lvl="0" indent="-374650" algn="l" rtl="0">
              <a:spcBef>
                <a:spcPts val="640"/>
              </a:spcBef>
              <a:spcAft>
                <a:spcPts val="0"/>
              </a:spcAft>
              <a:buClr>
                <a:schemeClr val="dk1"/>
              </a:buClr>
              <a:buSzPts val="2300"/>
              <a:buChar char="●"/>
            </a:pPr>
            <a:r>
              <a:rPr lang="en" sz="2300">
                <a:solidFill>
                  <a:schemeClr val="dk1"/>
                </a:solidFill>
                <a:highlight>
                  <a:srgbClr val="FFFFFF"/>
                </a:highlight>
              </a:rPr>
              <a:t>Pension account adjustment</a:t>
            </a:r>
            <a:endParaRPr sz="2300">
              <a:solidFill>
                <a:schemeClr val="dk1"/>
              </a:solidFill>
              <a:highlight>
                <a:srgbClr val="FFFFFF"/>
              </a:highlight>
            </a:endParaRPr>
          </a:p>
          <a:p>
            <a:pPr marL="0" lvl="0" indent="0" algn="l" rtl="0">
              <a:spcBef>
                <a:spcPts val="640"/>
              </a:spcBef>
              <a:spcAft>
                <a:spcPts val="0"/>
              </a:spcAft>
              <a:buNone/>
            </a:pPr>
            <a:endParaRPr sz="2300">
              <a:solidFill>
                <a:schemeClr val="dk1"/>
              </a:solidFill>
              <a:highlight>
                <a:srgbClr val="FFFFFF"/>
              </a:highlight>
            </a:endParaRPr>
          </a:p>
          <a:p>
            <a:pPr marL="0" lvl="0" indent="0" algn="l" rtl="0">
              <a:spcBef>
                <a:spcPts val="640"/>
              </a:spcBef>
              <a:spcAft>
                <a:spcPts val="0"/>
              </a:spcAft>
              <a:buNone/>
            </a:pPr>
            <a:endParaRPr sz="2300">
              <a:solidFill>
                <a:schemeClr val="dk1"/>
              </a:solidFill>
              <a:highlight>
                <a:srgbClr val="FFFFFF"/>
              </a:highlight>
            </a:endParaRPr>
          </a:p>
          <a:p>
            <a:pPr marL="0" lvl="0" indent="0" algn="l" rtl="0">
              <a:spcBef>
                <a:spcPts val="640"/>
              </a:spcBef>
              <a:spcAft>
                <a:spcPts val="0"/>
              </a:spcAft>
              <a:buNone/>
            </a:pPr>
            <a:endParaRPr sz="2300">
              <a:solidFill>
                <a:schemeClr val="dk1"/>
              </a:solidFill>
              <a:highlight>
                <a:srgbClr val="FFFFFF"/>
              </a:high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sp>
        <p:nvSpPr>
          <p:cNvPr id="510" name="Google Shape;510;p72"/>
          <p:cNvSpPr txBox="1">
            <a:spLocks noGrp="1"/>
          </p:cNvSpPr>
          <p:nvPr>
            <p:ph type="title"/>
          </p:nvPr>
        </p:nvSpPr>
        <p:spPr>
          <a:xfrm>
            <a:off x="457200" y="415624"/>
            <a:ext cx="8229600" cy="1071954"/>
          </a:xfrm>
          <a:prstGeom prst="rect">
            <a:avLst/>
          </a:prstGeom>
          <a:solidFill>
            <a:srgbClr val="92CCDC"/>
          </a:solidFill>
          <a:ln>
            <a:noFill/>
          </a:ln>
        </p:spPr>
        <p:txBody>
          <a:bodyPr spcFirstLastPara="1" wrap="square" lIns="91425" tIns="45700" rIns="91425" bIns="45700" anchor="ctr" anchorCtr="0">
            <a:normAutofit fontScale="90000"/>
          </a:bodyPr>
          <a:lstStyle/>
          <a:p>
            <a:pPr marL="0" lvl="0" indent="0" algn="ctr" rtl="0">
              <a:lnSpc>
                <a:spcPts val="4000"/>
              </a:lnSpc>
              <a:spcBef>
                <a:spcPts val="0"/>
              </a:spcBef>
              <a:spcAft>
                <a:spcPts val="0"/>
              </a:spcAft>
              <a:buClr>
                <a:schemeClr val="dk1"/>
              </a:buClr>
              <a:buSzPts val="4400"/>
              <a:buFont typeface="Calibri"/>
              <a:buNone/>
            </a:pPr>
            <a:r>
              <a:rPr lang="en" sz="4900" dirty="0"/>
              <a:t>Contracted Services - $52,791.78</a:t>
            </a:r>
            <a:endParaRPr sz="4900" dirty="0"/>
          </a:p>
          <a:p>
            <a:pPr marL="0" lvl="0" indent="0" algn="ctr" rtl="0">
              <a:lnSpc>
                <a:spcPts val="4000"/>
              </a:lnSpc>
              <a:spcBef>
                <a:spcPts val="0"/>
              </a:spcBef>
              <a:spcAft>
                <a:spcPts val="0"/>
              </a:spcAft>
              <a:buClr>
                <a:schemeClr val="dk1"/>
              </a:buClr>
              <a:buSzPts val="4400"/>
              <a:buFont typeface="Calibri"/>
              <a:buNone/>
            </a:pPr>
            <a:r>
              <a:rPr lang="en" sz="2000" dirty="0"/>
              <a:t>(Increase of 2.72%)</a:t>
            </a:r>
            <a:endParaRPr sz="2500" dirty="0"/>
          </a:p>
        </p:txBody>
      </p:sp>
      <p:sp>
        <p:nvSpPr>
          <p:cNvPr id="511" name="Google Shape;511;p72"/>
          <p:cNvSpPr txBox="1">
            <a:spLocks noGrp="1"/>
          </p:cNvSpPr>
          <p:nvPr>
            <p:ph type="body" idx="1"/>
          </p:nvPr>
        </p:nvSpPr>
        <p:spPr>
          <a:xfrm>
            <a:off x="639200" y="1589550"/>
            <a:ext cx="7851300" cy="4526100"/>
          </a:xfrm>
          <a:prstGeom prst="rect">
            <a:avLst/>
          </a:prstGeom>
          <a:noFill/>
          <a:ln>
            <a:noFill/>
          </a:ln>
        </p:spPr>
        <p:txBody>
          <a:bodyPr spcFirstLastPara="1" wrap="square" lIns="91425" tIns="45700" rIns="91425" bIns="45700" anchor="t" anchorCtr="0">
            <a:normAutofit/>
          </a:bodyPr>
          <a:lstStyle/>
          <a:p>
            <a:pPr marL="914400" lvl="0" indent="0" algn="l" rtl="0">
              <a:lnSpc>
                <a:spcPct val="100000"/>
              </a:lnSpc>
              <a:spcBef>
                <a:spcPts val="0"/>
              </a:spcBef>
              <a:spcAft>
                <a:spcPts val="0"/>
              </a:spcAft>
              <a:buNone/>
            </a:pPr>
            <a:endParaRPr sz="2300" dirty="0">
              <a:solidFill>
                <a:schemeClr val="dk1"/>
              </a:solidFill>
            </a:endParaRPr>
          </a:p>
          <a:p>
            <a:pPr marL="457200" lvl="0" indent="-374650" algn="l" rtl="0">
              <a:lnSpc>
                <a:spcPct val="100000"/>
              </a:lnSpc>
              <a:spcBef>
                <a:spcPts val="0"/>
              </a:spcBef>
              <a:spcAft>
                <a:spcPts val="0"/>
              </a:spcAft>
              <a:buClr>
                <a:schemeClr val="dk1"/>
              </a:buClr>
              <a:buSzPts val="2300"/>
              <a:buChar char="●"/>
            </a:pPr>
            <a:r>
              <a:rPr lang="en" sz="2300" dirty="0">
                <a:solidFill>
                  <a:schemeClr val="dk1"/>
                </a:solidFill>
              </a:rPr>
              <a:t>Includes all operational and educational software systems which increase 3% to 7% annually.</a:t>
            </a:r>
            <a:endParaRPr sz="2300" dirty="0">
              <a:solidFill>
                <a:schemeClr val="dk1"/>
              </a:solidFill>
            </a:endParaRPr>
          </a:p>
          <a:p>
            <a:pPr marL="914400" lvl="0" indent="0" algn="l" rtl="0">
              <a:lnSpc>
                <a:spcPct val="100000"/>
              </a:lnSpc>
              <a:spcBef>
                <a:spcPts val="0"/>
              </a:spcBef>
              <a:spcAft>
                <a:spcPts val="0"/>
              </a:spcAft>
              <a:buNone/>
            </a:pPr>
            <a:endParaRPr sz="2300" dirty="0">
              <a:solidFill>
                <a:schemeClr val="dk1"/>
              </a:solidFill>
            </a:endParaRPr>
          </a:p>
          <a:p>
            <a:pPr marL="457200" lvl="0" indent="-374650" algn="l" rtl="0">
              <a:lnSpc>
                <a:spcPct val="100000"/>
              </a:lnSpc>
              <a:spcBef>
                <a:spcPts val="0"/>
              </a:spcBef>
              <a:spcAft>
                <a:spcPts val="0"/>
              </a:spcAft>
              <a:buClr>
                <a:schemeClr val="dk1"/>
              </a:buClr>
              <a:buSzPts val="2300"/>
              <a:buChar char="●"/>
            </a:pPr>
            <a:r>
              <a:rPr lang="en" sz="2300" dirty="0">
                <a:solidFill>
                  <a:schemeClr val="dk1"/>
                </a:solidFill>
              </a:rPr>
              <a:t>Includes legal fees, copier leases, athletic training, and other operational expenses.</a:t>
            </a:r>
            <a:endParaRPr sz="2300" dirty="0">
              <a:solidFill>
                <a:schemeClr val="dk1"/>
              </a:solidFill>
            </a:endParaRPr>
          </a:p>
          <a:p>
            <a:pPr marL="914400" lvl="0" indent="0" algn="l" rtl="0">
              <a:lnSpc>
                <a:spcPct val="100000"/>
              </a:lnSpc>
              <a:spcBef>
                <a:spcPts val="0"/>
              </a:spcBef>
              <a:spcAft>
                <a:spcPts val="0"/>
              </a:spcAft>
              <a:buNone/>
            </a:pPr>
            <a:endParaRPr sz="2300" dirty="0">
              <a:solidFill>
                <a:schemeClr val="dk1"/>
              </a:solidFill>
            </a:endParaRPr>
          </a:p>
          <a:p>
            <a:pPr marL="914400" lvl="0" indent="0" algn="l" rtl="0">
              <a:lnSpc>
                <a:spcPct val="100000"/>
              </a:lnSpc>
              <a:spcBef>
                <a:spcPts val="0"/>
              </a:spcBef>
              <a:spcAft>
                <a:spcPts val="0"/>
              </a:spcAft>
              <a:buNone/>
            </a:pPr>
            <a:endParaRPr sz="23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152400" y="152400"/>
            <a:ext cx="8839200" cy="762000"/>
          </a:xfrm>
        </p:spPr>
        <p:txBody>
          <a:bodyPr>
            <a:normAutofit/>
          </a:bodyPr>
          <a:lstStyle/>
          <a:p>
            <a:pPr algn="ctr" eaLnBrk="1" hangingPunct="1">
              <a:lnSpc>
                <a:spcPct val="100000"/>
              </a:lnSpc>
            </a:pPr>
            <a:r>
              <a:rPr lang="en-US" sz="4000" u="sng" dirty="0">
                <a:solidFill>
                  <a:schemeClr val="hlink"/>
                </a:solidFill>
              </a:rPr>
              <a:t>Board of Finance Budget Actions</a:t>
            </a:r>
            <a:endParaRPr lang="en-US" sz="1800" u="sng" dirty="0">
              <a:solidFill>
                <a:schemeClr val="hlink"/>
              </a:solidFill>
            </a:endParaRPr>
          </a:p>
        </p:txBody>
      </p:sp>
      <p:graphicFrame>
        <p:nvGraphicFramePr>
          <p:cNvPr id="2" name="Object 1">
            <a:extLst>
              <a:ext uri="{FF2B5EF4-FFF2-40B4-BE49-F238E27FC236}">
                <a16:creationId xmlns:a16="http://schemas.microsoft.com/office/drawing/2014/main" id="{B5020911-3211-64C1-FDC9-60CF96B04D41}"/>
              </a:ext>
            </a:extLst>
          </p:cNvPr>
          <p:cNvGraphicFramePr>
            <a:graphicFrameLocks noChangeAspect="1"/>
          </p:cNvGraphicFramePr>
          <p:nvPr>
            <p:extLst>
              <p:ext uri="{D42A27DB-BD31-4B8C-83A1-F6EECF244321}">
                <p14:modId xmlns:p14="http://schemas.microsoft.com/office/powerpoint/2010/main" val="2155007078"/>
              </p:ext>
            </p:extLst>
          </p:nvPr>
        </p:nvGraphicFramePr>
        <p:xfrm>
          <a:off x="457200" y="943655"/>
          <a:ext cx="8229600" cy="5688679"/>
        </p:xfrm>
        <a:graphic>
          <a:graphicData uri="http://schemas.openxmlformats.org/presentationml/2006/ole">
            <mc:AlternateContent xmlns:mc="http://schemas.openxmlformats.org/markup-compatibility/2006">
              <mc:Choice xmlns:v="urn:schemas-microsoft-com:vml" Requires="v">
                <p:oleObj name="Worksheet" r:id="rId3" imgW="9344006" imgH="6772275" progId="Excel.Sheet.12">
                  <p:embed/>
                </p:oleObj>
              </mc:Choice>
              <mc:Fallback>
                <p:oleObj name="Worksheet" r:id="rId3" imgW="9344006" imgH="6772275" progId="Excel.Sheet.12">
                  <p:embed/>
                  <p:pic>
                    <p:nvPicPr>
                      <p:cNvPr id="2" name="Object 1">
                        <a:extLst>
                          <a:ext uri="{FF2B5EF4-FFF2-40B4-BE49-F238E27FC236}">
                            <a16:creationId xmlns:a16="http://schemas.microsoft.com/office/drawing/2014/main" id="{B5020911-3211-64C1-FDC9-60CF96B04D41}"/>
                          </a:ext>
                        </a:extLst>
                      </p:cNvPr>
                      <p:cNvPicPr/>
                      <p:nvPr/>
                    </p:nvPicPr>
                    <p:blipFill>
                      <a:blip r:embed="rId4"/>
                      <a:stretch>
                        <a:fillRect/>
                      </a:stretch>
                    </p:blipFill>
                    <p:spPr>
                      <a:xfrm>
                        <a:off x="457200" y="943655"/>
                        <a:ext cx="8229600" cy="5688679"/>
                      </a:xfrm>
                      <a:prstGeom prst="rect">
                        <a:avLst/>
                      </a:prstGeom>
                    </p:spPr>
                  </p:pic>
                </p:oleObj>
              </mc:Fallback>
            </mc:AlternateContent>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3"/>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sp>
        <p:nvSpPr>
          <p:cNvPr id="517" name="Google Shape;517;p73"/>
          <p:cNvSpPr txBox="1">
            <a:spLocks noGrp="1"/>
          </p:cNvSpPr>
          <p:nvPr>
            <p:ph type="title"/>
          </p:nvPr>
        </p:nvSpPr>
        <p:spPr>
          <a:xfrm>
            <a:off x="457200" y="400798"/>
            <a:ext cx="8229600" cy="1275602"/>
          </a:xfrm>
          <a:prstGeom prst="rect">
            <a:avLst/>
          </a:prstGeom>
          <a:solidFill>
            <a:srgbClr val="F9CB9C"/>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sz="3600" dirty="0"/>
              <a:t>Utilities - $67,545.00</a:t>
            </a:r>
            <a:endParaRPr sz="3600" dirty="0"/>
          </a:p>
          <a:p>
            <a:pPr marL="0" lvl="0" indent="0" algn="ctr" rtl="0">
              <a:spcBef>
                <a:spcPts val="0"/>
              </a:spcBef>
              <a:spcAft>
                <a:spcPts val="0"/>
              </a:spcAft>
              <a:buClr>
                <a:schemeClr val="dk1"/>
              </a:buClr>
              <a:buSzPts val="4400"/>
              <a:buFont typeface="Calibri"/>
              <a:buNone/>
            </a:pPr>
            <a:r>
              <a:rPr lang="en" sz="3600" dirty="0"/>
              <a:t>(Increase of 16.14%)</a:t>
            </a:r>
            <a:endParaRPr sz="3600" dirty="0"/>
          </a:p>
        </p:txBody>
      </p:sp>
      <p:sp>
        <p:nvSpPr>
          <p:cNvPr id="518" name="Google Shape;518;p73"/>
          <p:cNvSpPr txBox="1">
            <a:spLocks noGrp="1"/>
          </p:cNvSpPr>
          <p:nvPr>
            <p:ph type="body" idx="1"/>
          </p:nvPr>
        </p:nvSpPr>
        <p:spPr>
          <a:xfrm>
            <a:off x="621158" y="2057400"/>
            <a:ext cx="7851300" cy="3439650"/>
          </a:xfrm>
          <a:prstGeom prst="rect">
            <a:avLst/>
          </a:prstGeom>
          <a:noFill/>
          <a:ln>
            <a:noFill/>
          </a:ln>
        </p:spPr>
        <p:txBody>
          <a:bodyPr spcFirstLastPara="1" wrap="square" lIns="91425" tIns="45700" rIns="91425" bIns="45700" anchor="t" anchorCtr="0">
            <a:normAutofit/>
          </a:bodyPr>
          <a:lstStyle/>
          <a:p>
            <a:pPr marL="457200" lvl="0" indent="-374650" algn="l" rtl="0">
              <a:spcBef>
                <a:spcPts val="0"/>
              </a:spcBef>
              <a:spcAft>
                <a:spcPts val="0"/>
              </a:spcAft>
              <a:buClr>
                <a:schemeClr val="dk1"/>
              </a:buClr>
              <a:buSzPts val="2300"/>
              <a:buChar char="●"/>
            </a:pPr>
            <a:r>
              <a:rPr lang="en" sz="2300" dirty="0">
                <a:solidFill>
                  <a:schemeClr val="dk1"/>
                </a:solidFill>
              </a:rPr>
              <a:t>The cost of utilities in the previous and current fiscal year have increased significantly. The district is continuing to monitor industry trends but we continue to adjust the usage for appropriately budgeting for 2023-2024 year. </a:t>
            </a:r>
            <a:endParaRPr sz="2300" dirty="0">
              <a:solidFill>
                <a:schemeClr val="dk1"/>
              </a:solidFill>
            </a:endParaRPr>
          </a:p>
          <a:p>
            <a:pPr marL="457200" lvl="0" indent="0" algn="l" rtl="0">
              <a:spcBef>
                <a:spcPts val="0"/>
              </a:spcBef>
              <a:spcAft>
                <a:spcPts val="0"/>
              </a:spcAft>
              <a:buNone/>
            </a:pPr>
            <a:endParaRPr sz="2300" dirty="0">
              <a:solidFill>
                <a:schemeClr val="dk1"/>
              </a:solidFill>
            </a:endParaRPr>
          </a:p>
          <a:p>
            <a:pPr marL="457200" lvl="0" indent="-374650" algn="l" rtl="0">
              <a:spcBef>
                <a:spcPts val="0"/>
              </a:spcBef>
              <a:spcAft>
                <a:spcPts val="0"/>
              </a:spcAft>
              <a:buClr>
                <a:schemeClr val="dk1"/>
              </a:buClr>
              <a:buSzPts val="2300"/>
              <a:buChar char="●"/>
            </a:pPr>
            <a:r>
              <a:rPr lang="en" sz="2300" dirty="0">
                <a:solidFill>
                  <a:schemeClr val="dk1"/>
                </a:solidFill>
              </a:rPr>
              <a:t>Berlin and Cromwell split the utility cost for the CCTA program at 50%.</a:t>
            </a:r>
            <a:endParaRPr sz="1900" dirty="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sp>
        <p:nvSpPr>
          <p:cNvPr id="524" name="Google Shape;524;p74"/>
          <p:cNvSpPr txBox="1">
            <a:spLocks noGrp="1"/>
          </p:cNvSpPr>
          <p:nvPr>
            <p:ph type="title"/>
          </p:nvPr>
        </p:nvSpPr>
        <p:spPr>
          <a:xfrm>
            <a:off x="457200" y="455874"/>
            <a:ext cx="8229600" cy="1031700"/>
          </a:xfrm>
          <a:prstGeom prst="rect">
            <a:avLst/>
          </a:prstGeom>
          <a:solidFill>
            <a:srgbClr val="B7CCE4"/>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4400"/>
              <a:buFont typeface="Calibri"/>
              <a:buNone/>
            </a:pPr>
            <a:r>
              <a:rPr lang="en" sz="3600" dirty="0"/>
              <a:t>Transportation - $33,595.00</a:t>
            </a:r>
            <a:endParaRPr sz="3600" dirty="0"/>
          </a:p>
          <a:p>
            <a:pPr marL="0" lvl="0" indent="0" algn="ctr" rtl="0">
              <a:lnSpc>
                <a:spcPts val="4000"/>
              </a:lnSpc>
              <a:spcBef>
                <a:spcPts val="0"/>
              </a:spcBef>
              <a:spcAft>
                <a:spcPts val="0"/>
              </a:spcAft>
              <a:buClr>
                <a:schemeClr val="dk1"/>
              </a:buClr>
              <a:buSzPts val="4400"/>
              <a:buFont typeface="Calibri"/>
              <a:buNone/>
            </a:pPr>
            <a:r>
              <a:rPr lang="en" sz="3600" dirty="0"/>
              <a:t>Increase of 1.01%</a:t>
            </a:r>
            <a:endParaRPr sz="3600" dirty="0"/>
          </a:p>
        </p:txBody>
      </p:sp>
      <p:sp>
        <p:nvSpPr>
          <p:cNvPr id="525" name="Google Shape;525;p74"/>
          <p:cNvSpPr txBox="1">
            <a:spLocks noGrp="1"/>
          </p:cNvSpPr>
          <p:nvPr>
            <p:ph type="body" idx="1"/>
          </p:nvPr>
        </p:nvSpPr>
        <p:spPr>
          <a:xfrm>
            <a:off x="646023" y="1840733"/>
            <a:ext cx="7851300" cy="4526100"/>
          </a:xfrm>
          <a:prstGeom prst="rect">
            <a:avLst/>
          </a:prstGeom>
          <a:noFill/>
          <a:ln>
            <a:noFill/>
          </a:ln>
        </p:spPr>
        <p:txBody>
          <a:bodyPr spcFirstLastPara="1" wrap="square" lIns="91425" tIns="45700" rIns="91425" bIns="45700" anchor="t" anchorCtr="0">
            <a:normAutofit/>
          </a:bodyPr>
          <a:lstStyle/>
          <a:p>
            <a:pPr marL="457200" lvl="0" indent="-357822" algn="l" rtl="0">
              <a:spcBef>
                <a:spcPts val="0"/>
              </a:spcBef>
              <a:spcAft>
                <a:spcPts val="0"/>
              </a:spcAft>
              <a:buClr>
                <a:schemeClr val="dk1"/>
              </a:buClr>
              <a:buSzPct val="95652"/>
              <a:buChar char="●"/>
            </a:pPr>
            <a:r>
              <a:rPr lang="en" sz="2300" dirty="0">
                <a:solidFill>
                  <a:schemeClr val="dk1"/>
                </a:solidFill>
              </a:rPr>
              <a:t>Contractual increase for 2023-2024 school year is 3% with New Britain Transportation.</a:t>
            </a:r>
            <a:endParaRPr sz="2300" dirty="0">
              <a:solidFill>
                <a:schemeClr val="dk1"/>
              </a:solidFill>
            </a:endParaRPr>
          </a:p>
          <a:p>
            <a:pPr marL="2286000" lvl="0" indent="0" algn="l" rtl="0">
              <a:spcBef>
                <a:spcPts val="0"/>
              </a:spcBef>
              <a:spcAft>
                <a:spcPts val="0"/>
              </a:spcAft>
              <a:buNone/>
            </a:pPr>
            <a:endParaRPr sz="2300" dirty="0">
              <a:solidFill>
                <a:schemeClr val="dk1"/>
              </a:solidFill>
            </a:endParaRPr>
          </a:p>
          <a:p>
            <a:pPr marL="457200" lvl="0" indent="-363696" algn="l" rtl="0">
              <a:spcBef>
                <a:spcPts val="0"/>
              </a:spcBef>
              <a:spcAft>
                <a:spcPts val="0"/>
              </a:spcAft>
              <a:buClr>
                <a:schemeClr val="dk1"/>
              </a:buClr>
              <a:buSzPct val="100000"/>
              <a:buChar char="●"/>
            </a:pPr>
            <a:r>
              <a:rPr lang="en" sz="2300" dirty="0">
                <a:solidFill>
                  <a:schemeClr val="dk1"/>
                </a:solidFill>
              </a:rPr>
              <a:t>The cost of fuel is negotiated annually and the price per gallon for both diesel and gasoline is expected to increase.</a:t>
            </a:r>
            <a:endParaRPr sz="2300" dirty="0">
              <a:solidFill>
                <a:schemeClr val="dk1"/>
              </a:solidFill>
            </a:endParaRPr>
          </a:p>
          <a:p>
            <a:pPr marL="2286000" lvl="0" indent="0" algn="l" rtl="0">
              <a:spcBef>
                <a:spcPts val="0"/>
              </a:spcBef>
              <a:spcAft>
                <a:spcPts val="0"/>
              </a:spcAft>
              <a:buNone/>
            </a:pPr>
            <a:endParaRPr sz="2300" dirty="0">
              <a:solidFill>
                <a:schemeClr val="dk1"/>
              </a:solidFill>
            </a:endParaRPr>
          </a:p>
          <a:p>
            <a:pPr marL="457200" lvl="0" indent="-363696" algn="l" rtl="0">
              <a:spcBef>
                <a:spcPts val="0"/>
              </a:spcBef>
              <a:spcAft>
                <a:spcPts val="0"/>
              </a:spcAft>
              <a:buClr>
                <a:schemeClr val="dk1"/>
              </a:buClr>
              <a:buSzPct val="100000"/>
              <a:buChar char="●"/>
            </a:pPr>
            <a:r>
              <a:rPr lang="en" sz="2300" dirty="0">
                <a:solidFill>
                  <a:schemeClr val="dk1"/>
                </a:solidFill>
              </a:rPr>
              <a:t>The number of Technical Schools the District transports to is less than the current fiscal year. </a:t>
            </a:r>
            <a:endParaRPr sz="2300" dirty="0">
              <a:solidFill>
                <a:schemeClr val="dk1"/>
              </a:solidFill>
            </a:endParaRPr>
          </a:p>
          <a:p>
            <a:pPr marL="2286000" lvl="0" indent="0" algn="l" rtl="0">
              <a:spcBef>
                <a:spcPts val="0"/>
              </a:spcBef>
              <a:spcAft>
                <a:spcPts val="0"/>
              </a:spcAft>
              <a:buNone/>
            </a:pPr>
            <a:endParaRPr sz="2300" dirty="0">
              <a:solidFill>
                <a:schemeClr val="dk1"/>
              </a:solidFill>
            </a:endParaRPr>
          </a:p>
          <a:p>
            <a:pPr marL="457200" lvl="0" indent="-363696" algn="l" rtl="0">
              <a:spcBef>
                <a:spcPts val="0"/>
              </a:spcBef>
              <a:spcAft>
                <a:spcPts val="0"/>
              </a:spcAft>
              <a:buClr>
                <a:schemeClr val="dk1"/>
              </a:buClr>
              <a:buSzPct val="100000"/>
              <a:buChar char="●"/>
            </a:pPr>
            <a:r>
              <a:rPr lang="en" sz="2300" dirty="0">
                <a:solidFill>
                  <a:schemeClr val="dk1"/>
                </a:solidFill>
              </a:rPr>
              <a:t>District intends to use a portion of Excess Cost funds to offset Special Education transportation.</a:t>
            </a:r>
            <a:endParaRPr sz="2300" dirty="0">
              <a:solidFill>
                <a:schemeClr val="dk1"/>
              </a:solidFill>
            </a:endParaRPr>
          </a:p>
          <a:p>
            <a:pPr marL="457200" lvl="0" indent="0" algn="l" rtl="0">
              <a:spcBef>
                <a:spcPts val="0"/>
              </a:spcBef>
              <a:spcAft>
                <a:spcPts val="0"/>
              </a:spcAft>
              <a:buNone/>
            </a:pPr>
            <a:endParaRPr sz="2300" dirty="0">
              <a:solidFill>
                <a:schemeClr val="dk1"/>
              </a:solidFill>
            </a:endParaRPr>
          </a:p>
          <a:p>
            <a:pPr marL="0" lvl="0" indent="0" algn="l" rtl="0">
              <a:spcBef>
                <a:spcPts val="0"/>
              </a:spcBef>
              <a:spcAft>
                <a:spcPts val="0"/>
              </a:spcAft>
              <a:buNone/>
            </a:pPr>
            <a:endParaRPr sz="1900" dirty="0">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5"/>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sp>
        <p:nvSpPr>
          <p:cNvPr id="531" name="Google Shape;531;p75"/>
          <p:cNvSpPr txBox="1">
            <a:spLocks noGrp="1"/>
          </p:cNvSpPr>
          <p:nvPr>
            <p:ph type="title"/>
          </p:nvPr>
        </p:nvSpPr>
        <p:spPr>
          <a:xfrm>
            <a:off x="457200" y="430472"/>
            <a:ext cx="8229600" cy="1169727"/>
          </a:xfrm>
          <a:prstGeom prst="rect">
            <a:avLst/>
          </a:prstGeom>
          <a:solidFill>
            <a:srgbClr val="E5B8B7"/>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4400"/>
              <a:buFont typeface="Calibri"/>
              <a:buNone/>
            </a:pPr>
            <a:r>
              <a:rPr lang="en" sz="4000" dirty="0"/>
              <a:t>Tuition - $192,255.00</a:t>
            </a:r>
            <a:endParaRPr sz="4000" dirty="0"/>
          </a:p>
          <a:p>
            <a:pPr marL="0" lvl="0" indent="0" algn="ctr" rtl="0">
              <a:lnSpc>
                <a:spcPts val="4000"/>
              </a:lnSpc>
              <a:spcBef>
                <a:spcPts val="0"/>
              </a:spcBef>
              <a:spcAft>
                <a:spcPts val="0"/>
              </a:spcAft>
              <a:buClr>
                <a:schemeClr val="dk1"/>
              </a:buClr>
              <a:buSzPts val="4400"/>
              <a:buFont typeface="Calibri"/>
              <a:buNone/>
            </a:pPr>
            <a:r>
              <a:rPr lang="en" sz="4000" dirty="0"/>
              <a:t>Increase of 8.08%</a:t>
            </a:r>
            <a:endParaRPr sz="4000" dirty="0"/>
          </a:p>
        </p:txBody>
      </p:sp>
      <p:sp>
        <p:nvSpPr>
          <p:cNvPr id="532" name="Google Shape;532;p75"/>
          <p:cNvSpPr txBox="1">
            <a:spLocks noGrp="1"/>
          </p:cNvSpPr>
          <p:nvPr>
            <p:ph type="body" idx="1"/>
          </p:nvPr>
        </p:nvSpPr>
        <p:spPr>
          <a:xfrm>
            <a:off x="547650" y="1532775"/>
            <a:ext cx="8229600" cy="468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endParaRPr sz="1900">
              <a:solidFill>
                <a:schemeClr val="dk1"/>
              </a:solidFill>
            </a:endParaRPr>
          </a:p>
          <a:p>
            <a:pPr marL="342900" lvl="0" indent="-298450" algn="l" rtl="0">
              <a:lnSpc>
                <a:spcPct val="80000"/>
              </a:lnSpc>
              <a:spcBef>
                <a:spcPts val="0"/>
              </a:spcBef>
              <a:spcAft>
                <a:spcPts val="0"/>
              </a:spcAft>
              <a:buClr>
                <a:schemeClr val="dk1"/>
              </a:buClr>
              <a:buSzPts val="2500"/>
              <a:buChar char="●"/>
            </a:pPr>
            <a:r>
              <a:rPr lang="en" sz="2300">
                <a:solidFill>
                  <a:schemeClr val="dk1"/>
                </a:solidFill>
              </a:rPr>
              <a:t>Special Education tuition is budgeted net of Excess Cost</a:t>
            </a:r>
            <a:endParaRPr sz="2300">
              <a:solidFill>
                <a:schemeClr val="dk1"/>
              </a:solidFill>
            </a:endParaRPr>
          </a:p>
          <a:p>
            <a:pPr marL="457200" lvl="0" indent="0" algn="l" rtl="0">
              <a:lnSpc>
                <a:spcPct val="80000"/>
              </a:lnSpc>
              <a:spcBef>
                <a:spcPts val="0"/>
              </a:spcBef>
              <a:spcAft>
                <a:spcPts val="0"/>
              </a:spcAft>
              <a:buNone/>
            </a:pPr>
            <a:endParaRPr sz="2300">
              <a:solidFill>
                <a:schemeClr val="dk1"/>
              </a:solidFill>
            </a:endParaRPr>
          </a:p>
          <a:p>
            <a:pPr marL="342900" lvl="0" indent="-298450" algn="l" rtl="0">
              <a:lnSpc>
                <a:spcPct val="80000"/>
              </a:lnSpc>
              <a:spcBef>
                <a:spcPts val="0"/>
              </a:spcBef>
              <a:spcAft>
                <a:spcPts val="0"/>
              </a:spcAft>
              <a:buClr>
                <a:schemeClr val="dk1"/>
              </a:buClr>
              <a:buSzPts val="2500"/>
              <a:buChar char="●"/>
            </a:pPr>
            <a:r>
              <a:rPr lang="en" sz="2300">
                <a:solidFill>
                  <a:schemeClr val="dk1"/>
                </a:solidFill>
              </a:rPr>
              <a:t>Includes unanticipated Special Education placements for 2023-2024 School Year</a:t>
            </a:r>
            <a:endParaRPr sz="2300">
              <a:solidFill>
                <a:schemeClr val="dk1"/>
              </a:solidFill>
            </a:endParaRPr>
          </a:p>
          <a:p>
            <a:pPr marL="457200" lvl="0" indent="0" algn="l" rtl="0">
              <a:lnSpc>
                <a:spcPct val="80000"/>
              </a:lnSpc>
              <a:spcBef>
                <a:spcPts val="0"/>
              </a:spcBef>
              <a:spcAft>
                <a:spcPts val="0"/>
              </a:spcAft>
              <a:buNone/>
            </a:pPr>
            <a:endParaRPr sz="2300">
              <a:solidFill>
                <a:schemeClr val="dk1"/>
              </a:solidFill>
            </a:endParaRPr>
          </a:p>
          <a:p>
            <a:pPr marL="342900" lvl="0" indent="-298450" algn="l" rtl="0">
              <a:lnSpc>
                <a:spcPct val="80000"/>
              </a:lnSpc>
              <a:spcBef>
                <a:spcPts val="0"/>
              </a:spcBef>
              <a:spcAft>
                <a:spcPts val="0"/>
              </a:spcAft>
              <a:buClr>
                <a:schemeClr val="dk1"/>
              </a:buClr>
              <a:buSzPts val="2500"/>
              <a:buChar char="●"/>
            </a:pPr>
            <a:r>
              <a:rPr lang="en" sz="2300">
                <a:solidFill>
                  <a:schemeClr val="dk1"/>
                </a:solidFill>
              </a:rPr>
              <a:t>Includes tuition cost  for Career Pathways &amp; Independent Study</a:t>
            </a:r>
            <a:endParaRPr sz="2300">
              <a:solidFill>
                <a:schemeClr val="dk1"/>
              </a:solidFill>
            </a:endParaRPr>
          </a:p>
          <a:p>
            <a:pPr marL="457200" lvl="0" indent="0" algn="l" rtl="0">
              <a:lnSpc>
                <a:spcPct val="80000"/>
              </a:lnSpc>
              <a:spcBef>
                <a:spcPts val="0"/>
              </a:spcBef>
              <a:spcAft>
                <a:spcPts val="0"/>
              </a:spcAft>
              <a:buNone/>
            </a:pPr>
            <a:endParaRPr sz="2300">
              <a:solidFill>
                <a:schemeClr val="dk1"/>
              </a:solidFill>
            </a:endParaRPr>
          </a:p>
          <a:p>
            <a:pPr marL="342900" lvl="0" indent="-285750" algn="l" rtl="0">
              <a:lnSpc>
                <a:spcPct val="80000"/>
              </a:lnSpc>
              <a:spcBef>
                <a:spcPts val="0"/>
              </a:spcBef>
              <a:spcAft>
                <a:spcPts val="0"/>
              </a:spcAft>
              <a:buClr>
                <a:schemeClr val="dk1"/>
              </a:buClr>
              <a:buSzPts val="2300"/>
              <a:buChar char="●"/>
            </a:pPr>
            <a:r>
              <a:rPr lang="en" sz="2300">
                <a:solidFill>
                  <a:schemeClr val="dk1"/>
                </a:solidFill>
              </a:rPr>
              <a:t>Includes anticipated 3% increase for all Special Education Outplacements</a:t>
            </a:r>
            <a:endParaRPr sz="2300">
              <a:solidFill>
                <a:schemeClr val="dk1"/>
              </a:solidFill>
            </a:endParaRPr>
          </a:p>
          <a:p>
            <a:pPr marL="457200" lvl="0" indent="0" algn="l" rtl="0">
              <a:lnSpc>
                <a:spcPct val="80000"/>
              </a:lnSpc>
              <a:spcBef>
                <a:spcPts val="0"/>
              </a:spcBef>
              <a:spcAft>
                <a:spcPts val="0"/>
              </a:spcAft>
              <a:buNone/>
            </a:pPr>
            <a:endParaRPr sz="2300">
              <a:solidFill>
                <a:schemeClr val="dk1"/>
              </a:solidFill>
            </a:endParaRPr>
          </a:p>
          <a:p>
            <a:pPr marL="342900" lvl="0" indent="-285750" algn="l" rtl="0">
              <a:lnSpc>
                <a:spcPct val="80000"/>
              </a:lnSpc>
              <a:spcBef>
                <a:spcPts val="0"/>
              </a:spcBef>
              <a:spcAft>
                <a:spcPts val="0"/>
              </a:spcAft>
              <a:buClr>
                <a:schemeClr val="dk1"/>
              </a:buClr>
              <a:buSzPts val="2300"/>
              <a:buChar char="●"/>
            </a:pPr>
            <a:r>
              <a:rPr lang="en" sz="2300">
                <a:solidFill>
                  <a:schemeClr val="dk1"/>
                </a:solidFill>
              </a:rPr>
              <a:t>Accounts for students aging out of the Magnet School Tuition Program</a:t>
            </a:r>
            <a:endParaRPr sz="2300">
              <a:solidFill>
                <a:schemeClr val="dk1"/>
              </a:solidFill>
            </a:endParaRPr>
          </a:p>
          <a:p>
            <a:pPr marL="457200" lvl="0" indent="0" algn="l" rtl="0">
              <a:lnSpc>
                <a:spcPct val="80000"/>
              </a:lnSpc>
              <a:spcBef>
                <a:spcPts val="0"/>
              </a:spcBef>
              <a:spcAft>
                <a:spcPts val="0"/>
              </a:spcAft>
              <a:buNone/>
            </a:pPr>
            <a:endParaRPr sz="2300">
              <a:solidFill>
                <a:schemeClr val="dk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6"/>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sp>
        <p:nvSpPr>
          <p:cNvPr id="538" name="Google Shape;538;p76"/>
          <p:cNvSpPr txBox="1">
            <a:spLocks noGrp="1"/>
          </p:cNvSpPr>
          <p:nvPr>
            <p:ph type="title"/>
          </p:nvPr>
        </p:nvSpPr>
        <p:spPr>
          <a:xfrm>
            <a:off x="457200" y="447298"/>
            <a:ext cx="8229600" cy="1328879"/>
          </a:xfrm>
          <a:prstGeom prst="rect">
            <a:avLst/>
          </a:prstGeom>
          <a:solidFill>
            <a:srgbClr val="D6E3BC"/>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3959"/>
              <a:buFont typeface="Calibri"/>
              <a:buNone/>
            </a:pPr>
            <a:r>
              <a:rPr lang="en" sz="2800" dirty="0"/>
              <a:t>Supplies, Textbooks &amp; Materials - $-21,754.90</a:t>
            </a:r>
            <a:endParaRPr sz="2800" dirty="0"/>
          </a:p>
          <a:p>
            <a:pPr marL="0" lvl="0" indent="0" algn="ctr" rtl="0">
              <a:lnSpc>
                <a:spcPts val="4000"/>
              </a:lnSpc>
              <a:spcBef>
                <a:spcPts val="0"/>
              </a:spcBef>
              <a:spcAft>
                <a:spcPts val="0"/>
              </a:spcAft>
              <a:buClr>
                <a:schemeClr val="dk1"/>
              </a:buClr>
              <a:buSzPts val="3959"/>
              <a:buFont typeface="Calibri"/>
              <a:buNone/>
            </a:pPr>
            <a:r>
              <a:rPr lang="en" sz="2800" dirty="0">
                <a:solidFill>
                  <a:srgbClr val="000000"/>
                </a:solidFill>
              </a:rPr>
              <a:t>Increase of -2.24%</a:t>
            </a:r>
            <a:endParaRPr sz="2800" dirty="0">
              <a:solidFill>
                <a:srgbClr val="000000"/>
              </a:solidFill>
            </a:endParaRPr>
          </a:p>
        </p:txBody>
      </p:sp>
      <p:sp>
        <p:nvSpPr>
          <p:cNvPr id="539" name="Google Shape;539;p76"/>
          <p:cNvSpPr txBox="1">
            <a:spLocks noGrp="1"/>
          </p:cNvSpPr>
          <p:nvPr>
            <p:ph type="body" idx="1"/>
          </p:nvPr>
        </p:nvSpPr>
        <p:spPr>
          <a:xfrm>
            <a:off x="552450" y="1847850"/>
            <a:ext cx="8332800" cy="4298100"/>
          </a:xfrm>
          <a:prstGeom prst="rect">
            <a:avLst/>
          </a:prstGeom>
          <a:noFill/>
          <a:ln>
            <a:noFill/>
          </a:ln>
        </p:spPr>
        <p:txBody>
          <a:bodyPr spcFirstLastPara="1" wrap="square" lIns="91425" tIns="45700" rIns="91425" bIns="45700" anchor="t" anchorCtr="0">
            <a:normAutofit/>
          </a:bodyPr>
          <a:lstStyle/>
          <a:p>
            <a:pPr marL="914400" lvl="0" indent="0" algn="l" rtl="0">
              <a:lnSpc>
                <a:spcPct val="100000"/>
              </a:lnSpc>
              <a:spcBef>
                <a:spcPts val="1000"/>
              </a:spcBef>
              <a:spcAft>
                <a:spcPts val="0"/>
              </a:spcAft>
              <a:buNone/>
            </a:pPr>
            <a:endParaRPr sz="2300">
              <a:solidFill>
                <a:schemeClr val="dk1"/>
              </a:solidFill>
            </a:endParaRPr>
          </a:p>
          <a:p>
            <a:pPr marL="457200" lvl="0" indent="-374650" algn="l" rtl="0">
              <a:lnSpc>
                <a:spcPct val="100000"/>
              </a:lnSpc>
              <a:spcBef>
                <a:spcPts val="1000"/>
              </a:spcBef>
              <a:spcAft>
                <a:spcPts val="0"/>
              </a:spcAft>
              <a:buClr>
                <a:schemeClr val="dk1"/>
              </a:buClr>
              <a:buSzPts val="2300"/>
              <a:buChar char="●"/>
            </a:pPr>
            <a:r>
              <a:rPr lang="en" sz="2300">
                <a:solidFill>
                  <a:schemeClr val="dk1"/>
                </a:solidFill>
              </a:rPr>
              <a:t>Principals and department leaders have redistributed funds from supplies, equipment, and all other expenditures to best fit the needs of their students and programs for the 2023-2024 school year.</a:t>
            </a:r>
            <a:endParaRPr sz="2300">
              <a:solidFill>
                <a:schemeClr val="dk1"/>
              </a:solidFill>
            </a:endParaRPr>
          </a:p>
          <a:p>
            <a:pPr marL="914400" lvl="0" indent="0" algn="l" rtl="0">
              <a:lnSpc>
                <a:spcPct val="100000"/>
              </a:lnSpc>
              <a:spcBef>
                <a:spcPts val="1000"/>
              </a:spcBef>
              <a:spcAft>
                <a:spcPts val="0"/>
              </a:spcAft>
              <a:buNone/>
            </a:pPr>
            <a:endParaRPr sz="2300">
              <a:solidFill>
                <a:schemeClr val="dk1"/>
              </a:solidFill>
            </a:endParaRPr>
          </a:p>
          <a:p>
            <a:pPr marL="457200" lvl="0" indent="-374650" algn="l" rtl="0">
              <a:lnSpc>
                <a:spcPct val="100000"/>
              </a:lnSpc>
              <a:spcBef>
                <a:spcPts val="1000"/>
              </a:spcBef>
              <a:spcAft>
                <a:spcPts val="0"/>
              </a:spcAft>
              <a:buClr>
                <a:schemeClr val="dk1"/>
              </a:buClr>
              <a:buSzPts val="2300"/>
              <a:buChar char="●"/>
            </a:pPr>
            <a:r>
              <a:rPr lang="en" sz="2300">
                <a:solidFill>
                  <a:schemeClr val="dk1"/>
                </a:solidFill>
              </a:rPr>
              <a:t>With the rising cost of inflation a zero percent increase is a cut to all building and department budgets. </a:t>
            </a:r>
            <a:endParaRPr sz="2300">
              <a:solidFill>
                <a:schemeClr val="dk1"/>
              </a:solidFill>
            </a:endParaRPr>
          </a:p>
          <a:p>
            <a:pPr marL="0" lvl="0" indent="0" algn="l" rtl="0">
              <a:lnSpc>
                <a:spcPct val="100000"/>
              </a:lnSpc>
              <a:spcBef>
                <a:spcPts val="1000"/>
              </a:spcBef>
              <a:spcAft>
                <a:spcPts val="0"/>
              </a:spcAft>
              <a:buNone/>
            </a:pPr>
            <a:endParaRPr sz="2300">
              <a:solidFill>
                <a:schemeClr val="dk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sp>
        <p:nvSpPr>
          <p:cNvPr id="545" name="Google Shape;545;p77"/>
          <p:cNvSpPr txBox="1">
            <a:spLocks noGrp="1"/>
          </p:cNvSpPr>
          <p:nvPr>
            <p:ph type="title"/>
          </p:nvPr>
        </p:nvSpPr>
        <p:spPr>
          <a:xfrm>
            <a:off x="457200" y="371098"/>
            <a:ext cx="8229600" cy="1152901"/>
          </a:xfrm>
          <a:prstGeom prst="rect">
            <a:avLst/>
          </a:prstGeom>
          <a:solidFill>
            <a:srgbClr val="DAE5F1"/>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4400"/>
              <a:buFont typeface="Calibri"/>
              <a:buNone/>
            </a:pPr>
            <a:r>
              <a:rPr lang="en" sz="4000" dirty="0"/>
              <a:t>Equipment - $5,520</a:t>
            </a:r>
            <a:endParaRPr sz="4000" dirty="0"/>
          </a:p>
          <a:p>
            <a:pPr marL="0" lvl="0" indent="0" algn="ctr" rtl="0">
              <a:lnSpc>
                <a:spcPts val="4000"/>
              </a:lnSpc>
              <a:spcBef>
                <a:spcPts val="0"/>
              </a:spcBef>
              <a:spcAft>
                <a:spcPts val="0"/>
              </a:spcAft>
              <a:buClr>
                <a:schemeClr val="dk1"/>
              </a:buClr>
              <a:buSzPts val="4400"/>
              <a:buFont typeface="Calibri"/>
              <a:buNone/>
            </a:pPr>
            <a:r>
              <a:rPr lang="en" sz="4000" dirty="0"/>
              <a:t>(Increase of 2.55%)</a:t>
            </a:r>
            <a:endParaRPr sz="4000" dirty="0"/>
          </a:p>
        </p:txBody>
      </p:sp>
      <p:sp>
        <p:nvSpPr>
          <p:cNvPr id="546" name="Google Shape;546;p77"/>
          <p:cNvSpPr txBox="1">
            <a:spLocks noGrp="1"/>
          </p:cNvSpPr>
          <p:nvPr>
            <p:ph type="body" idx="1"/>
          </p:nvPr>
        </p:nvSpPr>
        <p:spPr>
          <a:xfrm>
            <a:off x="457200" y="1600200"/>
            <a:ext cx="8332800" cy="4298100"/>
          </a:xfrm>
          <a:prstGeom prst="rect">
            <a:avLst/>
          </a:prstGeom>
          <a:noFill/>
          <a:ln>
            <a:noFill/>
          </a:ln>
        </p:spPr>
        <p:txBody>
          <a:bodyPr spcFirstLastPara="1" wrap="square" lIns="91425" tIns="45700" rIns="91425" bIns="45700" anchor="t" anchorCtr="0">
            <a:normAutofit/>
          </a:bodyPr>
          <a:lstStyle/>
          <a:p>
            <a:pPr marL="914400" lvl="0" indent="0" algn="l" rtl="0">
              <a:lnSpc>
                <a:spcPct val="100000"/>
              </a:lnSpc>
              <a:spcBef>
                <a:spcPts val="1000"/>
              </a:spcBef>
              <a:spcAft>
                <a:spcPts val="0"/>
              </a:spcAft>
              <a:buNone/>
            </a:pPr>
            <a:endParaRPr sz="2300">
              <a:solidFill>
                <a:schemeClr val="dk1"/>
              </a:solidFill>
            </a:endParaRPr>
          </a:p>
          <a:p>
            <a:pPr marL="914400" lvl="0" indent="-374650" algn="l" rtl="0">
              <a:lnSpc>
                <a:spcPct val="100000"/>
              </a:lnSpc>
              <a:spcBef>
                <a:spcPts val="1000"/>
              </a:spcBef>
              <a:spcAft>
                <a:spcPts val="0"/>
              </a:spcAft>
              <a:buClr>
                <a:schemeClr val="dk1"/>
              </a:buClr>
              <a:buSzPts val="2300"/>
              <a:buChar char="●"/>
            </a:pPr>
            <a:r>
              <a:rPr lang="en" sz="2300">
                <a:solidFill>
                  <a:schemeClr val="dk1"/>
                </a:solidFill>
              </a:rPr>
              <a:t>With the exception of supplies needed for the Career Pathways program, all buildings and departments are taking a zero percent increase to their budgets.</a:t>
            </a:r>
            <a:endParaRPr sz="2300">
              <a:solidFill>
                <a:schemeClr val="dk1"/>
              </a:solidFill>
            </a:endParaRPr>
          </a:p>
          <a:p>
            <a:pPr marL="914400" lvl="0" indent="0" algn="l" rtl="0">
              <a:lnSpc>
                <a:spcPct val="100000"/>
              </a:lnSpc>
              <a:spcBef>
                <a:spcPts val="1000"/>
              </a:spcBef>
              <a:spcAft>
                <a:spcPts val="0"/>
              </a:spcAft>
              <a:buNone/>
            </a:pPr>
            <a:endParaRPr sz="2300">
              <a:solidFill>
                <a:schemeClr val="dk1"/>
              </a:solidFill>
            </a:endParaRPr>
          </a:p>
          <a:p>
            <a:pPr marL="914400" lvl="0" indent="-374650" algn="l" rtl="0">
              <a:lnSpc>
                <a:spcPct val="100000"/>
              </a:lnSpc>
              <a:spcBef>
                <a:spcPts val="1000"/>
              </a:spcBef>
              <a:spcAft>
                <a:spcPts val="0"/>
              </a:spcAft>
              <a:buClr>
                <a:schemeClr val="dk1"/>
              </a:buClr>
              <a:buSzPts val="2300"/>
              <a:buChar char="●"/>
            </a:pPr>
            <a:r>
              <a:rPr lang="en" sz="2300">
                <a:solidFill>
                  <a:schemeClr val="dk1"/>
                </a:solidFill>
              </a:rPr>
              <a:t>With the rising cost of inflation a zero percent increase is a cut to all building and department budgets. </a:t>
            </a:r>
            <a:endParaRPr sz="2300">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sp>
        <p:nvSpPr>
          <p:cNvPr id="552" name="Google Shape;552;p78"/>
          <p:cNvSpPr txBox="1">
            <a:spLocks noGrp="1"/>
          </p:cNvSpPr>
          <p:nvPr>
            <p:ph type="title"/>
          </p:nvPr>
        </p:nvSpPr>
        <p:spPr>
          <a:xfrm>
            <a:off x="457200" y="400798"/>
            <a:ext cx="8229600" cy="1108379"/>
          </a:xfrm>
          <a:prstGeom prst="rect">
            <a:avLst/>
          </a:prstGeom>
          <a:solidFill>
            <a:srgbClr val="DAE5F1"/>
          </a:solidFill>
          <a:ln>
            <a:noFill/>
          </a:ln>
        </p:spPr>
        <p:txBody>
          <a:bodyPr spcFirstLastPara="1" wrap="square" lIns="91425" tIns="45700" rIns="91425" bIns="45700" anchor="ctr" anchorCtr="0">
            <a:noAutofit/>
          </a:bodyPr>
          <a:lstStyle/>
          <a:p>
            <a:pPr marL="0" lvl="0" indent="0" algn="ctr" rtl="0">
              <a:lnSpc>
                <a:spcPts val="4000"/>
              </a:lnSpc>
              <a:spcBef>
                <a:spcPts val="0"/>
              </a:spcBef>
              <a:spcAft>
                <a:spcPts val="0"/>
              </a:spcAft>
              <a:buClr>
                <a:schemeClr val="dk1"/>
              </a:buClr>
              <a:buSzPts val="4400"/>
              <a:buFont typeface="Calibri"/>
              <a:buNone/>
            </a:pPr>
            <a:r>
              <a:rPr lang="en" sz="4000" dirty="0"/>
              <a:t>All Other Expenditures - $1,240.00</a:t>
            </a:r>
            <a:endParaRPr sz="4000" dirty="0"/>
          </a:p>
          <a:p>
            <a:pPr marL="0" lvl="0" indent="0" algn="ctr" rtl="0">
              <a:lnSpc>
                <a:spcPts val="4000"/>
              </a:lnSpc>
              <a:spcBef>
                <a:spcPts val="0"/>
              </a:spcBef>
              <a:spcAft>
                <a:spcPts val="0"/>
              </a:spcAft>
              <a:buClr>
                <a:schemeClr val="dk1"/>
              </a:buClr>
              <a:buSzPts val="4400"/>
              <a:buFont typeface="Calibri"/>
              <a:buNone/>
            </a:pPr>
            <a:r>
              <a:rPr lang="en" sz="4000" dirty="0"/>
              <a:t>(Increase of 1.39 %)</a:t>
            </a:r>
            <a:endParaRPr sz="4000" dirty="0"/>
          </a:p>
        </p:txBody>
      </p:sp>
      <p:sp>
        <p:nvSpPr>
          <p:cNvPr id="553" name="Google Shape;553;p78"/>
          <p:cNvSpPr txBox="1">
            <a:spLocks noGrp="1"/>
          </p:cNvSpPr>
          <p:nvPr>
            <p:ph type="body" idx="1"/>
          </p:nvPr>
        </p:nvSpPr>
        <p:spPr>
          <a:xfrm>
            <a:off x="457200" y="1600200"/>
            <a:ext cx="8229600" cy="4526400"/>
          </a:xfrm>
          <a:prstGeom prst="rect">
            <a:avLst/>
          </a:prstGeom>
          <a:noFill/>
          <a:ln>
            <a:noFill/>
          </a:ln>
        </p:spPr>
        <p:txBody>
          <a:bodyPr spcFirstLastPara="1" wrap="square" lIns="91425" tIns="45700" rIns="91425" bIns="45700" anchor="t" anchorCtr="0">
            <a:normAutofit/>
          </a:bodyPr>
          <a:lstStyle/>
          <a:p>
            <a:pPr marL="457200" marR="0" lvl="0" indent="-374650" algn="l" rtl="0">
              <a:lnSpc>
                <a:spcPct val="100000"/>
              </a:lnSpc>
              <a:spcBef>
                <a:spcPts val="1000"/>
              </a:spcBef>
              <a:spcAft>
                <a:spcPts val="0"/>
              </a:spcAft>
              <a:buClr>
                <a:schemeClr val="dk1"/>
              </a:buClr>
              <a:buSzPts val="2300"/>
              <a:buChar char="●"/>
            </a:pPr>
            <a:r>
              <a:rPr lang="en" sz="2400">
                <a:solidFill>
                  <a:schemeClr val="dk1"/>
                </a:solidFill>
              </a:rPr>
              <a:t>Includes </a:t>
            </a:r>
            <a:r>
              <a:rPr lang="en" sz="2300">
                <a:solidFill>
                  <a:schemeClr val="dk1"/>
                </a:solidFill>
              </a:rPr>
              <a:t>marginal</a:t>
            </a:r>
            <a:r>
              <a:rPr lang="en" sz="2400">
                <a:solidFill>
                  <a:schemeClr val="dk1"/>
                </a:solidFill>
              </a:rPr>
              <a:t> increases for dues and fees</a:t>
            </a:r>
            <a:endParaRPr sz="2400">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838" y="2105537"/>
            <a:ext cx="7899400" cy="1790700"/>
          </a:xfrm>
        </p:spPr>
        <p:txBody>
          <a:bodyPr/>
          <a:lstStyle/>
          <a:p>
            <a:pPr algn="l"/>
            <a:r>
              <a:rPr lang="en-US" sz="3900" b="1" dirty="0"/>
              <a:t>Board of Finance Chairman</a:t>
            </a:r>
            <a:br>
              <a:rPr lang="en-US" sz="3900" b="1" dirty="0"/>
            </a:br>
            <a:r>
              <a:rPr lang="en-US" sz="3900" b="1" dirty="0"/>
              <a:t>Section</a:t>
            </a:r>
          </a:p>
        </p:txBody>
      </p:sp>
      <p:sp>
        <p:nvSpPr>
          <p:cNvPr id="3" name="Subtitle 2"/>
          <p:cNvSpPr>
            <a:spLocks noGrp="1"/>
          </p:cNvSpPr>
          <p:nvPr>
            <p:ph type="subTitle" idx="1"/>
          </p:nvPr>
        </p:nvSpPr>
        <p:spPr>
          <a:xfrm>
            <a:off x="512837" y="4092179"/>
            <a:ext cx="6858000" cy="1241822"/>
          </a:xfrm>
        </p:spPr>
        <p:txBody>
          <a:bodyPr>
            <a:normAutofit/>
          </a:bodyPr>
          <a:lstStyle/>
          <a:p>
            <a:pPr algn="l"/>
            <a:r>
              <a:rPr lang="en-US" sz="2700" dirty="0">
                <a:solidFill>
                  <a:schemeClr val="tx1">
                    <a:lumMod val="65000"/>
                    <a:lumOff val="35000"/>
                  </a:schemeClr>
                </a:solidFill>
              </a:rPr>
              <a:t>March 28, 2023</a:t>
            </a:r>
          </a:p>
        </p:txBody>
      </p:sp>
    </p:spTree>
    <p:extLst>
      <p:ext uri="{BB962C8B-B14F-4D97-AF65-F5344CB8AC3E}">
        <p14:creationId xmlns:p14="http://schemas.microsoft.com/office/powerpoint/2010/main" val="3342100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40532" y="857250"/>
          <a:ext cx="9497446"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837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 y="857250"/>
          <a:ext cx="9068990" cy="503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9354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3075"/>
          <a:stretch/>
        </p:blipFill>
        <p:spPr>
          <a:xfrm>
            <a:off x="1460463" y="1353452"/>
            <a:ext cx="6223075" cy="3193230"/>
          </a:xfrm>
          <a:prstGeom prst="rect">
            <a:avLst/>
          </a:prstGeom>
        </p:spPr>
      </p:pic>
      <p:sp>
        <p:nvSpPr>
          <p:cNvPr id="4" name="TextBox 3"/>
          <p:cNvSpPr txBox="1"/>
          <p:nvPr/>
        </p:nvSpPr>
        <p:spPr>
          <a:xfrm>
            <a:off x="2202083" y="4624810"/>
            <a:ext cx="4739833" cy="923330"/>
          </a:xfrm>
          <a:prstGeom prst="rect">
            <a:avLst/>
          </a:prstGeom>
          <a:noFill/>
        </p:spPr>
        <p:txBody>
          <a:bodyPr wrap="square" rtlCol="0">
            <a:spAutoFit/>
          </a:bodyPr>
          <a:lstStyle/>
          <a:p>
            <a:pPr defTabSz="685800" eaLnBrk="1" fontAlgn="auto" hangingPunct="1">
              <a:spcBef>
                <a:spcPts val="0"/>
              </a:spcBef>
              <a:spcAft>
                <a:spcPts val="0"/>
              </a:spcAft>
            </a:pPr>
            <a:r>
              <a:rPr lang="en-US" b="1" i="1" dirty="0">
                <a:solidFill>
                  <a:srgbClr val="FF0000"/>
                </a:solidFill>
                <a:latin typeface="Calibri" panose="020F0502020204030204"/>
              </a:rPr>
              <a:t>*</a:t>
            </a:r>
            <a:r>
              <a:rPr lang="en-US" b="1" dirty="0">
                <a:solidFill>
                  <a:srgbClr val="FF0000"/>
                </a:solidFill>
                <a:latin typeface="Calibri" panose="020F0502020204030204"/>
              </a:rPr>
              <a:t>Berlin has the Highest Net Current Expenditure </a:t>
            </a:r>
          </a:p>
          <a:p>
            <a:pPr defTabSz="685800" eaLnBrk="1" fontAlgn="auto" hangingPunct="1">
              <a:spcBef>
                <a:spcPts val="0"/>
              </a:spcBef>
              <a:spcAft>
                <a:spcPts val="0"/>
              </a:spcAft>
            </a:pPr>
            <a:r>
              <a:rPr lang="en-US" b="1" dirty="0">
                <a:solidFill>
                  <a:srgbClr val="FF0000"/>
                </a:solidFill>
                <a:latin typeface="Calibri" panose="020F0502020204030204"/>
              </a:rPr>
              <a:t>Per Pupil Compared To Six Similar Nearby Towns</a:t>
            </a:r>
          </a:p>
        </p:txBody>
      </p:sp>
    </p:spTree>
    <p:extLst>
      <p:ext uri="{BB962C8B-B14F-4D97-AF65-F5344CB8AC3E}">
        <p14:creationId xmlns:p14="http://schemas.microsoft.com/office/powerpoint/2010/main" val="370746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268C-D7A0-4362-9C38-6D670B84FD66}"/>
              </a:ext>
            </a:extLst>
          </p:cNvPr>
          <p:cNvSpPr>
            <a:spLocks noGrp="1"/>
          </p:cNvSpPr>
          <p:nvPr>
            <p:ph type="title"/>
          </p:nvPr>
        </p:nvSpPr>
        <p:spPr>
          <a:xfrm>
            <a:off x="533400" y="2286000"/>
            <a:ext cx="8229600" cy="1600200"/>
          </a:xfrm>
        </p:spPr>
        <p:txBody>
          <a:bodyPr/>
          <a:lstStyle/>
          <a:p>
            <a:r>
              <a:rPr lang="en-US" dirty="0"/>
              <a:t>General Government</a:t>
            </a:r>
          </a:p>
        </p:txBody>
      </p:sp>
    </p:spTree>
    <p:extLst>
      <p:ext uri="{BB962C8B-B14F-4D97-AF65-F5344CB8AC3E}">
        <p14:creationId xmlns:p14="http://schemas.microsoft.com/office/powerpoint/2010/main" val="3202210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9" y="1020536"/>
            <a:ext cx="8490857" cy="40712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41" y="5246110"/>
            <a:ext cx="6404787" cy="564140"/>
          </a:xfrm>
          <a:prstGeom prst="rect">
            <a:avLst/>
          </a:prstGeom>
        </p:spPr>
      </p:pic>
    </p:spTree>
    <p:extLst>
      <p:ext uri="{BB962C8B-B14F-4D97-AF65-F5344CB8AC3E}">
        <p14:creationId xmlns:p14="http://schemas.microsoft.com/office/powerpoint/2010/main" val="494890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5192" y="1190353"/>
            <a:ext cx="7524206" cy="4467497"/>
          </a:xfrm>
          <a:prstGeom prst="rect">
            <a:avLst/>
          </a:prstGeom>
        </p:spPr>
      </p:pic>
    </p:spTree>
    <p:extLst>
      <p:ext uri="{BB962C8B-B14F-4D97-AF65-F5344CB8AC3E}">
        <p14:creationId xmlns:p14="http://schemas.microsoft.com/office/powerpoint/2010/main" val="260382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457200" y="381000"/>
            <a:ext cx="8229600" cy="838200"/>
          </a:xfrm>
        </p:spPr>
        <p:txBody>
          <a:bodyPr>
            <a:normAutofit fontScale="90000"/>
          </a:bodyPr>
          <a:lstStyle/>
          <a:p>
            <a:pPr algn="ctr" eaLnBrk="1" hangingPunct="1">
              <a:lnSpc>
                <a:spcPct val="100000"/>
              </a:lnSpc>
              <a:spcAft>
                <a:spcPct val="30000"/>
              </a:spcAft>
            </a:pPr>
            <a:r>
              <a:rPr lang="en-US" sz="3600" dirty="0">
                <a:solidFill>
                  <a:schemeClr val="hlink"/>
                </a:solidFill>
              </a:rPr>
              <a:t>Drivers of Gen Gov’t $2.539 million increase</a:t>
            </a:r>
            <a:br>
              <a:rPr lang="en-US" sz="4400" dirty="0">
                <a:solidFill>
                  <a:schemeClr val="hlink"/>
                </a:solidFill>
              </a:rPr>
            </a:br>
            <a:r>
              <a:rPr lang="en-US" sz="2000" u="sng" dirty="0">
                <a:solidFill>
                  <a:schemeClr val="hlink"/>
                </a:solidFill>
              </a:rPr>
              <a:t>(FY24 vs. FY23)</a:t>
            </a:r>
          </a:p>
        </p:txBody>
      </p:sp>
      <p:graphicFrame>
        <p:nvGraphicFramePr>
          <p:cNvPr id="2" name="Object 1">
            <a:extLst>
              <a:ext uri="{FF2B5EF4-FFF2-40B4-BE49-F238E27FC236}">
                <a16:creationId xmlns:a16="http://schemas.microsoft.com/office/drawing/2014/main" id="{94E20367-A114-9C1C-1C6D-E1C19E262B74}"/>
              </a:ext>
            </a:extLst>
          </p:cNvPr>
          <p:cNvGraphicFramePr>
            <a:graphicFrameLocks noChangeAspect="1"/>
          </p:cNvGraphicFramePr>
          <p:nvPr>
            <p:extLst>
              <p:ext uri="{D42A27DB-BD31-4B8C-83A1-F6EECF244321}">
                <p14:modId xmlns:p14="http://schemas.microsoft.com/office/powerpoint/2010/main" val="299789204"/>
              </p:ext>
            </p:extLst>
          </p:nvPr>
        </p:nvGraphicFramePr>
        <p:xfrm>
          <a:off x="199221" y="2205038"/>
          <a:ext cx="8755675" cy="2747962"/>
        </p:xfrm>
        <a:graphic>
          <a:graphicData uri="http://schemas.openxmlformats.org/presentationml/2006/ole">
            <mc:AlternateContent xmlns:mc="http://schemas.openxmlformats.org/markup-compatibility/2006">
              <mc:Choice xmlns:v="urn:schemas-microsoft-com:vml" Requires="v">
                <p:oleObj name="Worksheet" r:id="rId3" imgW="7795366" imgH="2445973" progId="Excel.Sheet.12">
                  <p:embed/>
                </p:oleObj>
              </mc:Choice>
              <mc:Fallback>
                <p:oleObj name="Worksheet" r:id="rId3" imgW="7795366" imgH="2445973" progId="Excel.Sheet.12">
                  <p:embed/>
                  <p:pic>
                    <p:nvPicPr>
                      <p:cNvPr id="2" name="Object 1">
                        <a:extLst>
                          <a:ext uri="{FF2B5EF4-FFF2-40B4-BE49-F238E27FC236}">
                            <a16:creationId xmlns:a16="http://schemas.microsoft.com/office/drawing/2014/main" id="{94E20367-A114-9C1C-1C6D-E1C19E262B74}"/>
                          </a:ext>
                        </a:extLst>
                      </p:cNvPr>
                      <p:cNvPicPr/>
                      <p:nvPr/>
                    </p:nvPicPr>
                    <p:blipFill>
                      <a:blip r:embed="rId4"/>
                      <a:stretch>
                        <a:fillRect/>
                      </a:stretch>
                    </p:blipFill>
                    <p:spPr>
                      <a:xfrm>
                        <a:off x="199221" y="2205038"/>
                        <a:ext cx="8755675" cy="2747962"/>
                      </a:xfrm>
                      <a:prstGeom prst="rect">
                        <a:avLst/>
                      </a:prstGeom>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DA86-B125-D1D2-2CA9-79E536898FF7}"/>
              </a:ext>
            </a:extLst>
          </p:cNvPr>
          <p:cNvSpPr>
            <a:spLocks noGrp="1"/>
          </p:cNvSpPr>
          <p:nvPr>
            <p:ph type="title"/>
          </p:nvPr>
        </p:nvSpPr>
        <p:spPr>
          <a:xfrm>
            <a:off x="457200" y="228600"/>
            <a:ext cx="8229600" cy="838200"/>
          </a:xfrm>
        </p:spPr>
        <p:txBody>
          <a:bodyPr/>
          <a:lstStyle/>
          <a:p>
            <a:r>
              <a:rPr lang="en-US" sz="3200" u="sng" dirty="0"/>
              <a:t>General Government Expenditure Budget</a:t>
            </a:r>
          </a:p>
        </p:txBody>
      </p:sp>
      <p:graphicFrame>
        <p:nvGraphicFramePr>
          <p:cNvPr id="4" name="Object 3">
            <a:extLst>
              <a:ext uri="{FF2B5EF4-FFF2-40B4-BE49-F238E27FC236}">
                <a16:creationId xmlns:a16="http://schemas.microsoft.com/office/drawing/2014/main" id="{D7047087-2D60-A342-E452-3BDCF20C87F1}"/>
              </a:ext>
            </a:extLst>
          </p:cNvPr>
          <p:cNvGraphicFramePr>
            <a:graphicFrameLocks noChangeAspect="1"/>
          </p:cNvGraphicFramePr>
          <p:nvPr>
            <p:extLst>
              <p:ext uri="{D42A27DB-BD31-4B8C-83A1-F6EECF244321}">
                <p14:modId xmlns:p14="http://schemas.microsoft.com/office/powerpoint/2010/main" val="1405836437"/>
              </p:ext>
            </p:extLst>
          </p:nvPr>
        </p:nvGraphicFramePr>
        <p:xfrm>
          <a:off x="223261" y="1933574"/>
          <a:ext cx="8692139" cy="4264581"/>
        </p:xfrm>
        <a:graphic>
          <a:graphicData uri="http://schemas.openxmlformats.org/presentationml/2006/ole">
            <mc:AlternateContent xmlns:mc="http://schemas.openxmlformats.org/markup-compatibility/2006">
              <mc:Choice xmlns:v="urn:schemas-microsoft-com:vml" Requires="v">
                <p:oleObj name="Macro-Enabled Worksheet" r:id="rId2" imgW="11048949" imgH="5419657" progId="Excel.SheetMacroEnabled.12">
                  <p:embed/>
                </p:oleObj>
              </mc:Choice>
              <mc:Fallback>
                <p:oleObj name="Macro-Enabled Worksheet" r:id="rId2" imgW="11048949" imgH="5419657" progId="Excel.SheetMacroEnabled.12">
                  <p:embed/>
                  <p:pic>
                    <p:nvPicPr>
                      <p:cNvPr id="4" name="Object 3">
                        <a:extLst>
                          <a:ext uri="{FF2B5EF4-FFF2-40B4-BE49-F238E27FC236}">
                            <a16:creationId xmlns:a16="http://schemas.microsoft.com/office/drawing/2014/main" id="{D7047087-2D60-A342-E452-3BDCF20C87F1}"/>
                          </a:ext>
                        </a:extLst>
                      </p:cNvPr>
                      <p:cNvPicPr/>
                      <p:nvPr/>
                    </p:nvPicPr>
                    <p:blipFill>
                      <a:blip r:embed="rId3"/>
                      <a:stretch>
                        <a:fillRect/>
                      </a:stretch>
                    </p:blipFill>
                    <p:spPr>
                      <a:xfrm>
                        <a:off x="223261" y="1933574"/>
                        <a:ext cx="8692139" cy="4264581"/>
                      </a:xfrm>
                      <a:prstGeom prst="rect">
                        <a:avLst/>
                      </a:prstGeom>
                    </p:spPr>
                  </p:pic>
                </p:oleObj>
              </mc:Fallback>
            </mc:AlternateContent>
          </a:graphicData>
        </a:graphic>
      </p:graphicFrame>
    </p:spTree>
    <p:extLst>
      <p:ext uri="{BB962C8B-B14F-4D97-AF65-F5344CB8AC3E}">
        <p14:creationId xmlns:p14="http://schemas.microsoft.com/office/powerpoint/2010/main" val="240180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Custom 2">
      <a:dk1>
        <a:sysClr val="windowText" lastClr="000000"/>
      </a:dk1>
      <a:lt1>
        <a:sysClr val="window" lastClr="FFFFFF"/>
      </a:lt1>
      <a:dk2>
        <a:srgbClr val="323232"/>
      </a:dk2>
      <a:lt2>
        <a:srgbClr val="E5C243"/>
      </a:lt2>
      <a:accent1>
        <a:srgbClr val="A5300F"/>
      </a:accent1>
      <a:accent2>
        <a:srgbClr val="D55816"/>
      </a:accent2>
      <a:accent3>
        <a:srgbClr val="E19825"/>
      </a:accent3>
      <a:accent4>
        <a:srgbClr val="E19825"/>
      </a:accent4>
      <a:accent5>
        <a:srgbClr val="E19825"/>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22613</TotalTime>
  <Words>4172</Words>
  <Application>Microsoft Office PowerPoint</Application>
  <PresentationFormat>On-screen Show (4:3)</PresentationFormat>
  <Paragraphs>1379</Paragraphs>
  <Slides>71</Slides>
  <Notes>57</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71</vt:i4>
      </vt:variant>
    </vt:vector>
  </HeadingPairs>
  <TitlesOfParts>
    <vt:vector size="92" baseType="lpstr">
      <vt:lpstr>Arial</vt:lpstr>
      <vt:lpstr>Calibri</vt:lpstr>
      <vt:lpstr>Calibri Light</vt:lpstr>
      <vt:lpstr>Century Gothic</vt:lpstr>
      <vt:lpstr>Courier New</vt:lpstr>
      <vt:lpstr>Josefin Sans</vt:lpstr>
      <vt:lpstr>Palatino Linotype</vt:lpstr>
      <vt:lpstr>Roboto</vt:lpstr>
      <vt:lpstr>Roboto Medium</vt:lpstr>
      <vt:lpstr>Roboto Thin</vt:lpstr>
      <vt:lpstr>Times New Roman</vt:lpstr>
      <vt:lpstr>Trebuchet MS</vt:lpstr>
      <vt:lpstr>Wingdings</vt:lpstr>
      <vt:lpstr>Wingdings 3</vt:lpstr>
      <vt:lpstr>Executive</vt:lpstr>
      <vt:lpstr>1_Office Theme</vt:lpstr>
      <vt:lpstr>Office Theme</vt:lpstr>
      <vt:lpstr>Facet</vt:lpstr>
      <vt:lpstr>2_Office Theme</vt:lpstr>
      <vt:lpstr>Worksheet</vt:lpstr>
      <vt:lpstr>Macro-Enabled Worksheet</vt:lpstr>
      <vt:lpstr>Board of Finance Proposed Budget</vt:lpstr>
      <vt:lpstr>Agenda</vt:lpstr>
      <vt:lpstr>Overall Strategy</vt:lpstr>
      <vt:lpstr>The Grand List and Re-Stated Mill Rate</vt:lpstr>
      <vt:lpstr>PowerPoint Presentation</vt:lpstr>
      <vt:lpstr>Board of Finance Budget Actions</vt:lpstr>
      <vt:lpstr>General Government</vt:lpstr>
      <vt:lpstr>Drivers of Gen Gov’t $2.539 million increase (FY24 vs. FY23)</vt:lpstr>
      <vt:lpstr>General Government Expenditure Budget</vt:lpstr>
      <vt:lpstr>PowerPoint Presentation</vt:lpstr>
      <vt:lpstr> General Fund Revenue Drivers</vt:lpstr>
      <vt:lpstr>Berlin Water Control</vt:lpstr>
      <vt:lpstr>Berlin Water Control – Enterprise Fund</vt:lpstr>
      <vt:lpstr>Next Steps</vt:lpstr>
      <vt:lpstr>PowerPoint Presentation</vt:lpstr>
      <vt:lpstr>PowerPoint Presentation</vt:lpstr>
      <vt:lpstr>Berlin’s Beliefs About Learning</vt:lpstr>
      <vt:lpstr>Quick Glance at the Budget Process….</vt:lpstr>
      <vt:lpstr>Board of Education’s Budget at a Glance $51,949,019.60 5.84%</vt:lpstr>
      <vt:lpstr>2023-2024 Board of Education Adopted Budget Overview</vt:lpstr>
      <vt:lpstr>2023-2024 Board of Finance Recommended Budget</vt:lpstr>
      <vt:lpstr>PowerPoint Presentation</vt:lpstr>
      <vt:lpstr>PowerPoint Presentation</vt:lpstr>
      <vt:lpstr>Reallocation of ESSER Funding </vt:lpstr>
      <vt:lpstr>PowerPoint Presentation</vt:lpstr>
      <vt:lpstr>New for Fiscal Year 2024</vt:lpstr>
      <vt:lpstr>Board of Finance Recommended Budget Increase:  $1,472,478, Percentage: 3.00%</vt:lpstr>
      <vt:lpstr>5 Year FTE Comparisons</vt:lpstr>
      <vt:lpstr>Hartford Open Choice Enrollment</vt:lpstr>
      <vt:lpstr>Open Choice Anticipated Budget - $1,031,875.00</vt:lpstr>
      <vt:lpstr>Budget Funding History</vt:lpstr>
      <vt:lpstr>PowerPoint Presentation</vt:lpstr>
      <vt:lpstr>PowerPoint Presentation</vt:lpstr>
      <vt:lpstr>PreK-12 Special Education Prevalence Rate</vt:lpstr>
      <vt:lpstr>PreK-12 Special Education Prevalence Rate</vt:lpstr>
      <vt:lpstr>Berlin’s adopted budgets in the past two years have compared favorably.</vt:lpstr>
      <vt:lpstr>DRG D Budget Percentage Increase Requested for 2023-24</vt:lpstr>
      <vt:lpstr>NCEP - Net Current Expenditure per Pupil </vt:lpstr>
      <vt:lpstr>Berlin and State Per Pupil Expenditure</vt:lpstr>
      <vt:lpstr>HISTORICAL BERLIN NET CURRENT EXPENDITURE PER PUPIL (NCEP)/WEALTH RANKINGS</vt:lpstr>
      <vt:lpstr>Historical Deposits into the Non-lapsing Account</vt:lpstr>
      <vt:lpstr>PowerPoint Presentation</vt:lpstr>
      <vt:lpstr>2022-2023 Recognitions</vt:lpstr>
      <vt:lpstr>Elementary Projected Enrollment</vt:lpstr>
      <vt:lpstr>Secondary Projected Enrollments</vt:lpstr>
      <vt:lpstr>SBA -DRG ELA Comparison 2022 (Gr 3-8) </vt:lpstr>
      <vt:lpstr>SBA - DRG Math Comparison 2022 (Gr 3-8)</vt:lpstr>
      <vt:lpstr>NGSS - DRG NGSS Comparison 2022 (Gr 5, 8, 11)</vt:lpstr>
      <vt:lpstr>PowerPoint Presentation</vt:lpstr>
      <vt:lpstr>Overview of SAT - EBRW</vt:lpstr>
      <vt:lpstr>PowerPoint Presentation</vt:lpstr>
      <vt:lpstr>PowerPoint Presentation</vt:lpstr>
      <vt:lpstr>PowerPoint Presentation</vt:lpstr>
      <vt:lpstr>PowerPoint Presentation</vt:lpstr>
      <vt:lpstr>Certified Staff - $601,606.66 (Increase of  2.73%)</vt:lpstr>
      <vt:lpstr> 6 Year FTE Comparisons Teachers/Certified Staff  </vt:lpstr>
      <vt:lpstr>Non-Certified Salaries - $-118,319.23 (Increase of -1.51%)</vt:lpstr>
      <vt:lpstr>Employee Benefits - $581,720.73 (Increase of 8.19%)</vt:lpstr>
      <vt:lpstr>Contracted Services - $52,791.78 (Increase of 2.72%)</vt:lpstr>
      <vt:lpstr>Utilities - $67,545.00 (Increase of 16.14%)</vt:lpstr>
      <vt:lpstr>Transportation - $33,595.00 Increase of 1.01%</vt:lpstr>
      <vt:lpstr>Tuition - $192,255.00 Increase of 8.08%</vt:lpstr>
      <vt:lpstr>Supplies, Textbooks &amp; Materials - $-21,754.90 Increase of -2.24%</vt:lpstr>
      <vt:lpstr>Equipment - $5,520 (Increase of 2.55%)</vt:lpstr>
      <vt:lpstr>All Other Expenditures - $1,240.00 (Increase of 1.39 %)</vt:lpstr>
      <vt:lpstr>Board of Finance Chairman Section</vt:lpstr>
      <vt:lpstr>PowerPoint Presentation</vt:lpstr>
      <vt:lpstr>PowerPoint Presentation</vt:lpstr>
      <vt:lpstr>PowerPoint Presentation</vt:lpstr>
      <vt:lpstr>PowerPoint Presentation</vt:lpstr>
      <vt:lpstr>PowerPoint Presentation</vt:lpstr>
    </vt:vector>
  </TitlesOfParts>
  <Company>Town Of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Manager’s Proposed Budget</dc:title>
  <dc:creator>Barbara Sagan</dc:creator>
  <cp:lastModifiedBy>Kevin Delaney</cp:lastModifiedBy>
  <cp:revision>1381</cp:revision>
  <cp:lastPrinted>2023-03-28T16:48:33Z</cp:lastPrinted>
  <dcterms:created xsi:type="dcterms:W3CDTF">2002-03-21T23:11:41Z</dcterms:created>
  <dcterms:modified xsi:type="dcterms:W3CDTF">2023-03-28T17:11:02Z</dcterms:modified>
</cp:coreProperties>
</file>