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4" r:id="rId1"/>
    <p:sldMasterId id="2147484137" r:id="rId2"/>
  </p:sldMasterIdLst>
  <p:notesMasterIdLst>
    <p:notesMasterId r:id="rId48"/>
  </p:notesMasterIdLst>
  <p:handoutMasterIdLst>
    <p:handoutMasterId r:id="rId49"/>
  </p:handoutMasterIdLst>
  <p:sldIdLst>
    <p:sldId id="256" r:id="rId3"/>
    <p:sldId id="419" r:id="rId4"/>
    <p:sldId id="420" r:id="rId5"/>
    <p:sldId id="333" r:id="rId6"/>
    <p:sldId id="382" r:id="rId7"/>
    <p:sldId id="366" r:id="rId8"/>
    <p:sldId id="423" r:id="rId9"/>
    <p:sldId id="404" r:id="rId10"/>
    <p:sldId id="422" r:id="rId11"/>
    <p:sldId id="361" r:id="rId12"/>
    <p:sldId id="425" r:id="rId13"/>
    <p:sldId id="387" r:id="rId14"/>
    <p:sldId id="310" r:id="rId15"/>
    <p:sldId id="302" r:id="rId16"/>
    <p:sldId id="416" r:id="rId17"/>
    <p:sldId id="42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8" userDrawn="1">
          <p15:clr>
            <a:srgbClr val="A4A3A4"/>
          </p15:clr>
        </p15:guide>
        <p15:guide id="2" pos="22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39933"/>
    <a:srgbClr val="FF0000"/>
    <a:srgbClr val="0099CC"/>
    <a:srgbClr val="CC99FF"/>
    <a:srgbClr val="009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3C962-211A-4DF0-A9B8-3CBBDDABB22A}" v="5" dt="2022-03-28T14:48:38.692"/>
    <p1510:client id="{ECADEFD2-07E8-48B5-960C-1E5D23BDA947}" v="1" dt="2022-03-29T13:07:32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0327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" y="-72"/>
      </p:cViewPr>
      <p:guideLst>
        <p:guide orient="horz" pos="2978"/>
        <p:guide pos="22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Delaney" userId="04dece15-de8e-4152-a926-a2de0906c316" providerId="ADAL" clId="{ECADEFD2-07E8-48B5-960C-1E5D23BDA947}"/>
    <pc:docChg chg="custSel addSld delSld modSld">
      <pc:chgData name="Kevin Delaney" userId="04dece15-de8e-4152-a926-a2de0906c316" providerId="ADAL" clId="{ECADEFD2-07E8-48B5-960C-1E5D23BDA947}" dt="2022-03-29T13:17:53.292" v="44" actId="1076"/>
      <pc:docMkLst>
        <pc:docMk/>
      </pc:docMkLst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57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58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59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60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61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62"/>
        </pc:sldMkLst>
      </pc:sldChg>
      <pc:sldChg chg="modSp add mod">
        <pc:chgData name="Kevin Delaney" userId="04dece15-de8e-4152-a926-a2de0906c316" providerId="ADAL" clId="{ECADEFD2-07E8-48B5-960C-1E5D23BDA947}" dt="2022-03-29T13:10:40.066" v="23" actId="948"/>
        <pc:sldMkLst>
          <pc:docMk/>
          <pc:sldMk cId="0" sldId="263"/>
        </pc:sldMkLst>
        <pc:spChg chg="mod">
          <ac:chgData name="Kevin Delaney" userId="04dece15-de8e-4152-a926-a2de0906c316" providerId="ADAL" clId="{ECADEFD2-07E8-48B5-960C-1E5D23BDA947}" dt="2022-03-29T13:10:40.066" v="23" actId="948"/>
          <ac:spMkLst>
            <pc:docMk/>
            <pc:sldMk cId="0" sldId="263"/>
            <ac:spMk id="177" creationId="{00000000-0000-0000-0000-000000000000}"/>
          </ac:spMkLst>
        </pc:spChg>
      </pc:sldChg>
      <pc:sldChg chg="modSp add mod">
        <pc:chgData name="Kevin Delaney" userId="04dece15-de8e-4152-a926-a2de0906c316" providerId="ADAL" clId="{ECADEFD2-07E8-48B5-960C-1E5D23BDA947}" dt="2022-03-29T13:11:21.433" v="27" actId="113"/>
        <pc:sldMkLst>
          <pc:docMk/>
          <pc:sldMk cId="0" sldId="264"/>
        </pc:sldMkLst>
        <pc:spChg chg="mod">
          <ac:chgData name="Kevin Delaney" userId="04dece15-de8e-4152-a926-a2de0906c316" providerId="ADAL" clId="{ECADEFD2-07E8-48B5-960C-1E5D23BDA947}" dt="2022-03-29T13:11:21.433" v="27" actId="113"/>
          <ac:spMkLst>
            <pc:docMk/>
            <pc:sldMk cId="0" sldId="264"/>
            <ac:spMk id="186" creationId="{00000000-0000-0000-0000-000000000000}"/>
          </ac:spMkLst>
        </pc:spChg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65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66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67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68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69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70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71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72"/>
        </pc:sldMkLst>
      </pc:sldChg>
      <pc:sldChg chg="modSp add mod">
        <pc:chgData name="Kevin Delaney" userId="04dece15-de8e-4152-a926-a2de0906c316" providerId="ADAL" clId="{ECADEFD2-07E8-48B5-960C-1E5D23BDA947}" dt="2022-03-29T13:12:47.147" v="29" actId="1076"/>
        <pc:sldMkLst>
          <pc:docMk/>
          <pc:sldMk cId="0" sldId="273"/>
        </pc:sldMkLst>
        <pc:spChg chg="mod">
          <ac:chgData name="Kevin Delaney" userId="04dece15-de8e-4152-a926-a2de0906c316" providerId="ADAL" clId="{ECADEFD2-07E8-48B5-960C-1E5D23BDA947}" dt="2022-03-29T13:12:47.147" v="29" actId="1076"/>
          <ac:spMkLst>
            <pc:docMk/>
            <pc:sldMk cId="0" sldId="273"/>
            <ac:spMk id="249" creationId="{00000000-0000-0000-0000-000000000000}"/>
          </ac:spMkLst>
        </pc:spChg>
      </pc:sldChg>
      <pc:sldChg chg="modSp add mod">
        <pc:chgData name="Kevin Delaney" userId="04dece15-de8e-4152-a926-a2de0906c316" providerId="ADAL" clId="{ECADEFD2-07E8-48B5-960C-1E5D23BDA947}" dt="2022-03-29T13:13:04.322" v="30" actId="948"/>
        <pc:sldMkLst>
          <pc:docMk/>
          <pc:sldMk cId="0" sldId="274"/>
        </pc:sldMkLst>
        <pc:spChg chg="mod">
          <ac:chgData name="Kevin Delaney" userId="04dece15-de8e-4152-a926-a2de0906c316" providerId="ADAL" clId="{ECADEFD2-07E8-48B5-960C-1E5D23BDA947}" dt="2022-03-29T13:13:04.322" v="30" actId="948"/>
          <ac:spMkLst>
            <pc:docMk/>
            <pc:sldMk cId="0" sldId="274"/>
            <ac:spMk id="256" creationId="{00000000-0000-0000-0000-000000000000}"/>
          </ac:spMkLst>
        </pc:spChg>
      </pc:sldChg>
      <pc:sldChg chg="modSp add mod">
        <pc:chgData name="Kevin Delaney" userId="04dece15-de8e-4152-a926-a2de0906c316" providerId="ADAL" clId="{ECADEFD2-07E8-48B5-960C-1E5D23BDA947}" dt="2022-03-29T13:13:47.317" v="31" actId="948"/>
        <pc:sldMkLst>
          <pc:docMk/>
          <pc:sldMk cId="0" sldId="275"/>
        </pc:sldMkLst>
        <pc:spChg chg="mod">
          <ac:chgData name="Kevin Delaney" userId="04dece15-de8e-4152-a926-a2de0906c316" providerId="ADAL" clId="{ECADEFD2-07E8-48B5-960C-1E5D23BDA947}" dt="2022-03-29T13:13:47.317" v="31" actId="948"/>
          <ac:spMkLst>
            <pc:docMk/>
            <pc:sldMk cId="0" sldId="275"/>
            <ac:spMk id="263" creationId="{00000000-0000-0000-0000-000000000000}"/>
          </ac:spMkLst>
        </pc:spChg>
      </pc:sldChg>
      <pc:sldChg chg="modSp add mod">
        <pc:chgData name="Kevin Delaney" userId="04dece15-de8e-4152-a926-a2de0906c316" providerId="ADAL" clId="{ECADEFD2-07E8-48B5-960C-1E5D23BDA947}" dt="2022-03-29T13:14:04.844" v="32" actId="948"/>
        <pc:sldMkLst>
          <pc:docMk/>
          <pc:sldMk cId="0" sldId="276"/>
        </pc:sldMkLst>
        <pc:spChg chg="mod">
          <ac:chgData name="Kevin Delaney" userId="04dece15-de8e-4152-a926-a2de0906c316" providerId="ADAL" clId="{ECADEFD2-07E8-48B5-960C-1E5D23BDA947}" dt="2022-03-29T13:14:04.844" v="32" actId="948"/>
          <ac:spMkLst>
            <pc:docMk/>
            <pc:sldMk cId="0" sldId="276"/>
            <ac:spMk id="270" creationId="{00000000-0000-0000-0000-000000000000}"/>
          </ac:spMkLst>
        </pc:spChg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77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78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79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80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81"/>
        </pc:sldMkLst>
      </pc:sldChg>
      <pc:sldChg chg="modSp add mod">
        <pc:chgData name="Kevin Delaney" userId="04dece15-de8e-4152-a926-a2de0906c316" providerId="ADAL" clId="{ECADEFD2-07E8-48B5-960C-1E5D23BDA947}" dt="2022-03-29T13:17:53.292" v="44" actId="1076"/>
        <pc:sldMkLst>
          <pc:docMk/>
          <pc:sldMk cId="0" sldId="282"/>
        </pc:sldMkLst>
        <pc:spChg chg="mod">
          <ac:chgData name="Kevin Delaney" userId="04dece15-de8e-4152-a926-a2de0906c316" providerId="ADAL" clId="{ECADEFD2-07E8-48B5-960C-1E5D23BDA947}" dt="2022-03-29T13:17:53.292" v="44" actId="1076"/>
          <ac:spMkLst>
            <pc:docMk/>
            <pc:sldMk cId="0" sldId="282"/>
            <ac:spMk id="317" creationId="{00000000-0000-0000-0000-000000000000}"/>
          </ac:spMkLst>
        </pc:spChg>
        <pc:spChg chg="mod">
          <ac:chgData name="Kevin Delaney" userId="04dece15-de8e-4152-a926-a2de0906c316" providerId="ADAL" clId="{ECADEFD2-07E8-48B5-960C-1E5D23BDA947}" dt="2022-03-29T13:16:08.644" v="40" actId="1076"/>
          <ac:spMkLst>
            <pc:docMk/>
            <pc:sldMk cId="0" sldId="282"/>
            <ac:spMk id="319" creationId="{00000000-0000-0000-0000-000000000000}"/>
          </ac:spMkLst>
        </pc:spChg>
        <pc:graphicFrameChg chg="mod modGraphic">
          <ac:chgData name="Kevin Delaney" userId="04dece15-de8e-4152-a926-a2de0906c316" providerId="ADAL" clId="{ECADEFD2-07E8-48B5-960C-1E5D23BDA947}" dt="2022-03-29T13:16:23.766" v="43" actId="14100"/>
          <ac:graphicFrameMkLst>
            <pc:docMk/>
            <pc:sldMk cId="0" sldId="282"/>
            <ac:graphicFrameMk id="320" creationId="{00000000-0000-0000-0000-000000000000}"/>
          </ac:graphicFrameMkLst>
        </pc:graphicFrameChg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83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84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285"/>
        </pc:sldMkLst>
      </pc:sldChg>
      <pc:sldChg chg="addSp delSp mod">
        <pc:chgData name="Kevin Delaney" userId="04dece15-de8e-4152-a926-a2de0906c316" providerId="ADAL" clId="{ECADEFD2-07E8-48B5-960C-1E5D23BDA947}" dt="2022-03-29T13:06:15.629" v="14" actId="478"/>
        <pc:sldMkLst>
          <pc:docMk/>
          <pc:sldMk cId="3947029022" sldId="302"/>
        </pc:sldMkLst>
        <pc:spChg chg="add del">
          <ac:chgData name="Kevin Delaney" userId="04dece15-de8e-4152-a926-a2de0906c316" providerId="ADAL" clId="{ECADEFD2-07E8-48B5-960C-1E5D23BDA947}" dt="2022-03-29T13:06:15.629" v="14" actId="478"/>
          <ac:spMkLst>
            <pc:docMk/>
            <pc:sldMk cId="3947029022" sldId="302"/>
            <ac:spMk id="7" creationId="{A9E7DF24-CCBB-4520-BDBB-86D456E8C22F}"/>
          </ac:spMkLst>
        </pc:spChg>
      </pc:sldChg>
      <pc:sldChg chg="modSp mod">
        <pc:chgData name="Kevin Delaney" userId="04dece15-de8e-4152-a926-a2de0906c316" providerId="ADAL" clId="{ECADEFD2-07E8-48B5-960C-1E5D23BDA947}" dt="2022-03-29T13:08:29.754" v="20" actId="1076"/>
        <pc:sldMkLst>
          <pc:docMk/>
          <pc:sldMk cId="0" sldId="310"/>
        </pc:sldMkLst>
        <pc:spChg chg="mod">
          <ac:chgData name="Kevin Delaney" userId="04dece15-de8e-4152-a926-a2de0906c316" providerId="ADAL" clId="{ECADEFD2-07E8-48B5-960C-1E5D23BDA947}" dt="2022-03-29T13:08:29.754" v="20" actId="1076"/>
          <ac:spMkLst>
            <pc:docMk/>
            <pc:sldMk cId="0" sldId="310"/>
            <ac:spMk id="77827" creationId="{00000000-0000-0000-0000-000000000000}"/>
          </ac:spMkLst>
        </pc:spChg>
      </pc:sldChg>
      <pc:sldChg chg="modSp mod">
        <pc:chgData name="Kevin Delaney" userId="04dece15-de8e-4152-a926-a2de0906c316" providerId="ADAL" clId="{ECADEFD2-07E8-48B5-960C-1E5D23BDA947}" dt="2022-03-29T13:08:04.224" v="19" actId="207"/>
        <pc:sldMkLst>
          <pc:docMk/>
          <pc:sldMk cId="0" sldId="366"/>
        </pc:sldMkLst>
        <pc:spChg chg="mod">
          <ac:chgData name="Kevin Delaney" userId="04dece15-de8e-4152-a926-a2de0906c316" providerId="ADAL" clId="{ECADEFD2-07E8-48B5-960C-1E5D23BDA947}" dt="2022-03-29T13:08:04.224" v="19" actId="207"/>
          <ac:spMkLst>
            <pc:docMk/>
            <pc:sldMk cId="0" sldId="366"/>
            <ac:spMk id="2" creationId="{827D8FD0-9EAB-4FE7-961F-BBFB5F7BE72B}"/>
          </ac:spMkLst>
        </pc:spChg>
      </pc:sldChg>
      <pc:sldChg chg="addSp delSp mod">
        <pc:chgData name="Kevin Delaney" userId="04dece15-de8e-4152-a926-a2de0906c316" providerId="ADAL" clId="{ECADEFD2-07E8-48B5-960C-1E5D23BDA947}" dt="2022-03-29T13:06:54.688" v="16" actId="478"/>
        <pc:sldMkLst>
          <pc:docMk/>
          <pc:sldMk cId="3234116744" sldId="416"/>
        </pc:sldMkLst>
        <pc:spChg chg="add">
          <ac:chgData name="Kevin Delaney" userId="04dece15-de8e-4152-a926-a2de0906c316" providerId="ADAL" clId="{ECADEFD2-07E8-48B5-960C-1E5D23BDA947}" dt="2022-03-29T13:03:43.255" v="1" actId="22"/>
          <ac:spMkLst>
            <pc:docMk/>
            <pc:sldMk cId="3234116744" sldId="416"/>
            <ac:spMk id="5" creationId="{E751CEA7-BE30-4823-B7D0-4B422B2FBD94}"/>
          </ac:spMkLst>
        </pc:spChg>
        <pc:spChg chg="add">
          <ac:chgData name="Kevin Delaney" userId="04dece15-de8e-4152-a926-a2de0906c316" providerId="ADAL" clId="{ECADEFD2-07E8-48B5-960C-1E5D23BDA947}" dt="2022-03-29T13:03:50.531" v="2" actId="22"/>
          <ac:spMkLst>
            <pc:docMk/>
            <pc:sldMk cId="3234116744" sldId="416"/>
            <ac:spMk id="7" creationId="{97B19B83-7004-4BBA-BC12-DD3822F30360}"/>
          </ac:spMkLst>
        </pc:spChg>
        <pc:spChg chg="add del">
          <ac:chgData name="Kevin Delaney" userId="04dece15-de8e-4152-a926-a2de0906c316" providerId="ADAL" clId="{ECADEFD2-07E8-48B5-960C-1E5D23BDA947}" dt="2022-03-29T13:04:17.848" v="4" actId="478"/>
          <ac:spMkLst>
            <pc:docMk/>
            <pc:sldMk cId="3234116744" sldId="416"/>
            <ac:spMk id="9" creationId="{E178A7E0-E394-4677-B028-B99C9E804B1D}"/>
          </ac:spMkLst>
        </pc:spChg>
        <pc:spChg chg="add del">
          <ac:chgData name="Kevin Delaney" userId="04dece15-de8e-4152-a926-a2de0906c316" providerId="ADAL" clId="{ECADEFD2-07E8-48B5-960C-1E5D23BDA947}" dt="2022-03-29T13:04:23.628" v="6" actId="478"/>
          <ac:spMkLst>
            <pc:docMk/>
            <pc:sldMk cId="3234116744" sldId="416"/>
            <ac:spMk id="11" creationId="{1F7CE80D-BF44-42D9-A78D-CAB86B441A75}"/>
          </ac:spMkLst>
        </pc:spChg>
        <pc:spChg chg="add del">
          <ac:chgData name="Kevin Delaney" userId="04dece15-de8e-4152-a926-a2de0906c316" providerId="ADAL" clId="{ECADEFD2-07E8-48B5-960C-1E5D23BDA947}" dt="2022-03-29T13:05:15.011" v="8" actId="478"/>
          <ac:spMkLst>
            <pc:docMk/>
            <pc:sldMk cId="3234116744" sldId="416"/>
            <ac:spMk id="13" creationId="{CC2545F4-A383-42C4-92EB-65409C985BDC}"/>
          </ac:spMkLst>
        </pc:spChg>
        <pc:spChg chg="add del">
          <ac:chgData name="Kevin Delaney" userId="04dece15-de8e-4152-a926-a2de0906c316" providerId="ADAL" clId="{ECADEFD2-07E8-48B5-960C-1E5D23BDA947}" dt="2022-03-29T13:05:59.275" v="10" actId="478"/>
          <ac:spMkLst>
            <pc:docMk/>
            <pc:sldMk cId="3234116744" sldId="416"/>
            <ac:spMk id="15" creationId="{CA7FF9CA-462D-4FE1-BCBA-1F7F3B1C6878}"/>
          </ac:spMkLst>
        </pc:spChg>
        <pc:spChg chg="add del">
          <ac:chgData name="Kevin Delaney" userId="04dece15-de8e-4152-a926-a2de0906c316" providerId="ADAL" clId="{ECADEFD2-07E8-48B5-960C-1E5D23BDA947}" dt="2022-03-29T13:06:10.632" v="12" actId="478"/>
          <ac:spMkLst>
            <pc:docMk/>
            <pc:sldMk cId="3234116744" sldId="416"/>
            <ac:spMk id="17" creationId="{D0618FA5-7808-42D8-8D85-528E27DC4F77}"/>
          </ac:spMkLst>
        </pc:spChg>
        <pc:spChg chg="add del">
          <ac:chgData name="Kevin Delaney" userId="04dece15-de8e-4152-a926-a2de0906c316" providerId="ADAL" clId="{ECADEFD2-07E8-48B5-960C-1E5D23BDA947}" dt="2022-03-29T13:06:54.688" v="16" actId="478"/>
          <ac:spMkLst>
            <pc:docMk/>
            <pc:sldMk cId="3234116744" sldId="416"/>
            <ac:spMk id="19" creationId="{98C0D54E-AB67-445E-A11B-B24214092E7C}"/>
          </ac:spMkLst>
        </pc:spChg>
      </pc:sldChg>
      <pc:sldChg chg="del">
        <pc:chgData name="Kevin Delaney" userId="04dece15-de8e-4152-a926-a2de0906c316" providerId="ADAL" clId="{ECADEFD2-07E8-48B5-960C-1E5D23BDA947}" dt="2022-03-29T13:03:33.401" v="0" actId="47"/>
        <pc:sldMkLst>
          <pc:docMk/>
          <pc:sldMk cId="1626127036" sldId="424"/>
        </pc:sldMkLst>
      </pc:sldChg>
      <pc:sldChg chg="add">
        <pc:chgData name="Kevin Delaney" userId="04dece15-de8e-4152-a926-a2de0906c316" providerId="ADAL" clId="{ECADEFD2-07E8-48B5-960C-1E5D23BDA947}" dt="2022-03-29T13:07:32.599" v="17"/>
        <pc:sldMkLst>
          <pc:docMk/>
          <pc:sldMk cId="0" sldId="426"/>
        </pc:sldMkLst>
      </pc:sldChg>
    </pc:docChg>
  </pc:docChgLst>
  <pc:docChgLst>
    <pc:chgData name="Kevin Delaney" userId="04dece15-de8e-4152-a926-a2de0906c316" providerId="ADAL" clId="{0E93C962-211A-4DF0-A9B8-3CBBDDABB22A}"/>
    <pc:docChg chg="modSld">
      <pc:chgData name="Kevin Delaney" userId="04dece15-de8e-4152-a926-a2de0906c316" providerId="ADAL" clId="{0E93C962-211A-4DF0-A9B8-3CBBDDABB22A}" dt="2022-03-28T14:49:26.889" v="9" actId="113"/>
      <pc:docMkLst>
        <pc:docMk/>
      </pc:docMkLst>
      <pc:sldChg chg="modSp mod">
        <pc:chgData name="Kevin Delaney" userId="04dece15-de8e-4152-a926-a2de0906c316" providerId="ADAL" clId="{0E93C962-211A-4DF0-A9B8-3CBBDDABB22A}" dt="2022-03-28T14:49:26.889" v="9" actId="113"/>
        <pc:sldMkLst>
          <pc:docMk/>
          <pc:sldMk cId="0" sldId="256"/>
        </pc:sldMkLst>
        <pc:spChg chg="mod">
          <ac:chgData name="Kevin Delaney" userId="04dece15-de8e-4152-a926-a2de0906c316" providerId="ADAL" clId="{0E93C962-211A-4DF0-A9B8-3CBBDDABB22A}" dt="2022-03-28T14:49:26.889" v="9" actId="113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erlinct-my.sharepoint.com/personal/kdelaney_berlinct_gov/Documents/2023%20Budget/FY23%20Town%20Budget%20Inputs%20(3-18-2022)_BOF%20send%20to%20budget%20hearing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erlinct-my.sharepoint.com/personal/kdelaney_berlinct_gov/Documents/2023%20Budget/FY23%20Town%20Budget%20Inputs%20(3-18-2022)_BOF%20send%20to%20budget%20hearing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8-4B26-AAE4-48D971360F99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8-4B26-AAE4-48D971360F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8-4B26-AAE4-48D971360F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F8-4B26-AAE4-48D971360F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F8-4B26-AAE4-48D971360F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F8-4B26-AAE4-48D971360F99}"/>
              </c:ext>
            </c:extLst>
          </c:dPt>
          <c:dLbls>
            <c:dLbl>
              <c:idx val="0"/>
              <c:layout>
                <c:manualLayout>
                  <c:x val="2.8937117417918753E-2"/>
                  <c:y val="4.2666675625548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F8-4B26-AAE4-48D971360F99}"/>
                </c:ext>
              </c:extLst>
            </c:dLbl>
            <c:dLbl>
              <c:idx val="1"/>
              <c:layout>
                <c:manualLayout>
                  <c:x val="-4.4518642181413465E-2"/>
                  <c:y val="4.00000083989518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F8-4B26-AAE4-48D971360F99}"/>
                </c:ext>
              </c:extLst>
            </c:dLbl>
            <c:dLbl>
              <c:idx val="2"/>
              <c:layout>
                <c:manualLayout>
                  <c:x val="-1.3355592654424051E-2"/>
                  <c:y val="-6.9333347891516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F8-4B26-AAE4-48D971360F99}"/>
                </c:ext>
              </c:extLst>
            </c:dLbl>
            <c:dLbl>
              <c:idx val="3"/>
              <c:layout>
                <c:manualLayout>
                  <c:x val="-2.2259321090706732E-2"/>
                  <c:y val="-6.40000134383230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F8-4B26-AAE4-48D971360F99}"/>
                </c:ext>
              </c:extLst>
            </c:dLbl>
            <c:dLbl>
              <c:idx val="4"/>
              <c:layout>
                <c:manualLayout>
                  <c:x val="7.3455759599332218E-2"/>
                  <c:y val="-3.20000067191615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F8-4B26-AAE4-48D971360F99}"/>
                </c:ext>
              </c:extLst>
            </c:dLbl>
            <c:dLbl>
              <c:idx val="5"/>
              <c:layout>
                <c:manualLayout>
                  <c:x val="0.11129660545353366"/>
                  <c:y val="6.40000134383230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F8-4B26-AAE4-48D971360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Summary'!$AA$561:$AA$566</c:f>
              <c:strCache>
                <c:ptCount val="6"/>
                <c:pt idx="0">
                  <c:v>BOE Operations</c:v>
                </c:pt>
                <c:pt idx="1">
                  <c:v>Gen. Gov't for BOE</c:v>
                </c:pt>
                <c:pt idx="2">
                  <c:v>Gen. Gov't Operations</c:v>
                </c:pt>
                <c:pt idx="3">
                  <c:v>Long-term Liabilities</c:v>
                </c:pt>
                <c:pt idx="4">
                  <c:v>Capital</c:v>
                </c:pt>
                <c:pt idx="5">
                  <c:v>Transfers</c:v>
                </c:pt>
              </c:strCache>
            </c:strRef>
          </c:cat>
          <c:val>
            <c:numRef>
              <c:f>'Budget Summary'!$AB$561:$AB$566</c:f>
              <c:numCache>
                <c:formatCode>"$"#,##0_);\("$"#,##0\)</c:formatCode>
                <c:ptCount val="6"/>
                <c:pt idx="0">
                  <c:v>49082596</c:v>
                </c:pt>
                <c:pt idx="1">
                  <c:v>4905771</c:v>
                </c:pt>
                <c:pt idx="2">
                  <c:v>33603335.999999993</c:v>
                </c:pt>
                <c:pt idx="3">
                  <c:v>8091955</c:v>
                </c:pt>
                <c:pt idx="4">
                  <c:v>0</c:v>
                </c:pt>
                <c:pt idx="5">
                  <c:v>942120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F8-4B26-AAE4-48D971360F9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4F8-4B26-AAE4-48D971360F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4F8-4B26-AAE4-48D971360F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4F8-4B26-AAE4-48D971360F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4F8-4B26-AAE4-48D971360F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4F8-4B26-AAE4-48D971360F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4F8-4B26-AAE4-48D971360F99}"/>
              </c:ext>
            </c:extLst>
          </c:dPt>
          <c:cat>
            <c:strRef>
              <c:f>'Budget Summary'!$AA$561:$AA$566</c:f>
              <c:strCache>
                <c:ptCount val="6"/>
                <c:pt idx="0">
                  <c:v>BOE Operations</c:v>
                </c:pt>
                <c:pt idx="1">
                  <c:v>Gen. Gov't for BOE</c:v>
                </c:pt>
                <c:pt idx="2">
                  <c:v>Gen. Gov't Operations</c:v>
                </c:pt>
                <c:pt idx="3">
                  <c:v>Long-term Liabilities</c:v>
                </c:pt>
                <c:pt idx="4">
                  <c:v>Capital</c:v>
                </c:pt>
                <c:pt idx="5">
                  <c:v>Transfers</c:v>
                </c:pt>
              </c:strCache>
            </c:strRef>
          </c:cat>
          <c:val>
            <c:numRef>
              <c:f>'Budget Summary'!$AC$561:$AC$566</c:f>
              <c:numCache>
                <c:formatCode>0.0%</c:formatCode>
                <c:ptCount val="6"/>
                <c:pt idx="0">
                  <c:v>0.50796585565396435</c:v>
                </c:pt>
                <c:pt idx="1">
                  <c:v>5.077083053344212E-2</c:v>
                </c:pt>
                <c:pt idx="2">
                  <c:v>0.34776781823169373</c:v>
                </c:pt>
                <c:pt idx="3">
                  <c:v>8.3745302418160084E-2</c:v>
                </c:pt>
                <c:pt idx="4">
                  <c:v>0</c:v>
                </c:pt>
                <c:pt idx="5">
                  <c:v>9.7501931627396576E-3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4F8-4B26-AAE4-48D971360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45049550895553E-2"/>
          <c:y val="3.1402868119745901E-2"/>
          <c:w val="0.69981611654523701"/>
          <c:h val="0.93039436646506146"/>
        </c:manualLayout>
      </c:layout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A3-481B-9964-233535F557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A3-481B-9964-233535F557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A3-481B-9964-233535F557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A3-481B-9964-233535F557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A3-481B-9964-233535F557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A3-481B-9964-233535F557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A3-481B-9964-233535F557AA}"/>
              </c:ext>
            </c:extLst>
          </c:dPt>
          <c:dLbls>
            <c:dLbl>
              <c:idx val="0"/>
              <c:layout>
                <c:manualLayout>
                  <c:x val="0.13494522503816858"/>
                  <c:y val="-0.49636243310470213"/>
                </c:manualLayout>
              </c:layout>
              <c:numFmt formatCode="0.0%" sourceLinked="0"/>
              <c:spPr>
                <a:xfrm>
                  <a:off x="760928" y="236032"/>
                  <a:ext cx="552191" cy="37995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3456"/>
                        <a:gd name="adj2" fmla="val 17960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7927126937577991E-2"/>
                      <c:h val="7.9148122788999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A3-481B-9964-233535F557AA}"/>
                </c:ext>
              </c:extLst>
            </c:dLbl>
            <c:dLbl>
              <c:idx val="1"/>
              <c:layout>
                <c:manualLayout>
                  <c:x val="-3.8362239678019611E-3"/>
                  <c:y val="-0.184178743961352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A3-481B-9964-233535F557AA}"/>
                </c:ext>
              </c:extLst>
            </c:dLbl>
            <c:dLbl>
              <c:idx val="2"/>
              <c:layout>
                <c:manualLayout>
                  <c:x val="2.4774779168400932E-2"/>
                  <c:y val="-0.20640674215863478"/>
                </c:manualLayout>
              </c:layout>
              <c:numFmt formatCode="0.0%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1642"/>
                        <a:gd name="adj2" fmla="val 18416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FA3-481B-9964-233535F557AA}"/>
                </c:ext>
              </c:extLst>
            </c:dLbl>
            <c:dLbl>
              <c:idx val="3"/>
              <c:layout>
                <c:manualLayout>
                  <c:x val="7.1540056668095459E-4"/>
                  <c:y val="-9.43467679762463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A3-481B-9964-233535F557AA}"/>
                </c:ext>
              </c:extLst>
            </c:dLbl>
            <c:dLbl>
              <c:idx val="4"/>
              <c:layout>
                <c:manualLayout>
                  <c:x val="3.8288295078437805E-2"/>
                  <c:y val="3.81010786362285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A3-481B-9964-233535F557AA}"/>
                </c:ext>
              </c:extLst>
            </c:dLbl>
            <c:dLbl>
              <c:idx val="5"/>
              <c:layout>
                <c:manualLayout>
                  <c:x val="5.9047278773433159E-2"/>
                  <c:y val="0.274758454106280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A3-481B-9964-233535F557AA}"/>
                </c:ext>
              </c:extLst>
            </c:dLbl>
            <c:dLbl>
              <c:idx val="6"/>
              <c:layout>
                <c:manualLayout>
                  <c:x val="-0.16320180713427163"/>
                  <c:y val="0.26570048309178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A3-481B-9964-233535F557AA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'Budget Summary'!$S$424:$S$430</c:f>
              <c:strCache>
                <c:ptCount val="7"/>
                <c:pt idx="0">
                  <c:v>Taxes</c:v>
                </c:pt>
                <c:pt idx="1">
                  <c:v>Fees</c:v>
                </c:pt>
                <c:pt idx="2">
                  <c:v>State Education Grants</c:v>
                </c:pt>
                <c:pt idx="3">
                  <c:v>State/Federal Non-Education Grants</c:v>
                </c:pt>
                <c:pt idx="4">
                  <c:v>Svc Fees &amp; Inv Earnings</c:v>
                </c:pt>
                <c:pt idx="5">
                  <c:v>Transfers In</c:v>
                </c:pt>
                <c:pt idx="6">
                  <c:v>Use of Fund Balance</c:v>
                </c:pt>
              </c:strCache>
            </c:strRef>
          </c:cat>
          <c:val>
            <c:numRef>
              <c:f>'Budget Summary'!$U$424:$U$430</c:f>
              <c:numCache>
                <c:formatCode>0.0%</c:formatCode>
                <c:ptCount val="7"/>
                <c:pt idx="0">
                  <c:v>0.88920999327469452</c:v>
                </c:pt>
                <c:pt idx="1">
                  <c:v>3.9704402327184758E-2</c:v>
                </c:pt>
                <c:pt idx="2">
                  <c:v>5.9036108072984143E-2</c:v>
                </c:pt>
                <c:pt idx="3">
                  <c:v>4.0408851345448754E-3</c:v>
                </c:pt>
                <c:pt idx="4">
                  <c:v>3.0860862524719093E-3</c:v>
                </c:pt>
                <c:pt idx="5">
                  <c:v>4.5253038246248875E-5</c:v>
                </c:pt>
                <c:pt idx="6">
                  <c:v>4.8772718998734898E-3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A3-481B-9964-233535F55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>
            <a:lvl1pPr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194" y="0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>
            <a:lvl1pPr algn="r"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b" anchorCtr="0" compatLnSpc="1">
            <a:prstTxWarp prst="textNoShape">
              <a:avLst/>
            </a:prstTxWarp>
          </a:bodyPr>
          <a:lstStyle>
            <a:lvl1pPr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194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b" anchorCtr="0" compatLnSpc="1">
            <a:prstTxWarp prst="textNoShape">
              <a:avLst/>
            </a:prstTxWarp>
          </a:bodyPr>
          <a:lstStyle>
            <a:lvl1pPr algn="r"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D5A40C35-8A4D-4A0C-9684-8274AF0AA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>
            <a:lvl1pPr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0194" y="0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>
            <a:lvl1pPr algn="r"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712788"/>
            <a:ext cx="4719638" cy="354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821" y="4486874"/>
            <a:ext cx="5254554" cy="425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b" anchorCtr="0" compatLnSpc="1">
            <a:prstTxWarp prst="textNoShape">
              <a:avLst/>
            </a:prstTxWarp>
          </a:bodyPr>
          <a:lstStyle>
            <a:lvl1pPr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0194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b" anchorCtr="0" compatLnSpc="1">
            <a:prstTxWarp prst="textNoShape">
              <a:avLst/>
            </a:prstTxWarp>
          </a:bodyPr>
          <a:lstStyle>
            <a:lvl1pPr algn="r"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70C7F4C5-4B36-41CE-A870-AACCAC0D5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D72B7-B937-4D8E-8E51-1C2907C072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b582de9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7b582de9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bfc52dec1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bfc52dec1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bfc52dec1_4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bfc52dec1_4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3c0b6db8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3c0b6db8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3c0b6db8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3c0b6db8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fa2d682f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fa2d682f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fa2d682f5_5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fa2d682f5_5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798449bf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798449bf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c22b11e4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c22b11e4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798449bf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798449bf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6D80D-845E-4541-9C44-B3F51979E4B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798449bf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798449bf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798449bf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798449bf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798449bf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798449bf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798449bf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798449bf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3c0b6db8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3c0b6db8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3c0b6db8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3c0b6db8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3c0b6db8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3c0b6db8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798449bf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1798449bf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798449bf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798449bf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c21a291c2_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0c21a291c2_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F3159-AF5E-4DE8-8C34-C82D7AA382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c21a291c2_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c21a291c2_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7a6a102b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7a6a102b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c21a291c2_4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c21a291c2_4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798449bf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798449bf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798449bf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1798449bf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798449bf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798449bf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7d7fa9d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7d7fa9d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7d7fa9d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17d7fa9d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798449bf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1798449bf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798449bf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798449bf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Roads: LOTCIP road project (Porters Pass, Christian Lane &amp; Deming Rd); remaining local roads depend on final town contribution to LOTCIP project</a:t>
            </a:r>
          </a:p>
          <a:p>
            <a:endParaRPr lang="en-US" dirty="0"/>
          </a:p>
          <a:p>
            <a:r>
              <a:rPr lang="en-US" dirty="0"/>
              <a:t>Bridges: Kensington Rd, Glen Street, 4-Bridge (complete Heritage Drive and start last bridge), S-T work on Spruce (using reimbursement from 4-bridge to fund </a:t>
            </a:r>
            <a:r>
              <a:rPr lang="en-US"/>
              <a:t>Spruce replacement)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5EB0-B96C-4C88-91E5-34EF18A21B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7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B30C-2F09-4772-82E9-BC0E67114F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B30C-2F09-4772-82E9-BC0E67114F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0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65D-88AA-4860-BD0D-EA26976F46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Down from 95% of total </a:t>
            </a:r>
            <a:r>
              <a:rPr lang="en-US">
                <a:latin typeface="Times New Roman"/>
                <a:cs typeface="Times New Roman"/>
              </a:rPr>
              <a:t>budget last year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Starting showing this slide in FY18 presentation – down $25.4 million in less than 5 years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6/30/2017 balance : $115 million ($106.1 debt + $8.9 million NPL)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6351F-E496-46B8-9C15-780C60C235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262C8-4BCA-4CFB-952F-C3F6E6E0C8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56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75A10-7DFC-4561-B906-C6F25F97D8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5A21-3A7A-4603-981D-3A5D7EECFA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27998-3566-4096-9323-AC760150F5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F4CA-69D1-44B8-B2E6-08EA26277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4078167"/>
            <a:ext cx="4914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10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9150" y="1130133"/>
            <a:ext cx="5092200" cy="18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9150" y="3083900"/>
            <a:ext cx="7405800" cy="26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11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E78-5AB9-4D3A-9E21-70B0F84252C9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4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093-6392-459A-AF30-53F02AFA91F4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99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5C1B-D74A-4584-AAF9-4809E03644FA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3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CF86-56A6-40FD-937A-0F715ACB5EFE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16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7533-2FEE-4FF3-939E-0C8572F7F782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5C4-CCE6-49B7-B911-12A9310BEB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8042-CB9C-4234-9F2B-EE935399DFF1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9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F06-8BFB-44E4-926F-50A5C0AA35AA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0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C7E8-3099-4A51-92C8-AE9EC7B03F22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62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640F-E160-43C6-970E-72BF80ECA461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81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C3EC-1C56-4E62-AD15-6726E85060EF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43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2C86-D362-498C-A43D-AC0BF150A278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4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39EB6-61BD-42B4-AA98-971FE09B38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7722D-54EC-4C58-9738-B7AF170988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7AE12-ED31-4612-B69B-EDF050702B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BE373-4BE6-4F86-9573-C3189CC53A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65F07-B87D-4D31-BAC1-B74E72C1F6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E441-EFFE-4617-A4F2-F7ED6A3DC8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D7468-EED4-4C10-9683-67983EF292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EEB5140-3A41-47BC-992A-0389AD2005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49" r:id="rId13"/>
    <p:sldLayoutId id="2147484150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1F0B-113F-4D4C-B4A2-D51CBE74B6F9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town.berlin.ct.us/department/index.php?structureid=27" TargetMode="External"/><Relationship Id="rId4" Type="http://schemas.openxmlformats.org/officeDocument/2006/relationships/hyperlink" Target="https://www.berlinct.gov/topic/index.php?topicid=324&amp;structureid=1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2161358"/>
            <a:ext cx="9144000" cy="907214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of Finance Proposed Budget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458" y="3429000"/>
            <a:ext cx="8875485" cy="12192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eaLnBrk="1" hangingPunct="1"/>
            <a:r>
              <a:rPr lang="en-US" sz="6700" b="1" dirty="0">
                <a:solidFill>
                  <a:schemeClr val="hlink"/>
                </a:solidFill>
              </a:rPr>
              <a:t>Fiscal Year 2023</a:t>
            </a:r>
          </a:p>
          <a:p>
            <a:pPr eaLnBrk="1" hangingPunct="1"/>
            <a:r>
              <a:rPr lang="en-US" sz="4800" b="1" dirty="0">
                <a:solidFill>
                  <a:schemeClr val="hlink"/>
                </a:solidFill>
              </a:rPr>
              <a:t>March 29, 2022</a:t>
            </a:r>
            <a:endParaRPr lang="en-US" sz="4800" dirty="0">
              <a:solidFill>
                <a:schemeClr val="hlink"/>
              </a:solidFill>
            </a:endParaRPr>
          </a:p>
        </p:txBody>
      </p:sp>
      <p:pic>
        <p:nvPicPr>
          <p:cNvPr id="4101" name="Picture 3" descr="TOWN SEAL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31135"/>
            <a:ext cx="1422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257" y="5167183"/>
            <a:ext cx="8875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presentation is available under Finance/Budget on the Town website: </a:t>
            </a:r>
          </a:p>
          <a:p>
            <a:pPr algn="ctr"/>
            <a:r>
              <a:rPr lang="en-US" b="1" i="1" dirty="0">
                <a:hlinkClick r:id="rId4"/>
              </a:rPr>
              <a:t>https://www.berlinct.gov/topic/index.php?topicid=324&amp;structureid=16</a:t>
            </a:r>
            <a:endParaRPr lang="en-US" b="1" i="1" dirty="0"/>
          </a:p>
          <a:p>
            <a:pPr algn="ctr"/>
            <a:endParaRPr lang="en-US" b="1" i="1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The Annual Report is in the Town Manager’s Dept. on the Town website: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hlinkClick r:id="rId5"/>
              </a:rPr>
              <a:t>https://www.town.berlin.ct.us/department/index.php?structureid=27</a:t>
            </a:r>
            <a:endParaRPr lang="en-US" b="1" i="1" dirty="0">
              <a:solidFill>
                <a:srgbClr val="FF0000"/>
              </a:solidFill>
            </a:endParaRPr>
          </a:p>
          <a:p>
            <a:pPr algn="ctr"/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C07D3-E222-4D86-8DBD-CB10E23A2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58" y="231135"/>
            <a:ext cx="1898643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spcAft>
                <a:spcPct val="30000"/>
              </a:spcAft>
            </a:pPr>
            <a:r>
              <a:rPr lang="en-US" sz="3600" dirty="0">
                <a:solidFill>
                  <a:schemeClr val="hlink"/>
                </a:solidFill>
              </a:rPr>
              <a:t>Drivers of Gen Gov’t $1.47 million increase</a:t>
            </a:r>
            <a:br>
              <a:rPr lang="en-US" sz="4400" dirty="0">
                <a:solidFill>
                  <a:schemeClr val="hlink"/>
                </a:solidFill>
              </a:rPr>
            </a:br>
            <a:r>
              <a:rPr lang="en-US" sz="2000" dirty="0">
                <a:solidFill>
                  <a:schemeClr val="hlink"/>
                </a:solidFill>
              </a:rPr>
              <a:t>(FY23 vs. FY22)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68E2C-342A-42F5-9933-C5933CD37E85}"/>
              </a:ext>
            </a:extLst>
          </p:cNvPr>
          <p:cNvSpPr txBox="1">
            <a:spLocks/>
          </p:cNvSpPr>
          <p:nvPr/>
        </p:nvSpPr>
        <p:spPr>
          <a:xfrm>
            <a:off x="776037" y="1524000"/>
            <a:ext cx="7886700" cy="4415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Employee-related costs: +$1.6 million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ew positions: +$805k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ages: +$563k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Fringes: +$242k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428750" lvl="3" indent="-287338" fontAlgn="auto"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full-time &amp; </a:t>
            </a: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part-time</a:t>
            </a:r>
          </a:p>
          <a:p>
            <a:pPr marL="1428750" lvl="3" indent="-287338" fontAlgn="auto"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part-time positions fully funded by golf fees (no budgeted tax impact)</a:t>
            </a:r>
          </a:p>
          <a:p>
            <a:pPr marL="1428750" lvl="3" indent="-287338" fontAlgn="auto"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 HR Director (replacing position shared with BOE)</a:t>
            </a:r>
          </a:p>
          <a:p>
            <a:pPr marL="1428750" lvl="3" indent="-287338" fontAlgn="auto"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Adding Asst Planner for economic development</a:t>
            </a:r>
          </a:p>
          <a:p>
            <a:pPr marL="1428750" lvl="3" indent="-287338" fontAlgn="auto"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Adding Dispatcher for public safety</a:t>
            </a:r>
          </a:p>
          <a:p>
            <a:pPr marL="1428750" lvl="3" indent="-287338" fontAlgn="auto"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Adding Facilities Superintendent</a:t>
            </a:r>
          </a:p>
          <a:p>
            <a:pPr marL="1428750" lvl="3" indent="-287338" fontAlgn="auto"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Adding School Nurse (ensure coverage </a:t>
            </a: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all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schools, each day)</a:t>
            </a:r>
          </a:p>
          <a:p>
            <a:pPr marL="1141412" lvl="3" indent="0" fontAlgn="auto">
              <a:spcAft>
                <a:spcPts val="0"/>
              </a:spcAft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positions: +$747k</a:t>
            </a:r>
          </a:p>
          <a:p>
            <a:pPr lvl="2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Wages: +$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411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</a:t>
            </a:r>
          </a:p>
          <a:p>
            <a:pPr lvl="2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Fringes: +$336k</a:t>
            </a:r>
          </a:p>
          <a:p>
            <a:pPr fontAlgn="auto">
              <a:spcAft>
                <a:spcPts val="0"/>
              </a:spcAft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spcAft>
                <a:spcPct val="30000"/>
              </a:spcAft>
            </a:pPr>
            <a:r>
              <a:rPr lang="en-US" sz="3600" dirty="0">
                <a:solidFill>
                  <a:schemeClr val="hlink"/>
                </a:solidFill>
              </a:rPr>
              <a:t>Drivers of Gen Gov’t $1.47 million increase</a:t>
            </a:r>
            <a:br>
              <a:rPr lang="en-US" sz="4400" dirty="0">
                <a:solidFill>
                  <a:schemeClr val="hlink"/>
                </a:solidFill>
              </a:rPr>
            </a:br>
            <a:r>
              <a:rPr lang="en-US" sz="2000" dirty="0">
                <a:solidFill>
                  <a:schemeClr val="hlink"/>
                </a:solidFill>
              </a:rPr>
              <a:t>(FY23 vs. FY22)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68E2C-342A-42F5-9933-C5933CD37E85}"/>
              </a:ext>
            </a:extLst>
          </p:cNvPr>
          <p:cNvSpPr txBox="1">
            <a:spLocks/>
          </p:cNvSpPr>
          <p:nvPr/>
        </p:nvSpPr>
        <p:spPr>
          <a:xfrm>
            <a:off x="776037" y="1524000"/>
            <a:ext cx="78867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costs: +$488k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Insurance (cyber, liability, property): +$200k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Vehicle fuel: +$158k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Computer support: +140k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other costs: -$10k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Capital: -$370k</a:t>
            </a:r>
            <a:endParaRPr lang="en-US" sz="2600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Calibri"/>
              </a:rPr>
              <a:t>Debt Service: -$217k</a:t>
            </a:r>
          </a:p>
          <a:p>
            <a:pPr fontAlgn="auto">
              <a:spcAft>
                <a:spcPts val="0"/>
              </a:spcAft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Calibri"/>
              </a:rPr>
              <a:t>Transfer: +$10k (POCD – required by State statute)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5688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77800" y="304800"/>
            <a:ext cx="8737600" cy="76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en-US" sz="3800" dirty="0">
                <a:solidFill>
                  <a:srgbClr val="00B0F0"/>
                </a:solidFill>
              </a:rPr>
              <a:t>Projected 6/30/2022 Liability Balance </a:t>
            </a:r>
            <a:endParaRPr lang="en-US" sz="3800" dirty="0">
              <a:solidFill>
                <a:schemeClr val="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597977"/>
            <a:ext cx="8737600" cy="3662045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00B0F0"/>
                </a:solidFill>
              </a:rPr>
              <a:t> 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tabLst>
                <a:tab pos="5832475" algn="l"/>
              </a:tabLst>
            </a:pPr>
            <a:r>
              <a:rPr lang="en-US" sz="5300" b="1" dirty="0">
                <a:solidFill>
                  <a:schemeClr val="tx1"/>
                </a:solidFill>
              </a:rPr>
              <a:t>General Obligation Bonds (P&amp;I)  	$62.5 million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5300" b="1" dirty="0">
              <a:solidFill>
                <a:schemeClr val="tx1"/>
              </a:solidFill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5834063" algn="l"/>
              </a:tabLst>
            </a:pPr>
            <a:r>
              <a:rPr lang="en-US" sz="5300" b="1" dirty="0">
                <a:solidFill>
                  <a:schemeClr val="tx1"/>
                </a:solidFill>
              </a:rPr>
              <a:t>Capital Leases (P&amp;I)	$10.3 million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5834063" algn="l"/>
              </a:tabLst>
            </a:pPr>
            <a:endParaRPr lang="en-US" sz="5300" b="1" dirty="0">
              <a:solidFill>
                <a:schemeClr val="tx1"/>
              </a:solidFill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5834063" algn="l"/>
              </a:tabLst>
            </a:pPr>
            <a:r>
              <a:rPr lang="en-US" sz="5300" b="1" dirty="0">
                <a:solidFill>
                  <a:schemeClr val="tx1"/>
                </a:solidFill>
              </a:rPr>
              <a:t>Net Pension Liability (NPL)	$  1.8 million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tabLst>
                <a:tab pos="5832475" algn="l"/>
              </a:tabLst>
            </a:pPr>
            <a:endParaRPr lang="en-US" sz="4000" b="1" dirty="0">
              <a:solidFill>
                <a:schemeClr val="tx1"/>
              </a:solidFill>
            </a:endParaRP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5300" b="1" dirty="0">
                <a:solidFill>
                  <a:schemeClr val="tx1"/>
                </a:solidFill>
              </a:rPr>
              <a:t>TOTAL		$74.6 million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53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5300" b="1" dirty="0">
                <a:solidFill>
                  <a:schemeClr val="tx1"/>
                </a:solidFill>
              </a:rPr>
              <a:t>(77% of Proposed Budget)</a:t>
            </a:r>
            <a:endParaRPr lang="en-US" sz="53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60400" y="5715000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33A21-52C9-4200-BEC0-AC26AA4D9DCC}"/>
              </a:ext>
            </a:extLst>
          </p:cNvPr>
          <p:cNvSpPr txBox="1"/>
          <p:nvPr/>
        </p:nvSpPr>
        <p:spPr>
          <a:xfrm>
            <a:off x="0" y="590708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No 2022 bonding in budget – lowers debt $8.8 million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838200"/>
          </a:xfrm>
        </p:spPr>
        <p:txBody>
          <a:bodyPr/>
          <a:lstStyle/>
          <a:p>
            <a:pPr algn="ctr" eaLnBrk="1" hangingPunct="1"/>
            <a:r>
              <a:rPr lang="en-US" sz="4800" dirty="0">
                <a:solidFill>
                  <a:srgbClr val="00B0F0"/>
                </a:solidFill>
              </a:rPr>
              <a:t>In 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95400"/>
            <a:ext cx="8991600" cy="50292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Education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+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Community Services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+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 Public Safety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+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Infrastructure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+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Servicing Liabilities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=</a:t>
            </a:r>
          </a:p>
          <a:p>
            <a:pPr marL="0" indent="0" algn="ctr" eaLnBrk="1" hangingPunct="1">
              <a:buNone/>
            </a:pPr>
            <a:r>
              <a:rPr lang="en-US" sz="2800" b="1" dirty="0">
                <a:solidFill>
                  <a:srgbClr val="009900"/>
                </a:solidFill>
              </a:rPr>
              <a:t>34.31 Mill Rate</a:t>
            </a:r>
          </a:p>
          <a:p>
            <a:pPr marL="0" indent="0" algn="ctr" eaLnBrk="1" hangingPunct="1">
              <a:buNone/>
            </a:pPr>
            <a:r>
              <a:rPr lang="en-US" sz="2000" b="1" i="1" dirty="0">
                <a:solidFill>
                  <a:srgbClr val="009900"/>
                </a:solidFill>
              </a:rPr>
              <a:t>(34.39/29.00 if State passes MV cap)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5"/>
            <a:ext cx="8515350" cy="766355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Berlin Water Control – Enterprise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14829"/>
            <a:ext cx="7886700" cy="39231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Combined operating budget change: +$121k (+2.1%)</a:t>
            </a:r>
          </a:p>
          <a:p>
            <a:pPr lvl="1"/>
            <a:r>
              <a:rPr lang="en-US" dirty="0"/>
              <a:t>Water: +$118k</a:t>
            </a:r>
          </a:p>
          <a:p>
            <a:pPr lvl="1"/>
            <a:r>
              <a:rPr lang="en-US" dirty="0"/>
              <a:t>Sewer: +$3k</a:t>
            </a:r>
          </a:p>
          <a:p>
            <a:endParaRPr lang="en-US" sz="1100" dirty="0"/>
          </a:p>
          <a:p>
            <a:r>
              <a:rPr lang="en-US" dirty="0"/>
              <a:t>Capital needs:</a:t>
            </a:r>
          </a:p>
          <a:p>
            <a:pPr lvl="1"/>
            <a:r>
              <a:rPr lang="en-US" dirty="0"/>
              <a:t>Deming Road Pump Station</a:t>
            </a:r>
          </a:p>
          <a:p>
            <a:pPr lvl="2"/>
            <a:r>
              <a:rPr lang="en-US" dirty="0"/>
              <a:t>Complete replacement</a:t>
            </a:r>
          </a:p>
          <a:p>
            <a:pPr lvl="2"/>
            <a:r>
              <a:rPr lang="en-US" dirty="0"/>
              <a:t>Est. $3.2 million (approx. 70% of cost borne by MDC)</a:t>
            </a:r>
          </a:p>
          <a:p>
            <a:pPr lvl="1"/>
            <a:r>
              <a:rPr lang="en-US" dirty="0"/>
              <a:t>Berlin Turnpike (future development connection)</a:t>
            </a:r>
          </a:p>
          <a:p>
            <a:pPr lvl="2"/>
            <a:r>
              <a:rPr lang="en-US" dirty="0"/>
              <a:t>Replace/enlarge pipe</a:t>
            </a:r>
          </a:p>
          <a:p>
            <a:pPr lvl="2"/>
            <a:r>
              <a:rPr lang="en-US" dirty="0"/>
              <a:t>Est. $2.0 million</a:t>
            </a:r>
          </a:p>
          <a:p>
            <a:pPr lvl="2"/>
            <a:r>
              <a:rPr lang="en-US" dirty="0"/>
              <a:t>Pursuing debt financing</a:t>
            </a:r>
          </a:p>
          <a:p>
            <a:pPr lvl="1"/>
            <a:r>
              <a:rPr lang="en-US" dirty="0"/>
              <a:t>East Berlin water line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726E4-7220-4260-88CE-814E91C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5756C-1495-47A8-90C4-2A6CAACD7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CDC98-BE2F-453F-B1E1-23D450DB9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1" y="1041133"/>
            <a:ext cx="7886700" cy="14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Next Steps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49956"/>
              </p:ext>
            </p:extLst>
          </p:nvPr>
        </p:nvGraphicFramePr>
        <p:xfrm>
          <a:off x="190500" y="1066800"/>
          <a:ext cx="8763000" cy="56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869">
                <a:tc>
                  <a:txBody>
                    <a:bodyPr/>
                    <a:lstStyle/>
                    <a:p>
                      <a:r>
                        <a:rPr lang="en-US" sz="2400" b="1" dirty="0"/>
                        <a:t>Action to be taken…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Timing &amp; Location…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Board of Finance votes to recommend Board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of Education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&amp; General Government budgets to the Town Council.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Immediately following Annual Budget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163">
                <a:tc>
                  <a:txBody>
                    <a:bodyPr/>
                    <a:lstStyle/>
                    <a:p>
                      <a:r>
                        <a:rPr lang="en-US" sz="2400" dirty="0"/>
                        <a:t>Town Council</a:t>
                      </a:r>
                      <a:r>
                        <a:rPr lang="en-US" sz="2400" baseline="0" dirty="0"/>
                        <a:t> acts on the recommended budget; either: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     - Approve the BOF recommended budget “as is”</a:t>
                      </a:r>
                    </a:p>
                    <a:p>
                      <a:endParaRPr lang="en-US" sz="1600" baseline="0" dirty="0"/>
                    </a:p>
                    <a:p>
                      <a:pPr marL="365760" indent="-457200"/>
                      <a:r>
                        <a:rPr lang="en-US" sz="1600" baseline="0" dirty="0"/>
                        <a:t>     - Approve the BOF recommended budget “with reductions”</a:t>
                      </a:r>
                    </a:p>
                    <a:p>
                      <a:pPr marL="365760" indent="-457200"/>
                      <a:endParaRPr lang="en-US" sz="1600" baseline="0" dirty="0"/>
                    </a:p>
                    <a:p>
                      <a:pPr marL="365760" indent="-457200"/>
                      <a:r>
                        <a:rPr lang="en-US" sz="1600" baseline="0" dirty="0"/>
                        <a:t>     - Reject the BOF recommended budget</a:t>
                      </a:r>
                    </a:p>
                    <a:p>
                      <a:pPr marL="365760" indent="-457200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April 5th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600" baseline="0" dirty="0"/>
                        <a:t>Town Council Chambers</a:t>
                      </a:r>
                    </a:p>
                    <a:p>
                      <a:endParaRPr lang="en-US" sz="1600" baseline="0" dirty="0"/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Budget sent to referendum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Budget sent to referendum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Special joint meeting between Council &amp; BOF</a:t>
                      </a:r>
                      <a:r>
                        <a:rPr lang="en-US" sz="1600" baseline="0" dirty="0"/>
                        <a:t> immediately after the Council vote</a:t>
                      </a:r>
                    </a:p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823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Budget</a:t>
                      </a:r>
                      <a:r>
                        <a:rPr lang="en-US" sz="4400" b="1" baseline="0" dirty="0">
                          <a:solidFill>
                            <a:srgbClr val="990033"/>
                          </a:solidFill>
                        </a:rPr>
                        <a:t> Referendum</a:t>
                      </a:r>
                      <a:endParaRPr lang="en-US" sz="44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April 26</a:t>
                      </a:r>
                      <a:r>
                        <a:rPr lang="en-US" sz="4400" b="1" baseline="30000" dirty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51CEA7-BE30-4823-B7D0-4B422B2FBD94}"/>
              </a:ext>
            </a:extLst>
          </p:cNvPr>
          <p:cNvSpPr txBox="1"/>
          <p:nvPr/>
        </p:nvSpPr>
        <p:spPr>
          <a:xfrm>
            <a:off x="2286000" y="32178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19B83-7004-4BBA-BC12-DD3822F30360}"/>
              </a:ext>
            </a:extLst>
          </p:cNvPr>
          <p:cNvSpPr txBox="1"/>
          <p:nvPr/>
        </p:nvSpPr>
        <p:spPr>
          <a:xfrm>
            <a:off x="2286000" y="32178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1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ctrTitle"/>
          </p:nvPr>
        </p:nvSpPr>
        <p:spPr>
          <a:xfrm>
            <a:off x="475600" y="3513375"/>
            <a:ext cx="8223600" cy="24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2800">
                <a:latin typeface="Work Sans Light"/>
                <a:ea typeface="Work Sans Light"/>
                <a:cs typeface="Work Sans Light"/>
                <a:sym typeface="Work Sans Light"/>
              </a:rPr>
              <a:t>Board of Education Budget</a:t>
            </a:r>
            <a:endParaRPr sz="28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2800">
                <a:latin typeface="Work Sans Light"/>
                <a:ea typeface="Work Sans Light"/>
                <a:cs typeface="Work Sans Light"/>
                <a:sym typeface="Work Sans Light"/>
              </a:rPr>
              <a:t>2022-2023</a:t>
            </a:r>
            <a:endParaRPr sz="2800" b="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>
                <a:latin typeface="Work Sans Light"/>
                <a:ea typeface="Work Sans Light"/>
                <a:cs typeface="Work Sans Light"/>
                <a:sym typeface="Work Sans Light"/>
              </a:rPr>
              <a:t>March 29, 2022</a:t>
            </a:r>
            <a:endParaRPr sz="20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324" y="758147"/>
            <a:ext cx="3464649" cy="21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17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457200" y="1749025"/>
            <a:ext cx="8229600" cy="4281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Continue to provide quality education to all students at the standard that Berlin parents expect.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Provide all students with an education that prepares them for multiple options and opportunities upon graduation.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Maintain favorable class sizes and adequate course offerings.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Consistent support for technology use with adequate funding of hardware, software, infrastructure, and IT support.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An ongoing commitment to implementing safety measures, equipment and systems that provide all students and staff a safe learning environment.</a:t>
            </a:r>
            <a:endParaRPr sz="2400"/>
          </a:p>
        </p:txBody>
      </p:sp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457200" y="535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3959"/>
              <a:t>BOE &amp; Superintendent’s Goals for 2022-2023</a:t>
            </a:r>
            <a:endParaRPr sz="3959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18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5416998" y="627125"/>
            <a:ext cx="2885400" cy="899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1800" b="1"/>
              <a:t>2022-2023 </a:t>
            </a:r>
            <a:r>
              <a:rPr lang="en" sz="1800"/>
              <a:t>Board of Finance Budget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1800"/>
              <a:t>2.5% Increase</a:t>
            </a:r>
            <a:endParaRPr sz="1800"/>
          </a:p>
        </p:txBody>
      </p:sp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868848" y="627125"/>
            <a:ext cx="2885400" cy="899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1800" b="1"/>
              <a:t>2022-2023 </a:t>
            </a:r>
            <a:r>
              <a:rPr lang="en" sz="1800"/>
              <a:t>Board of Education Budget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1800"/>
              <a:t>4.67% Increase</a:t>
            </a:r>
            <a:endParaRPr sz="1800"/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575" y="1678625"/>
            <a:ext cx="2999624" cy="461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/>
        </p:nvSpPr>
        <p:spPr>
          <a:xfrm>
            <a:off x="6423088" y="4464900"/>
            <a:ext cx="111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75" y="1678625"/>
            <a:ext cx="3053201" cy="461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/>
        </p:nvSpPr>
        <p:spPr>
          <a:xfrm>
            <a:off x="1752050" y="4464900"/>
            <a:ext cx="111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4304250" y="1510100"/>
            <a:ext cx="1569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1200"/>
              <a:t>Reduction 2.17%</a:t>
            </a:r>
            <a:endParaRPr sz="1200"/>
          </a:p>
        </p:txBody>
      </p:sp>
      <p:sp>
        <p:nvSpPr>
          <p:cNvPr id="141" name="Google Shape;141;p29"/>
          <p:cNvSpPr/>
          <p:nvPr/>
        </p:nvSpPr>
        <p:spPr>
          <a:xfrm>
            <a:off x="3597075" y="1673250"/>
            <a:ext cx="715800" cy="19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147" name="Google Shape;147;p30"/>
          <p:cNvGraphicFramePr/>
          <p:nvPr/>
        </p:nvGraphicFramePr>
        <p:xfrm>
          <a:off x="652700" y="2594185"/>
          <a:ext cx="4093375" cy="28824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32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</a:rPr>
                        <a:t>Reductions to BOE Approved Budget 4.67% to 2.50%</a:t>
                      </a: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Category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Amount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Description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$185,614.00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Administrative Salaries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$497,741.00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Certified Salaries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$122,291.00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Non-Certified Salaries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$51,343.00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Benefits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$95,311.00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Contracted Services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51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$20,000.00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Transportation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$53,700.00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Supplies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$10,000.00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Equipment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$4,000.00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Dues &amp; Fees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Total: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$1,040,000.00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737725" y="677275"/>
            <a:ext cx="3356100" cy="1115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1800" b="1"/>
              <a:t>2022-2023 </a:t>
            </a:r>
            <a:r>
              <a:rPr lang="en" sz="1800"/>
              <a:t>Board of Finance Proposed Budget</a:t>
            </a:r>
            <a:endParaRPr sz="1800" b="1"/>
          </a:p>
        </p:txBody>
      </p:sp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900" y="1354900"/>
            <a:ext cx="2999624" cy="461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/>
          <p:nvPr/>
        </p:nvSpPr>
        <p:spPr>
          <a:xfrm>
            <a:off x="6423088" y="4112175"/>
            <a:ext cx="111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dirty="0">
                <a:solidFill>
                  <a:schemeClr val="hlink"/>
                </a:solidFill>
              </a:rPr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629400" cy="3733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/>
              <a:t>Overall Budget</a:t>
            </a:r>
          </a:p>
          <a:p>
            <a:endParaRPr lang="en-US" sz="3200" dirty="0"/>
          </a:p>
          <a:p>
            <a:r>
              <a:rPr lang="en-US" sz="3200" dirty="0"/>
              <a:t>Revenue Budget</a:t>
            </a:r>
          </a:p>
          <a:p>
            <a:endParaRPr lang="en-US" sz="3200" dirty="0"/>
          </a:p>
          <a:p>
            <a:r>
              <a:rPr lang="en-US" sz="3200" dirty="0"/>
              <a:t>General Government Budget</a:t>
            </a:r>
          </a:p>
          <a:p>
            <a:endParaRPr lang="en-US" sz="3200" dirty="0"/>
          </a:p>
          <a:p>
            <a:r>
              <a:rPr lang="en-US" sz="3200" dirty="0"/>
              <a:t>Board of Education Budget</a:t>
            </a:r>
          </a:p>
        </p:txBody>
      </p:sp>
    </p:spTree>
    <p:extLst>
      <p:ext uri="{BB962C8B-B14F-4D97-AF65-F5344CB8AC3E}">
        <p14:creationId xmlns:p14="http://schemas.microsoft.com/office/powerpoint/2010/main" val="74734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20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56" name="Google Shape;156;p31"/>
          <p:cNvGraphicFramePr/>
          <p:nvPr/>
        </p:nvGraphicFramePr>
        <p:xfrm>
          <a:off x="532800" y="668225"/>
          <a:ext cx="8008900" cy="53261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425">
                <a:tc gridSpan="6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Revised Budget Executive Summary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$49,082,596.00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6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 Summary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Budget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Actual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21-22 Budget as of 12/1/2021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22-23 Revised BOE Budget as of 3/25/2022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Administrative Salaries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$2,737,080.00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$2,772,037.00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$2,855,886.00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$2,789,212.00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-$66,674.00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-2.33%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Salaries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$20,900,470.00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$20,997,178.00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$21,545,984.00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$22,023,886.00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$477,902.00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2.22%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Certified Salaries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$7,472,905.00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$7,085,852.00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$7,646,170.00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$7,837,752.00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$191,582.00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2.51%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Employee Benefits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$6,462,707.00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$6,430,651.00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$6,780,970.00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$7,105,186.00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$324,216.00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4.78%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Contracted Services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$1,778,688.00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$1,848,494.00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$1,862,459.00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$1,939,071.00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$76,612.00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4.11%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Utilities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$330,009.00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$418,370.00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$12,067.00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2.97%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$3,212,078.00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$2,460,948.00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$3,251,277.00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$3,312,355.00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$61,078.00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1.88%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$2,155,787.00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$1,948,765.00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$2,270,715.00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$109,573.00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Supplies, Textbooks, &amp; Materials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$1,074,100.00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$1,112,560.00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$973,450.00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$972,007.00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-$1,443.00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-0.15%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Equipment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$154,200.00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$535,863.00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$176,979.00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$216,205.00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$39,226.00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22.16%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Other Expenditures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$62,186.00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$485,535.00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$115,439.00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$88,264.00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-$27,175.00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-23.54%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2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$46,416,504.00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$46,007,892.00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$47,885,632.00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$49,082,596.00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$1,196,964.00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2.50%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758700" y="945875"/>
            <a:ext cx="7626600" cy="10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Projected Student Population for Fiscal Year 23</a:t>
            </a:r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163" name="Google Shape;163;p32"/>
          <p:cNvGraphicFramePr/>
          <p:nvPr/>
        </p:nvGraphicFramePr>
        <p:xfrm>
          <a:off x="1381200" y="2208975"/>
          <a:ext cx="6238200" cy="36487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School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Anticipated 2022-23 Enrollment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Projected 2022-2023 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Net Change</a:t>
                      </a:r>
                      <a:endParaRPr sz="1200" b="1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Griswold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514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521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Hubbard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218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223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Willard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391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395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McGee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601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570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-31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BHS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886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872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-14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Net Change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2610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2581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-29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69" name="Google Shape;169;p33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</a:rPr>
              <a:t>Administrators - </a:t>
            </a:r>
            <a:r>
              <a:rPr lang="en" sz="2800" b="1"/>
              <a:t>($66,674)</a:t>
            </a:r>
            <a:endParaRPr sz="2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(with Anticipated Staff Changes for Fiscal Year 23)</a:t>
            </a:r>
            <a:endParaRPr sz="2800"/>
          </a:p>
        </p:txBody>
      </p:sp>
      <p:sp>
        <p:nvSpPr>
          <p:cNvPr id="170" name="Google Shape;170;p33"/>
          <p:cNvSpPr txBox="1"/>
          <p:nvPr/>
        </p:nvSpPr>
        <p:spPr>
          <a:xfrm>
            <a:off x="457200" y="1484000"/>
            <a:ext cx="8229600" cy="4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892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rgbClr val="000000"/>
                </a:solidFill>
              </a:rPr>
              <a:t>Annual </a:t>
            </a:r>
            <a:r>
              <a:rPr lang="en" sz="2300"/>
              <a:t>c</a:t>
            </a:r>
            <a:r>
              <a:rPr lang="en" sz="2300">
                <a:solidFill>
                  <a:srgbClr val="000000"/>
                </a:solidFill>
              </a:rPr>
              <a:t>ontract increase with step is 2.</a:t>
            </a:r>
            <a:r>
              <a:rPr lang="en" sz="2300"/>
              <a:t>50</a:t>
            </a:r>
            <a:r>
              <a:rPr lang="en" sz="2300">
                <a:solidFill>
                  <a:srgbClr val="000000"/>
                </a:solidFill>
              </a:rPr>
              <a:t>% </a:t>
            </a:r>
            <a:endParaRPr sz="2300">
              <a:solidFill>
                <a:srgbClr val="000000"/>
              </a:solidFill>
            </a:endParaRPr>
          </a:p>
          <a:p>
            <a:pPr marL="342900" lvl="0" indent="-288925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chemeClr val="dk1"/>
                </a:solidFill>
              </a:rPr>
              <a:t>Four administrators have step increase</a:t>
            </a:r>
            <a:endParaRPr sz="2300"/>
          </a:p>
          <a:p>
            <a:pPr marL="342900" lvl="0" indent="-288925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/>
              <a:t>Decrease of 1.0 Administrator</a:t>
            </a:r>
            <a:endParaRPr sz="2300"/>
          </a:p>
          <a:p>
            <a:pPr marL="342900" lvl="0" indent="-288925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/>
              <a:t>Increase of .2 for Human Resources Director for .6 to .8</a:t>
            </a:r>
            <a:endParaRPr sz="230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30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30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3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725" y="3429000"/>
            <a:ext cx="5580543" cy="27797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23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7" name="Google Shape;177;p34"/>
          <p:cNvSpPr txBox="1">
            <a:spLocks noGrp="1"/>
          </p:cNvSpPr>
          <p:nvPr>
            <p:ph type="title"/>
          </p:nvPr>
        </p:nvSpPr>
        <p:spPr>
          <a:xfrm>
            <a:off x="457200" y="377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" sz="3600" dirty="0"/>
            </a:br>
            <a:r>
              <a:rPr lang="en" sz="2000" dirty="0"/>
              <a:t>7 Year FTE Comparisons</a:t>
            </a:r>
            <a:br>
              <a:rPr lang="en" sz="2000" dirty="0"/>
            </a:br>
            <a:r>
              <a:rPr lang="en" sz="2000" dirty="0"/>
              <a:t>Teachers/Certified Staff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000" dirty="0"/>
              <a:t>(with Anticipated Staff Changes for Fiscal Year 23)</a:t>
            </a:r>
            <a:br>
              <a:rPr lang="en" sz="3100" dirty="0"/>
            </a:br>
            <a:r>
              <a:rPr lang="en" sz="3600" dirty="0"/>
              <a:t> </a:t>
            </a:r>
            <a:endParaRPr sz="3600" dirty="0"/>
          </a:p>
        </p:txBody>
      </p:sp>
      <p:graphicFrame>
        <p:nvGraphicFramePr>
          <p:cNvPr id="178" name="Google Shape;178;p34"/>
          <p:cNvGraphicFramePr/>
          <p:nvPr/>
        </p:nvGraphicFramePr>
        <p:xfrm>
          <a:off x="706363" y="1520688"/>
          <a:ext cx="7578925" cy="8928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Type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2016-2017 FTE</a:t>
                      </a:r>
                      <a:endParaRPr sz="1200" b="1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9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 FTE</a:t>
                      </a:r>
                      <a:endParaRPr sz="1200" b="1">
                        <a:solidFill>
                          <a:srgbClr val="99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CC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 FTE</a:t>
                      </a:r>
                      <a:endParaRPr sz="1200" b="1">
                        <a:solidFill>
                          <a:srgbClr val="CC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E691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 FTE</a:t>
                      </a:r>
                      <a:endParaRPr sz="1200" b="1">
                        <a:solidFill>
                          <a:srgbClr val="E691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2020-2021 FTE</a:t>
                      </a:r>
                      <a:endParaRPr sz="1200" b="1">
                        <a:solidFill>
                          <a:srgbClr val="3C7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2021-2022 FTE</a:t>
                      </a:r>
                      <a:endParaRPr sz="1100" b="1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2022-2023 FTE</a:t>
                      </a:r>
                      <a:endParaRPr sz="1100" b="1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Teachers/Certified Staff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279.3</a:t>
                      </a:r>
                      <a:endParaRPr sz="1200" b="1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9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267.0</a:t>
                      </a:r>
                      <a:endParaRPr sz="1200" b="1">
                        <a:solidFill>
                          <a:srgbClr val="99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CC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264.0</a:t>
                      </a:r>
                      <a:endParaRPr sz="1200" b="1">
                        <a:solidFill>
                          <a:srgbClr val="CC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E691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259.4</a:t>
                      </a:r>
                      <a:endParaRPr sz="1200" b="1">
                        <a:solidFill>
                          <a:srgbClr val="E691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266.7</a:t>
                      </a:r>
                      <a:endParaRPr sz="1200" b="1">
                        <a:solidFill>
                          <a:srgbClr val="3C7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270.3</a:t>
                      </a:r>
                      <a:endParaRPr sz="1100" b="1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266.9</a:t>
                      </a:r>
                      <a:endParaRPr sz="1100" b="1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9" name="Google Shape;179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225" y="2522950"/>
            <a:ext cx="6047976" cy="3734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24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85" name="Google Shape;185;p35"/>
          <p:cNvGraphicFramePr/>
          <p:nvPr/>
        </p:nvGraphicFramePr>
        <p:xfrm>
          <a:off x="732713" y="1189055"/>
          <a:ext cx="7698300" cy="53223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0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 Fund Requests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Position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FTE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Estimated Salary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Estimated Benefits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 Office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Office Assistant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$37,425.00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$12,322.00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 Office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 of Hours HR Director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$24,075.00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Districtwide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I.T. Technician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$65,000.00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$23,890.00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Districtwide (PPS Department)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Paraprofessional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$157,764.00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$65,991.00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 Elementary School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Interventionist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$64,189.00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 Elementary School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Assistant Principal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 Elementary School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Interventionist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$64,189.00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 Elementary School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Social Worker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$31,000.00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$9,666.00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 Elementary School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 Teacher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$38,513.00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$11,600.00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McGee Middle School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Assistant Principal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 Education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Elementary Teacher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$64,189.00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 Education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Registered Behavior Technician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$35,604.00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$10,999.00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 Elementary School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Interventionist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$64,189.00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 Elementary School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Assistant Principal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 Fund Subtotal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13.80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$700,137.00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$211,928.00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Grant &amp; Other Fund Requests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Districtwide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Armed Security Guard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$44,606.00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$23,354.00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Elementary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Resident Teacher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$67,500.00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BHS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 Based Learning Coordinator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$67,500.00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Grant &amp; Other Funds Subtotal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3.00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$179,606.00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$62,084.00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$879,743.00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$274,012.00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446550" y="533176"/>
            <a:ext cx="82509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1866" dirty="0"/>
              <a:t>Initial Staffing Request for Operational Budget - $912,065</a:t>
            </a:r>
            <a:endParaRPr sz="1866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1866" dirty="0"/>
              <a:t>Total Initial Staffing Requests - $1,153,755</a:t>
            </a:r>
            <a:endParaRPr sz="3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25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82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 b="1">
                <a:latin typeface="Work Sans"/>
                <a:ea typeface="Work Sans"/>
                <a:cs typeface="Work Sans"/>
                <a:sym typeface="Work Sans"/>
              </a:rPr>
              <a:t>16.80</a:t>
            </a:r>
            <a:r>
              <a:rPr lang="en" sz="2300"/>
              <a:t> </a:t>
            </a:r>
            <a:r>
              <a:rPr lang="en" sz="2200"/>
              <a:t>Total Requests for New Staff</a:t>
            </a:r>
            <a:r>
              <a:rPr lang="en" sz="2300"/>
              <a:t> </a:t>
            </a:r>
            <a:endParaRPr sz="2300"/>
          </a:p>
          <a:p>
            <a:pPr marL="457200" lvl="0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 b="1">
                <a:latin typeface="Work Sans"/>
                <a:ea typeface="Work Sans"/>
                <a:cs typeface="Work Sans"/>
                <a:sym typeface="Work Sans"/>
              </a:rPr>
              <a:t>14.60</a:t>
            </a:r>
            <a:r>
              <a:rPr lang="en" sz="2300"/>
              <a:t> </a:t>
            </a:r>
            <a:r>
              <a:rPr lang="en" sz="2200"/>
              <a:t>Requests Not Funded</a:t>
            </a:r>
            <a:endParaRPr sz="2200"/>
          </a:p>
          <a:p>
            <a:pPr marL="457200" lvl="0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300"/>
              <a:buChar char="■"/>
            </a:pPr>
            <a:r>
              <a:rPr lang="en" sz="2300" b="1">
                <a:latin typeface="Work Sans"/>
                <a:ea typeface="Work Sans"/>
                <a:cs typeface="Work Sans"/>
                <a:sym typeface="Work Sans"/>
              </a:rPr>
              <a:t>  2.20</a:t>
            </a:r>
            <a:r>
              <a:rPr lang="en" sz="2300"/>
              <a:t> </a:t>
            </a:r>
            <a:r>
              <a:rPr lang="en" sz="2200"/>
              <a:t>Requested for Funding </a:t>
            </a:r>
            <a:r>
              <a:rPr lang="en" sz="2100"/>
              <a:t>(Operational, Grant &amp; Town)</a:t>
            </a:r>
            <a:endParaRPr sz="2100"/>
          </a:p>
          <a:p>
            <a:pPr marL="4572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300"/>
          </a:p>
          <a:p>
            <a:pPr marL="914400" lvl="1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□"/>
            </a:pPr>
            <a:r>
              <a:rPr lang="en" sz="2300" b="1">
                <a:solidFill>
                  <a:srgbClr val="0000FF"/>
                </a:solidFill>
                <a:latin typeface="Work Sans"/>
                <a:ea typeface="Work Sans"/>
                <a:cs typeface="Work Sans"/>
                <a:sym typeface="Work Sans"/>
              </a:rPr>
              <a:t>Operational General Fund</a:t>
            </a:r>
            <a:r>
              <a:rPr lang="en" sz="2300" b="1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2300" b="1">
              <a:latin typeface="Work Sans"/>
              <a:ea typeface="Work Sans"/>
              <a:cs typeface="Work Sans"/>
              <a:sym typeface="Work Sans"/>
            </a:endParaRPr>
          </a:p>
          <a:p>
            <a:pPr marL="1371600" lvl="2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00"/>
              <a:buFont typeface="Work Sans"/>
              <a:buChar char="□"/>
            </a:pPr>
            <a:r>
              <a:rPr lang="en" sz="2400" b="1">
                <a:latin typeface="Work Sans"/>
                <a:ea typeface="Work Sans"/>
                <a:cs typeface="Work Sans"/>
                <a:sym typeface="Work Sans"/>
              </a:rPr>
              <a:t>.</a:t>
            </a:r>
            <a:r>
              <a:rPr lang="en" sz="2200" b="1">
                <a:latin typeface="Work Sans"/>
                <a:ea typeface="Work Sans"/>
                <a:cs typeface="Work Sans"/>
                <a:sym typeface="Work Sans"/>
              </a:rPr>
              <a:t>20 Increase to Director of Human Resources </a:t>
            </a:r>
            <a:endParaRPr sz="2200" b="1">
              <a:latin typeface="Work Sans"/>
              <a:ea typeface="Work Sans"/>
              <a:cs typeface="Work Sans"/>
              <a:sym typeface="Work Sans"/>
            </a:endParaRPr>
          </a:p>
          <a:p>
            <a:pPr marL="13716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200" b="1">
              <a:latin typeface="Work Sans"/>
              <a:ea typeface="Work Sans"/>
              <a:cs typeface="Work Sans"/>
              <a:sym typeface="Work Sans"/>
            </a:endParaRPr>
          </a:p>
          <a:p>
            <a:pPr marL="914400" lvl="1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□"/>
            </a:pPr>
            <a:r>
              <a:rPr lang="en" sz="2300" b="1">
                <a:solidFill>
                  <a:srgbClr val="0000FF"/>
                </a:solidFill>
                <a:latin typeface="Work Sans"/>
                <a:ea typeface="Work Sans"/>
                <a:cs typeface="Work Sans"/>
                <a:sym typeface="Work Sans"/>
              </a:rPr>
              <a:t>Town of Berlin</a:t>
            </a:r>
            <a:endParaRPr sz="2300" b="1">
              <a:solidFill>
                <a:srgbClr val="0000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371600" lvl="2" indent="-3683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200"/>
              <a:buFont typeface="Work Sans"/>
              <a:buChar char="□"/>
            </a:pPr>
            <a:r>
              <a:rPr lang="en" sz="2200" b="1">
                <a:latin typeface="Work Sans"/>
                <a:ea typeface="Work Sans"/>
                <a:cs typeface="Work Sans"/>
                <a:sym typeface="Work Sans"/>
              </a:rPr>
              <a:t>1.0 Armed Security Guard (BHS Night Shift) </a:t>
            </a:r>
            <a:endParaRPr sz="2200" b="1">
              <a:latin typeface="Work Sans"/>
              <a:ea typeface="Work Sans"/>
              <a:cs typeface="Work Sans"/>
              <a:sym typeface="Work Sans"/>
            </a:endParaRPr>
          </a:p>
          <a:p>
            <a:pPr marL="13716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200" b="1">
              <a:latin typeface="Work Sans"/>
              <a:ea typeface="Work Sans"/>
              <a:cs typeface="Work Sans"/>
              <a:sym typeface="Work Sans"/>
            </a:endParaRPr>
          </a:p>
          <a:p>
            <a:pPr marL="914400" lvl="1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□"/>
            </a:pPr>
            <a:r>
              <a:rPr lang="en" sz="2300" b="1">
                <a:solidFill>
                  <a:srgbClr val="0000FF"/>
                </a:solidFill>
                <a:latin typeface="Work Sans"/>
                <a:ea typeface="Work Sans"/>
                <a:cs typeface="Work Sans"/>
                <a:sym typeface="Work Sans"/>
              </a:rPr>
              <a:t>Open Choice Grant</a:t>
            </a:r>
            <a:endParaRPr sz="2300" b="1">
              <a:solidFill>
                <a:srgbClr val="0000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371600" lvl="2" indent="-3683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200"/>
              <a:buFont typeface="Work Sans"/>
              <a:buChar char="□"/>
            </a:pPr>
            <a:r>
              <a:rPr lang="en" sz="2200" b="1">
                <a:latin typeface="Work Sans"/>
                <a:ea typeface="Work Sans"/>
                <a:cs typeface="Work Sans"/>
                <a:sym typeface="Work Sans"/>
              </a:rPr>
              <a:t>1.0 Work Based Learning Coordinator</a:t>
            </a:r>
            <a:endParaRPr sz="22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3"/>
              <a:buFont typeface="Calibri"/>
              <a:buNone/>
            </a:pPr>
            <a:r>
              <a:rPr lang="en" sz="3064"/>
              <a:t> 2022-2023 New Staff Request Summary</a:t>
            </a:r>
            <a:endParaRPr sz="3064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26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450050" y="520113"/>
            <a:ext cx="8229600" cy="1143000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Contracted Services - $76,612</a:t>
            </a:r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639200" y="2147925"/>
            <a:ext cx="7851300" cy="3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Includes all operational and educational systems which increase 3% to 7% annually</a:t>
            </a:r>
            <a:endParaRPr sz="23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Additional cybersecurity software required by insurance company</a:t>
            </a:r>
            <a:endParaRPr sz="23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Increase in legal fees &amp; anticipated copier contract</a:t>
            </a:r>
            <a:endParaRPr sz="23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27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478600" y="520138"/>
            <a:ext cx="8229600" cy="11430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Transportation - $61,078</a:t>
            </a:r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>
            <a:off x="835500" y="1994475"/>
            <a:ext cx="7851300" cy="3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300">
                <a:solidFill>
                  <a:schemeClr val="dk1"/>
                </a:solidFill>
              </a:rPr>
              <a:t>Contractual increase for 2022-2023 school year is 3.45% with New Britain Transportation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>
                <a:solidFill>
                  <a:schemeClr val="dk1"/>
                </a:solidFill>
              </a:rPr>
              <a:t>District intends to use a portion of Excess Cost funds to offset Special Education transportation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28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457213" y="497097"/>
            <a:ext cx="8229600" cy="8502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Tuition - $109,573</a:t>
            </a:r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457225" y="1473963"/>
            <a:ext cx="82296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0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" sz="1900">
                <a:solidFill>
                  <a:schemeClr val="dk1"/>
                </a:solidFill>
              </a:rPr>
              <a:t>No funds have been budgeted for anticipated outplacements for 2022-2023.</a:t>
            </a:r>
            <a:endParaRPr sz="1900">
              <a:solidFill>
                <a:schemeClr val="dk1"/>
              </a:solidFill>
            </a:endParaRPr>
          </a:p>
          <a:p>
            <a:pPr marL="34290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</a:pPr>
            <a:r>
              <a:rPr lang="en" sz="1900">
                <a:solidFill>
                  <a:schemeClr val="dk1"/>
                </a:solidFill>
              </a:rPr>
              <a:t>The anticipated increase for CREC Magnet School is 12%</a:t>
            </a:r>
            <a:endParaRPr sz="1900">
              <a:solidFill>
                <a:schemeClr val="dk1"/>
              </a:solidFill>
            </a:endParaRPr>
          </a:p>
          <a:p>
            <a:pPr marL="34290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</a:pPr>
            <a:r>
              <a:rPr lang="en" sz="1900">
                <a:solidFill>
                  <a:schemeClr val="dk1"/>
                </a:solidFill>
              </a:rPr>
              <a:t>The budget assumes the current Pre-K (non-tuition students) will continue through the magnet school system as a tuition student in the next fiscal year</a:t>
            </a:r>
            <a:endParaRPr sz="1700">
              <a:solidFill>
                <a:schemeClr val="dk1"/>
              </a:solidFill>
            </a:endParaRPr>
          </a:p>
        </p:txBody>
      </p:sp>
      <p:graphicFrame>
        <p:nvGraphicFramePr>
          <p:cNvPr id="215" name="Google Shape;215;p39"/>
          <p:cNvGraphicFramePr/>
          <p:nvPr/>
        </p:nvGraphicFramePr>
        <p:xfrm>
          <a:off x="515863" y="3117670"/>
          <a:ext cx="8112325" cy="3274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Budget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Actual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21-22 Budget as of 12/1/2021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22-23 Superintendent's Proposed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 Difference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Southington Vocational Agriculture Center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$34,115.00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$27,292.00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$40,801.00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$36,250.00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-$4,551.00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-11.15%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 Summer School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$118,737.26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0.00%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Out-Of-District Tuition- Public In State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$548,483.00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$257,990.25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$483,615.51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$410,243.00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-$73,372.51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-15.17%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Out-Of-District Tuition- Private In State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$1,261,813.00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$1,240,618.39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$1,434,485.02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$1,560,820.00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$126,334.98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8.81%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Expulsion Program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$15,450.00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$15,450.00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100.00%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Magnet School Tuition for Berlin Residents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$311,376.00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$304,127.00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$311,813.00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$357,525.00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$45,712.00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14.66%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$2,155,787.00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$1,948,765.00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$2,270,715.00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$109,573.00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4.83%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29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457200" y="504763"/>
            <a:ext cx="8229600" cy="1143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All Other Expenditures - ($27,175)</a:t>
            </a:r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457200" y="1763950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The District is taking a 0% increase from the original July 1, 2021 budget for All Other Expenditures.  The budget, as of 12/1/2021, includes the Board approved $20,000 transfers for the Griswold Band Room.  The proposed budget </a:t>
            </a:r>
            <a:r>
              <a:rPr lang="en" sz="2300"/>
              <a:t>cuts the </a:t>
            </a:r>
            <a:r>
              <a:rPr lang="en" sz="2300">
                <a:solidFill>
                  <a:schemeClr val="dk1"/>
                </a:solidFill>
              </a:rPr>
              <a:t>funds entirely from</a:t>
            </a:r>
            <a:r>
              <a:rPr lang="en" sz="2300"/>
              <a:t> </a:t>
            </a:r>
            <a:r>
              <a:rPr lang="en" sz="2300">
                <a:solidFill>
                  <a:schemeClr val="dk1"/>
                </a:solidFill>
              </a:rPr>
              <a:t>the original category</a:t>
            </a:r>
            <a:r>
              <a:rPr lang="en" sz="2300"/>
              <a:t>. </a:t>
            </a:r>
            <a:endParaRPr sz="23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Initial Requests to Superintendent included an additional $474,700 for equipment and facilities improvements which was cut by the Superintendent before the January 10th BOE Meeting.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2">
            <a:extLst>
              <a:ext uri="{FF2B5EF4-FFF2-40B4-BE49-F238E27FC236}">
                <a16:creationId xmlns:a16="http://schemas.microsoft.com/office/drawing/2014/main" id="{93149704-3440-41B3-A1DD-1D80D10BAC57}"/>
              </a:ext>
            </a:extLst>
          </p:cNvPr>
          <p:cNvSpPr/>
          <p:nvPr/>
        </p:nvSpPr>
        <p:spPr>
          <a:xfrm>
            <a:off x="2057400" y="1681996"/>
            <a:ext cx="1582491" cy="533400"/>
          </a:xfrm>
          <a:prstGeom prst="wedgeEllipseCallout">
            <a:avLst>
              <a:gd name="adj1" fmla="val 61842"/>
              <a:gd name="adj2" fmla="val 2924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Target = 3%</a:t>
            </a:r>
          </a:p>
          <a:p>
            <a:pPr algn="ctr"/>
            <a:r>
              <a:rPr lang="en-US" sz="1200" dirty="0"/>
              <a:t>Ceiling = 5%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62EE9FE-6418-4848-81EC-B4A5E08A248B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" y="489406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hlink"/>
                </a:solidFill>
              </a:rPr>
              <a:t>$96,625,778 Total Budget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hlink"/>
                </a:solidFill>
              </a:rPr>
              <a:t>34.31 mill rate (+0.38 vs. FY22)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400" i="1" u="sng" dirty="0">
                <a:solidFill>
                  <a:schemeClr val="hlink"/>
                </a:solidFill>
              </a:rPr>
              <a:t>34.39 (RE/PP)/29.00(MV) – IF State passes MV 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577EA-1F2F-4093-9977-650075D42942}"/>
              </a:ext>
            </a:extLst>
          </p:cNvPr>
          <p:cNvSpPr txBox="1"/>
          <p:nvPr/>
        </p:nvSpPr>
        <p:spPr>
          <a:xfrm>
            <a:off x="6248400" y="2678192"/>
            <a:ext cx="2667000" cy="3570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Board of Education</a:t>
            </a:r>
          </a:p>
          <a:p>
            <a:pPr algn="ctr"/>
            <a:r>
              <a:rPr lang="en-US" sz="1600" dirty="0"/>
              <a:t>$49,082,596</a:t>
            </a:r>
          </a:p>
          <a:p>
            <a:pPr algn="ctr"/>
            <a:r>
              <a:rPr lang="en-US" sz="1600" dirty="0"/>
              <a:t>+$1,196,964</a:t>
            </a:r>
          </a:p>
          <a:p>
            <a:pPr algn="ctr"/>
            <a:r>
              <a:rPr lang="en-US" sz="1600" dirty="0"/>
              <a:t>+2.5%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General Government</a:t>
            </a:r>
            <a:endParaRPr lang="en-US" sz="1600" dirty="0"/>
          </a:p>
          <a:p>
            <a:pPr algn="ctr"/>
            <a:r>
              <a:rPr lang="en-US" sz="1600" dirty="0"/>
              <a:t>$47,543,182</a:t>
            </a:r>
          </a:p>
          <a:p>
            <a:pPr algn="ctr"/>
            <a:r>
              <a:rPr lang="en-US" sz="1600" dirty="0"/>
              <a:t>+$1,469,767</a:t>
            </a:r>
          </a:p>
          <a:p>
            <a:pPr algn="ctr"/>
            <a:r>
              <a:rPr lang="en-US" sz="1600" dirty="0"/>
              <a:t>+3.2%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Total General Fund Budget</a:t>
            </a:r>
          </a:p>
          <a:p>
            <a:pPr algn="ctr"/>
            <a:r>
              <a:rPr lang="en-US" sz="1600" dirty="0"/>
              <a:t>$96,625,778</a:t>
            </a:r>
          </a:p>
          <a:p>
            <a:pPr algn="ctr"/>
            <a:r>
              <a:rPr lang="en-US" sz="1600" dirty="0"/>
              <a:t>+$2,666,731</a:t>
            </a:r>
          </a:p>
          <a:p>
            <a:pPr algn="ctr"/>
            <a:r>
              <a:rPr lang="en-US" sz="1600" dirty="0"/>
              <a:t>+2.8%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7C250F-750B-44F3-858E-F23F4660E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196636"/>
              </p:ext>
            </p:extLst>
          </p:nvPr>
        </p:nvGraphicFramePr>
        <p:xfrm>
          <a:off x="228600" y="1933576"/>
          <a:ext cx="5705475" cy="477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501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30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28" name="Google Shape;228;p41"/>
          <p:cNvGraphicFramePr/>
          <p:nvPr/>
        </p:nvGraphicFramePr>
        <p:xfrm>
          <a:off x="532800" y="668225"/>
          <a:ext cx="8008900" cy="53261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425">
                <a:tc gridSpan="6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Revised Budget Executive Summary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$49,082,596.00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6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 Summary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Budget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Actual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21-22 Budget as of 12/1/2021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22-23 Revised BOE Budget as of 3/25/2022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Administrative Salaries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$2,737,080.00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$2,772,037.00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$2,855,886.00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$2,789,212.00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-$66,674.00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-2.33%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Salaries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$20,900,470.00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$20,997,178.00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$21,545,984.00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$22,023,886.00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$477,902.00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2.22%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Certified Salaries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$7,472,905.00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$7,085,852.00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$7,646,170.00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$7,837,752.00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$191,582.00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2.51%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Employee Benefits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$6,462,707.00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$6,430,651.00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$6,780,970.00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$7,105,186.00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$324,216.00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4.78%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Contracted Services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$1,778,688.00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$1,848,494.00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$1,862,459.00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$1,939,071.00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$76,612.00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4.11%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Utilities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$330,009.00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$418,370.00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$12,067.00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2.97%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$3,212,078.00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$2,460,948.00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$3,251,277.00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$3,312,355.00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$61,078.00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1.88%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$2,155,787.00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$1,948,765.00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$2,270,715.00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$109,573.00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Supplies, Textbooks, &amp; Materials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$1,074,100.00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$1,112,560.00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$973,450.00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$972,007.00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-$1,443.00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-0.15%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Equipment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$154,200.00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$535,863.00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$176,979.00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$216,205.00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$39,226.00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22.16%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Other Expenditures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$62,186.00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$485,535.00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$115,439.00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$88,264.00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-$27,175.00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-23.54%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2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$46,416,504.00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$46,007,892.00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$47,885,632.00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$49,082,596.00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$1,196,964.00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2.50%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949950" y="594475"/>
            <a:ext cx="7244100" cy="13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to ESSER II Grant</a:t>
            </a:r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aphicFrame>
        <p:nvGraphicFramePr>
          <p:cNvPr id="235" name="Google Shape;235;p42"/>
          <p:cNvGraphicFramePr/>
          <p:nvPr/>
        </p:nvGraphicFramePr>
        <p:xfrm>
          <a:off x="537200" y="2009573"/>
          <a:ext cx="7822550" cy="30188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0850">
                <a:tc grid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to Esser II from Board of Education Adopted Budget</a:t>
                      </a:r>
                      <a:endParaRPr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Original Estimate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22 Budget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23 Budget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Curriculum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Extended Learning Opportunities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$142,922.00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$40,960.00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-$31,962.00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Certified Staff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 Support at the Middle School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$101,962.00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$101,962.00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Education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 in Middle School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$241,000.00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$118,000.00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$123,000.00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"Common Ground" Partnership w/ Social Services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-$10,000.00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Partially Fund Zoom License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$105,946.00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$45,946.00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-$60,000.00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Communication Specialist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$92,000.00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$47,000.00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Totals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$641,868.00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$308,946.00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$332,922.00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title"/>
          </p:nvPr>
        </p:nvSpPr>
        <p:spPr>
          <a:xfrm>
            <a:off x="670775" y="594475"/>
            <a:ext cx="7739100" cy="9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to ESSER ARP Grant</a:t>
            </a:r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aphicFrame>
        <p:nvGraphicFramePr>
          <p:cNvPr id="242" name="Google Shape;242;p43"/>
          <p:cNvGraphicFramePr/>
          <p:nvPr/>
        </p:nvGraphicFramePr>
        <p:xfrm>
          <a:off x="438150" y="1687325"/>
          <a:ext cx="8202600" cy="43522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900">
                <a:tc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to Esser ARP from Board of Education Adopted Budget</a:t>
                      </a:r>
                      <a:endParaRPr sz="13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Original Estimate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22 Budget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23 Budget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24 Budget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Curriculum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Extended Learning Opportunities- expand summer programs, including offering some summer courses at BHS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$339,942.00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$115,000.00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$134,942.00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Curriculum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RULER training and curriculum work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$65,000.00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Certified Staff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 Support at the Elementary Schools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$134,942.00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$134,942.00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Facilities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Mental Health Suite- McGee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$124,000.00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$124,000.00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WAN: Upgrade current fiber network between all buildings from 10gb to 40gb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$102,000.00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$102,000.00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Install fiber from Town Hall data closet to Board of Education data center.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BOE of Ed Data Center Switches 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Berlin High School MER (Main Equipment Room) Core Switches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$120,000.00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Totals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$800,942.00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$521,000.00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$264,942.00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$15,000.00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33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8" name="Google Shape;248;p4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/>
              <a:t>Hartford Open Choice Enrollment</a:t>
            </a:r>
            <a:endParaRPr sz="3600"/>
          </a:p>
        </p:txBody>
      </p:sp>
      <p:sp>
        <p:nvSpPr>
          <p:cNvPr id="249" name="Google Shape;249;p44"/>
          <p:cNvSpPr txBox="1">
            <a:spLocks noGrp="1"/>
          </p:cNvSpPr>
          <p:nvPr>
            <p:ph type="body" idx="1"/>
          </p:nvPr>
        </p:nvSpPr>
        <p:spPr>
          <a:xfrm>
            <a:off x="321793" y="4305078"/>
            <a:ext cx="8400300" cy="197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1679" dirty="0">
                <a:latin typeface="Arial"/>
                <a:ea typeface="Arial"/>
                <a:cs typeface="Arial"/>
                <a:sym typeface="Arial"/>
              </a:rPr>
              <a:t>For the 2021-2022 school year, we offered 14 new seats for Choice students and 11 were filled.</a:t>
            </a:r>
            <a:endParaRPr sz="1679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8100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1679" dirty="0">
                <a:latin typeface="Arial"/>
                <a:ea typeface="Arial"/>
                <a:cs typeface="Arial"/>
                <a:sym typeface="Arial"/>
              </a:rPr>
              <a:t>8 kindergarten students</a:t>
            </a:r>
            <a:endParaRPr sz="1679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8100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1679" dirty="0">
                <a:latin typeface="Arial"/>
                <a:ea typeface="Arial"/>
                <a:cs typeface="Arial"/>
                <a:sym typeface="Arial"/>
              </a:rPr>
              <a:t>1 second grade, 1 third grade and 1 sixth grade – all siblings/relatives of students</a:t>
            </a:r>
            <a:endParaRPr sz="1679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679" dirty="0">
                <a:latin typeface="Arial"/>
                <a:ea typeface="Arial"/>
                <a:cs typeface="Arial"/>
                <a:sym typeface="Arial"/>
              </a:rPr>
              <a:t>Every effort is being made to accept students at the kindergarten level with a conscious awareness of maintaining </a:t>
            </a:r>
            <a:r>
              <a:rPr lang="en" sz="1679" u="sng" dirty="0">
                <a:latin typeface="Arial"/>
                <a:ea typeface="Arial"/>
                <a:cs typeface="Arial"/>
                <a:sym typeface="Arial"/>
              </a:rPr>
              <a:t>at least 4% Choice Enrollment</a:t>
            </a:r>
            <a:r>
              <a:rPr lang="en" sz="1679" dirty="0">
                <a:latin typeface="Arial"/>
                <a:ea typeface="Arial"/>
                <a:cs typeface="Arial"/>
                <a:sym typeface="Arial"/>
              </a:rPr>
              <a:t> as these funds are tied to additional staff and programs.</a:t>
            </a:r>
            <a:endParaRPr sz="1679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0" name="Google Shape;250;p44"/>
          <p:cNvGraphicFramePr/>
          <p:nvPr/>
        </p:nvGraphicFramePr>
        <p:xfrm>
          <a:off x="576200" y="1143000"/>
          <a:ext cx="7976400" cy="31356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2016-2017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2017-2018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2018-2019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 2019-2020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 2020-2021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2021-2022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Projected 2022-2023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Choice Students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92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109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110</a:t>
                      </a:r>
                      <a:endParaRPr sz="1200" i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Total Enrollment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2792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2781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2787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2735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2688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2678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2639</a:t>
                      </a:r>
                      <a:endParaRPr sz="1200" i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% Choice Students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3.44%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3.31%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4.70%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4.24%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4.50%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4.07%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4.17%</a:t>
                      </a:r>
                      <a:endParaRPr sz="1200" i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34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6" name="Google Shape;256;p45"/>
          <p:cNvSpPr txBox="1">
            <a:spLocks noGrp="1"/>
          </p:cNvSpPr>
          <p:nvPr>
            <p:ph type="title"/>
          </p:nvPr>
        </p:nvSpPr>
        <p:spPr>
          <a:xfrm>
            <a:off x="457200" y="521650"/>
            <a:ext cx="8229600" cy="885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" sz="2820" dirty="0"/>
              <a:t>Hartford Open Choice Anticipated Budget - $1,034,275</a:t>
            </a:r>
            <a:endParaRPr sz="2820" dirty="0"/>
          </a:p>
        </p:txBody>
      </p:sp>
      <p:graphicFrame>
        <p:nvGraphicFramePr>
          <p:cNvPr id="257" name="Google Shape;257;p45"/>
          <p:cNvGraphicFramePr/>
          <p:nvPr/>
        </p:nvGraphicFramePr>
        <p:xfrm>
          <a:off x="1252713" y="1406950"/>
          <a:ext cx="6906775" cy="5126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4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Expense Type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2022 Budget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2023 Budget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Salaries</a:t>
                      </a:r>
                      <a:endParaRPr sz="12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BHS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$176,734.00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$247,304.00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$70,570.00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39.93%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66,495.00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69,869.00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3,374.00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5.07%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McGee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92,630.00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94,251.00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1,621.00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1.75%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162,499.00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168,659.00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6,160.00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3.79%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498,358.00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580,083.00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$81,725.00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16.40%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Certified Salaries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BHS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$36,911.00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$38,026.00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$1,115.00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3.02%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55,958.00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57,201.00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1,243.00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2.22%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38,592.00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39,457.00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2.24%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McGee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47,760.00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51,883.00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4,123.00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8.63%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105,082.00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108,390.00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3,308.00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3.15%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284,303.00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294,957.00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10,654.00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3.75%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Salaries Totals: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782,661.00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$875,040.00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$92,379.00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11.80%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3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Remaining Fund for Allocation</a:t>
                      </a:r>
                      <a:endParaRPr sz="11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$159,235.00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 Education Reserve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$150,000.00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$134,235.00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-$15,765.00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-10.51%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Rent for CCTA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25,000.00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 Expenses: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$175,000.00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$159,235.00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-$15,765.00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-9.01%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35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3" name="Google Shape;263;p46"/>
          <p:cNvSpPr txBox="1">
            <a:spLocks noGrp="1"/>
          </p:cNvSpPr>
          <p:nvPr>
            <p:ph type="title"/>
          </p:nvPr>
        </p:nvSpPr>
        <p:spPr>
          <a:xfrm>
            <a:off x="685800" y="637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dirty="0"/>
              <a:t>Budget Funding History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1900" dirty="0"/>
              <a:t>(with Anticipated Board of Finance Changes for Fiscal Year 23)</a:t>
            </a:r>
            <a:endParaRPr sz="1900" dirty="0"/>
          </a:p>
        </p:txBody>
      </p:sp>
      <p:pic>
        <p:nvPicPr>
          <p:cNvPr id="264" name="Google Shape;264;p4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50" y="2260390"/>
            <a:ext cx="8217302" cy="34979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36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0" name="Google Shape;270;p47"/>
          <p:cNvSpPr txBox="1">
            <a:spLocks noGrp="1"/>
          </p:cNvSpPr>
          <p:nvPr>
            <p:ph type="title"/>
          </p:nvPr>
        </p:nvSpPr>
        <p:spPr>
          <a:xfrm>
            <a:off x="408900" y="562475"/>
            <a:ext cx="83262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3400" dirty="0"/>
              <a:t>Berlin’s adopted budgets in the past three years have compared favorably</a:t>
            </a:r>
            <a:endParaRPr sz="3400" dirty="0"/>
          </a:p>
        </p:txBody>
      </p:sp>
      <p:graphicFrame>
        <p:nvGraphicFramePr>
          <p:cNvPr id="271" name="Google Shape;271;p47"/>
          <p:cNvGraphicFramePr/>
          <p:nvPr/>
        </p:nvGraphicFramePr>
        <p:xfrm>
          <a:off x="521400" y="2634150"/>
          <a:ext cx="8101200" cy="3315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5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District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2017-18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2018-19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2019-20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2020-21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2021-22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Yr. Average Increase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Rocky Hill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2.93%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4.54%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3.84%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3.75%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3.51%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Farmington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2.37%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2.54%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3.35%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2.89%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Cromwell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1.53%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3.29%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3.60%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2.97%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2.68%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Berlin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1.58%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3.21%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3.17%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2.49%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Wethersfield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0.75%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2.97%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2.05%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0.53%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1.96%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Glastonbury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3.16%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2.81%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1.60%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1.95%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Newington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0.29%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3.40%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2.70%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2.67%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1.81%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37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7" name="Google Shape;277;p48"/>
          <p:cNvSpPr txBox="1">
            <a:spLocks noGrp="1"/>
          </p:cNvSpPr>
          <p:nvPr>
            <p:ph type="title"/>
          </p:nvPr>
        </p:nvSpPr>
        <p:spPr>
          <a:xfrm>
            <a:off x="685800" y="475600"/>
            <a:ext cx="77724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800"/>
              <a:t>NCEP - Net Current Expenditure per Pupil</a:t>
            </a:r>
            <a:r>
              <a:rPr lang="en" sz="3700"/>
              <a:t> </a:t>
            </a:r>
            <a:endParaRPr sz="4100"/>
          </a:p>
        </p:txBody>
      </p:sp>
      <p:pic>
        <p:nvPicPr>
          <p:cNvPr id="278" name="Google Shape;278;p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0" y="1799787"/>
            <a:ext cx="8243898" cy="38135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9" name="Google Shape;279;p48"/>
          <p:cNvSpPr txBox="1"/>
          <p:nvPr/>
        </p:nvSpPr>
        <p:spPr>
          <a:xfrm>
            <a:off x="450050" y="5958500"/>
            <a:ext cx="656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</a:rPr>
              <a:t>* Revised on 2/15/2022  to included the most recent information available from the CSDE.</a:t>
            </a:r>
            <a:endParaRPr sz="11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38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>
          <a:xfrm>
            <a:off x="676275" y="609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" sz="2840"/>
              <a:t>Berlin and State Per Pupil Expenditure</a:t>
            </a:r>
            <a:endParaRPr sz="2840"/>
          </a:p>
        </p:txBody>
      </p:sp>
      <p:pic>
        <p:nvPicPr>
          <p:cNvPr id="286" name="Google Shape;286;p4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049" y="1295400"/>
            <a:ext cx="6728751" cy="416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7" name="Google Shape;287;p49"/>
          <p:cNvSpPr txBox="1"/>
          <p:nvPr/>
        </p:nvSpPr>
        <p:spPr>
          <a:xfrm>
            <a:off x="447675" y="5456000"/>
            <a:ext cx="82296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lang="en" sz="1820">
                <a:solidFill>
                  <a:schemeClr val="dk1"/>
                </a:solidFill>
              </a:rPr>
              <a:t>In the 20-21 school year, state per pupil spending was $20,740, Berlin per pupil spending was $18,973 or $1,767 less than the state. </a:t>
            </a:r>
            <a:endParaRPr sz="1820">
              <a:solidFill>
                <a:schemeClr val="dk1"/>
              </a:solidFill>
            </a:endParaRPr>
          </a:p>
        </p:txBody>
      </p:sp>
      <p:sp>
        <p:nvSpPr>
          <p:cNvPr id="288" name="Google Shape;288;p49"/>
          <p:cNvSpPr txBox="1"/>
          <p:nvPr/>
        </p:nvSpPr>
        <p:spPr>
          <a:xfrm>
            <a:off x="1626275" y="5958500"/>
            <a:ext cx="611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</a:rPr>
              <a:t>* Revised on 2/15/2022  to included the most recent information available from the CSDE. </a:t>
            </a:r>
            <a:endParaRPr sz="11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>
          <a:xfrm>
            <a:off x="623400" y="408000"/>
            <a:ext cx="80847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Town Revenue Sources</a:t>
            </a:r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39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5" name="Google Shape;295;p50"/>
          <p:cNvSpPr txBox="1"/>
          <p:nvPr/>
        </p:nvSpPr>
        <p:spPr>
          <a:xfrm>
            <a:off x="623400" y="5999500"/>
            <a:ext cx="743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Data from the FY 2021-22 Town General Fund Budget, Adopted at Referendum 4/27/2021</a:t>
            </a:r>
            <a:endParaRPr sz="1300" b="1"/>
          </a:p>
        </p:txBody>
      </p:sp>
      <p:pic>
        <p:nvPicPr>
          <p:cNvPr id="296" name="Google Shape;29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50" y="1171500"/>
            <a:ext cx="7913620" cy="482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>
                <a:solidFill>
                  <a:schemeClr val="hlink"/>
                </a:solidFill>
              </a:rPr>
              <a:t>Board of Finance Budget Actions</a:t>
            </a: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90198-39FB-487B-B727-929D05523050}"/>
              </a:ext>
            </a:extLst>
          </p:cNvPr>
          <p:cNvSpPr txBox="1"/>
          <p:nvPr/>
        </p:nvSpPr>
        <p:spPr>
          <a:xfrm>
            <a:off x="304800" y="2757353"/>
            <a:ext cx="4114800" cy="18312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Expenditure Changes</a:t>
            </a:r>
          </a:p>
          <a:p>
            <a:pPr algn="ctr"/>
            <a:endParaRPr lang="en-US" u="sng" dirty="0"/>
          </a:p>
          <a:p>
            <a:r>
              <a:rPr lang="en-US" sz="1100" dirty="0"/>
              <a:t>Capital removed 		-$1,132,859</a:t>
            </a:r>
          </a:p>
          <a:p>
            <a:endParaRPr lang="en-US" sz="1100" dirty="0"/>
          </a:p>
          <a:p>
            <a:r>
              <a:rPr lang="en-US" sz="1100" dirty="0"/>
              <a:t>Gen. Gov’t Operating		-$   642,200</a:t>
            </a:r>
          </a:p>
          <a:p>
            <a:endParaRPr lang="en-US" sz="1100" dirty="0"/>
          </a:p>
          <a:p>
            <a:r>
              <a:rPr lang="en-US" sz="1100" u="sng" dirty="0"/>
              <a:t>BOE Operating		-$1,040,000</a:t>
            </a:r>
          </a:p>
          <a:p>
            <a:r>
              <a:rPr lang="en-US" sz="1100" dirty="0"/>
              <a:t>TOTAL DECREASED EXPENDITURES	-$2,815,059</a:t>
            </a:r>
          </a:p>
          <a:p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9A096-C9B4-4EF6-9CBB-016B1DC3B349}"/>
              </a:ext>
            </a:extLst>
          </p:cNvPr>
          <p:cNvSpPr txBox="1"/>
          <p:nvPr/>
        </p:nvSpPr>
        <p:spPr>
          <a:xfrm>
            <a:off x="4724401" y="2757353"/>
            <a:ext cx="4114799" cy="18312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Receipt Changes</a:t>
            </a:r>
            <a:endParaRPr lang="en-US" dirty="0"/>
          </a:p>
          <a:p>
            <a:endParaRPr lang="en-US" dirty="0"/>
          </a:p>
          <a:p>
            <a:r>
              <a:rPr lang="en-US" sz="1100" dirty="0"/>
              <a:t>Assigned Fund Balance		+$    380,000</a:t>
            </a:r>
          </a:p>
          <a:p>
            <a:r>
              <a:rPr lang="en-US" sz="1100" dirty="0"/>
              <a:t>State &amp; Federal Grants (ARPA)	+$    300,000</a:t>
            </a:r>
          </a:p>
          <a:p>
            <a:r>
              <a:rPr lang="en-US" sz="1100" dirty="0"/>
              <a:t>Increase Town Clerk		+$    100,000</a:t>
            </a:r>
          </a:p>
          <a:p>
            <a:r>
              <a:rPr lang="en-US" sz="1100" dirty="0"/>
              <a:t>Increase Back Tax Collections	+$    100,000</a:t>
            </a:r>
          </a:p>
          <a:p>
            <a:r>
              <a:rPr lang="en-US" sz="1100" dirty="0"/>
              <a:t>Increase Supp. Motor Vehicle	+$    100,000</a:t>
            </a:r>
          </a:p>
          <a:p>
            <a:r>
              <a:rPr lang="en-US" sz="1100" u="sng" dirty="0"/>
              <a:t>Increase Building Inspection		+$      75,000</a:t>
            </a:r>
          </a:p>
          <a:p>
            <a:r>
              <a:rPr lang="en-US" sz="1100" dirty="0"/>
              <a:t>TOTAL INCREASED RECEIPTS	+$ 1,050,000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title"/>
          </p:nvPr>
        </p:nvSpPr>
        <p:spPr>
          <a:xfrm>
            <a:off x="407088" y="6127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of Revenue Sources</a:t>
            </a:r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40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3" name="Google Shape;303;p51"/>
          <p:cNvSpPr txBox="1"/>
          <p:nvPr/>
        </p:nvSpPr>
        <p:spPr>
          <a:xfrm>
            <a:off x="730200" y="5827550"/>
            <a:ext cx="726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Data from the FY 2021-22 Town General Fund Budget, Adopted at Referendum 4/27/2021</a:t>
            </a:r>
            <a:endParaRPr sz="1300" b="1"/>
          </a:p>
        </p:txBody>
      </p:sp>
      <p:pic>
        <p:nvPicPr>
          <p:cNvPr id="304" name="Google Shape;30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00" y="1603300"/>
            <a:ext cx="7724252" cy="402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2"/>
          <p:cNvSpPr txBox="1">
            <a:spLocks noGrp="1"/>
          </p:cNvSpPr>
          <p:nvPr>
            <p:ph type="title"/>
          </p:nvPr>
        </p:nvSpPr>
        <p:spPr>
          <a:xfrm>
            <a:off x="506300" y="530925"/>
            <a:ext cx="82017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BOE Operational Funding Sources</a:t>
            </a:r>
            <a:endParaRPr sz="3800"/>
          </a:p>
        </p:txBody>
      </p:sp>
      <p:sp>
        <p:nvSpPr>
          <p:cNvPr id="310" name="Google Shape;310;p52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41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11" name="Google Shape;31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875" y="1294425"/>
            <a:ext cx="6752399" cy="430422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2"/>
          <p:cNvSpPr txBox="1"/>
          <p:nvPr/>
        </p:nvSpPr>
        <p:spPr>
          <a:xfrm>
            <a:off x="715150" y="5788025"/>
            <a:ext cx="718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Data from the FY 2021-22 Town General Fund Budget, Adopted at Referendum 4/27/2021</a:t>
            </a:r>
            <a:endParaRPr sz="1300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>
            <a:spLocks noGrp="1"/>
          </p:cNvSpPr>
          <p:nvPr>
            <p:ph type="title"/>
          </p:nvPr>
        </p:nvSpPr>
        <p:spPr>
          <a:xfrm>
            <a:off x="434834" y="396648"/>
            <a:ext cx="81558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3-Year History of Non-Lapsing Deposits</a:t>
            </a:r>
            <a:endParaRPr sz="3200" dirty="0"/>
          </a:p>
        </p:txBody>
      </p:sp>
      <p:sp>
        <p:nvSpPr>
          <p:cNvPr id="318" name="Google Shape;318;p53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42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9" name="Google Shape;319;p53"/>
          <p:cNvSpPr txBox="1"/>
          <p:nvPr/>
        </p:nvSpPr>
        <p:spPr>
          <a:xfrm>
            <a:off x="494100" y="5766881"/>
            <a:ext cx="8155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In fiscal years 2020 and 2021 the District was significantly impacted by the COVID-19 pandemic and substantial savings were realized. In both fiscal years, the District returned $400,000 to the Town. </a:t>
            </a:r>
            <a:endParaRPr sz="1400" dirty="0"/>
          </a:p>
        </p:txBody>
      </p:sp>
      <p:graphicFrame>
        <p:nvGraphicFramePr>
          <p:cNvPr id="320" name="Google Shape;320;p53"/>
          <p:cNvGraphicFramePr/>
          <p:nvPr>
            <p:extLst>
              <p:ext uri="{D42A27DB-BD31-4B8C-83A1-F6EECF244321}">
                <p14:modId xmlns:p14="http://schemas.microsoft.com/office/powerpoint/2010/main" val="2594767525"/>
              </p:ext>
            </p:extLst>
          </p:nvPr>
        </p:nvGraphicFramePr>
        <p:xfrm>
          <a:off x="838199" y="987532"/>
          <a:ext cx="7524825" cy="48467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2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Project Description</a:t>
                      </a:r>
                      <a:endParaRPr sz="1200" b="1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FY 2018-2019</a:t>
                      </a:r>
                      <a:endParaRPr sz="1200" b="1"/>
                    </a:p>
                  </a:txBody>
                  <a:tcPr marL="28575" marR="28575" marT="19050" marB="19050" anchor="b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FY 2019-2020</a:t>
                      </a:r>
                      <a:endParaRPr sz="1200" b="1"/>
                    </a:p>
                  </a:txBody>
                  <a:tcPr marL="28575" marR="28575" marT="19050" marB="19050" anchor="b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FY 2020-2021</a:t>
                      </a:r>
                      <a:endParaRPr sz="1200" b="1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Blast Classroom at McGee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$200,000.00</a:t>
                      </a:r>
                      <a:endParaRPr sz="1200"/>
                    </a:p>
                  </a:txBody>
                  <a:tcPr marL="28575" marR="28575" marT="19050" marB="19050" anchor="b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Refinish Gym Floors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$117,775.00</a:t>
                      </a:r>
                      <a:endParaRPr sz="12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Paint McGee Gym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$37,225.00</a:t>
                      </a:r>
                      <a:endParaRPr sz="12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Security Equipment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$25,000.00</a:t>
                      </a:r>
                      <a:endParaRPr sz="1200" u="sng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$380,000.00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Hubbard Fire Alarms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$150,000.00</a:t>
                      </a:r>
                      <a:endParaRPr sz="12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McGee Rooftop HVAC Unit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$225,000.00</a:t>
                      </a:r>
                      <a:endParaRPr sz="1200" u="sng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$375,000.00</a:t>
                      </a:r>
                      <a:endParaRPr sz="1200" b="1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McGee LMC Lighting Upgrade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$150,000.00</a:t>
                      </a:r>
                      <a:endParaRPr sz="120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Paving of Willard Playground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$150,000.00</a:t>
                      </a:r>
                      <a:endParaRPr sz="120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Hubbard Classroom Storage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$50,000.00</a:t>
                      </a:r>
                      <a:endParaRPr sz="120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McGee Removal of Retaining Wall and Paving</a:t>
                      </a:r>
                      <a:endParaRPr sz="1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$25,000.00</a:t>
                      </a:r>
                      <a:endParaRPr sz="120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Additional Funding for McGee Rooftop HVAC Unit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$25,000.00</a:t>
                      </a:r>
                      <a:endParaRPr sz="1200" u="sng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$400,000.00</a:t>
                      </a:r>
                      <a:endParaRPr sz="1200" b="1"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7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Total 3-Year History for Non-Lapsing Deposit for Unfunded Capital Projects</a:t>
                      </a:r>
                      <a:endParaRPr sz="1200" b="1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2D6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$1,155,000.00</a:t>
                      </a:r>
                      <a:endParaRPr sz="1200" b="1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2D6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>
            <a:spLocks noGrp="1"/>
          </p:cNvSpPr>
          <p:nvPr>
            <p:ph type="title"/>
          </p:nvPr>
        </p:nvSpPr>
        <p:spPr>
          <a:xfrm>
            <a:off x="559950" y="400175"/>
            <a:ext cx="80241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3-Year History of End of Year Purchases</a:t>
            </a:r>
            <a:endParaRPr sz="2900"/>
          </a:p>
        </p:txBody>
      </p:sp>
      <p:sp>
        <p:nvSpPr>
          <p:cNvPr id="326" name="Google Shape;326;p54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43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327" name="Google Shape;327;p54"/>
          <p:cNvGraphicFramePr/>
          <p:nvPr/>
        </p:nvGraphicFramePr>
        <p:xfrm>
          <a:off x="1608025" y="1342465"/>
          <a:ext cx="6075125" cy="4607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Purchase Description</a:t>
                      </a:r>
                      <a:endParaRPr sz="9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FY 2018-2019</a:t>
                      </a:r>
                      <a:endParaRPr sz="9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FY 2019-2020</a:t>
                      </a:r>
                      <a:endParaRPr sz="900" b="1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FY 2020-2021</a:t>
                      </a:r>
                      <a:endParaRPr sz="900" b="1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McGee Camera &amp; Video Management System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$127,730.00</a:t>
                      </a:r>
                      <a:endParaRPr sz="85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Willard / Hubbard Camera &amp; Video Management System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$198,680.00</a:t>
                      </a: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Chromebooks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u="sng"/>
                        <a:t>$107,250.00</a:t>
                      </a:r>
                      <a:endParaRPr sz="850" u="sng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b="1"/>
                        <a:t>$433,660.00</a:t>
                      </a:r>
                      <a:endParaRPr sz="850" b="1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Staff Laptops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$289,100.00</a:t>
                      </a: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iPads (200)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$81,590.00</a:t>
                      </a: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MacBooks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$10,415.00</a:t>
                      </a: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Adaptors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$15,000.00</a:t>
                      </a: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Vans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$117,000.00</a:t>
                      </a: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Facility Plan Updates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$31,500.00</a:t>
                      </a: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3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Equipment for McGee Gym Painting Equipment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u="sng"/>
                        <a:t>$26,675.00</a:t>
                      </a:r>
                      <a:endParaRPr sz="850" u="sng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b="1"/>
                        <a:t>$571,280.00</a:t>
                      </a:r>
                      <a:endParaRPr sz="850" b="1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Boardroom Remodel &amp; Furniture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$43,988.00</a:t>
                      </a: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New Building Signs (Districtwide)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$38,000.00</a:t>
                      </a: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Cafeteria Equipment (Districtwide)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$20,350.00</a:t>
                      </a: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3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Bleacher Repairs &amp; Gym Floor Resurfacing and Equipment (Districtwide)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$26,693.00</a:t>
                      </a: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BHS Camera Storage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$12,589.00</a:t>
                      </a: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SonicWall Security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$20,750.00</a:t>
                      </a: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iMacs for Art Departments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$37,856.00</a:t>
                      </a: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iPads &amp; Apple TVs (Districtwide)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$49,037.00</a:t>
                      </a:r>
                      <a:endParaRPr sz="85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3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Exterior Door Repairs (Hubbard &amp; McGee)</a:t>
                      </a:r>
                      <a:endParaRPr sz="85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u="sng"/>
                        <a:t>$27,962.00</a:t>
                      </a:r>
                      <a:endParaRPr sz="850" u="sng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b="1"/>
                        <a:t>$277,225.00</a:t>
                      </a:r>
                      <a:endParaRPr sz="850" b="1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3-Year End of Year Purchase History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$1,282,165.00</a:t>
                      </a:r>
                      <a:endParaRPr sz="900" b="1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>
            <a:spLocks noGrp="1"/>
          </p:cNvSpPr>
          <p:nvPr>
            <p:ph type="body" idx="1"/>
          </p:nvPr>
        </p:nvSpPr>
        <p:spPr>
          <a:xfrm>
            <a:off x="869150" y="1994500"/>
            <a:ext cx="740580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A school district's budget reflects the </a:t>
            </a:r>
            <a:r>
              <a:rPr lang="en" sz="2300" b="1"/>
              <a:t>commitment </a:t>
            </a:r>
            <a:r>
              <a:rPr lang="en" sz="2300"/>
              <a:t>of the community to </a:t>
            </a:r>
            <a:r>
              <a:rPr lang="en" sz="2300" b="1"/>
              <a:t>invest in the future </a:t>
            </a:r>
            <a:r>
              <a:rPr lang="en" sz="2300"/>
              <a:t>of our children. </a:t>
            </a: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The erosion of funding for education challenges the sustainability of Berlin as a </a:t>
            </a:r>
            <a:r>
              <a:rPr lang="en" sz="2300" b="1"/>
              <a:t>competitive </a:t>
            </a:r>
            <a:r>
              <a:rPr lang="en" sz="2300"/>
              <a:t>school district with </a:t>
            </a:r>
            <a:r>
              <a:rPr lang="en" sz="2300" b="1"/>
              <a:t>rich educational and extracurricular opportunities</a:t>
            </a:r>
            <a:r>
              <a:rPr lang="en" sz="2300"/>
              <a:t> for our students. </a:t>
            </a:r>
            <a:endParaRPr sz="2300"/>
          </a:p>
        </p:txBody>
      </p:sp>
      <p:sp>
        <p:nvSpPr>
          <p:cNvPr id="333" name="Google Shape;333;p55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44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34" name="Google Shape;33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75" y="733799"/>
            <a:ext cx="1642600" cy="10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>
            <a:spLocks noGrp="1"/>
          </p:cNvSpPr>
          <p:nvPr>
            <p:ph type="body" idx="1"/>
          </p:nvPr>
        </p:nvSpPr>
        <p:spPr>
          <a:xfrm>
            <a:off x="869100" y="2453375"/>
            <a:ext cx="7405800" cy="26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7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700" b="1"/>
              <a:t>Questions</a:t>
            </a:r>
            <a:endParaRPr sz="3700" b="1"/>
          </a:p>
        </p:txBody>
      </p:sp>
      <p:sp>
        <p:nvSpPr>
          <p:cNvPr id="340" name="Google Shape;340;p56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45</a:t>
            </a:fld>
            <a:endParaRPr sz="13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41" name="Google Shape;34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425" y="703124"/>
            <a:ext cx="1642600" cy="10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200" dirty="0">
                <a:solidFill>
                  <a:srgbClr val="00B0F0"/>
                </a:solidFill>
              </a:rPr>
              <a:t>The Grand List</a:t>
            </a:r>
            <a:br>
              <a:rPr lang="en-US" sz="4200" dirty="0">
                <a:solidFill>
                  <a:srgbClr val="00B0F0"/>
                </a:solidFill>
              </a:rPr>
            </a:br>
            <a:r>
              <a:rPr lang="en-US" sz="4200" dirty="0">
                <a:solidFill>
                  <a:srgbClr val="00B0F0"/>
                </a:solidFill>
              </a:rPr>
              <a:t>A Measure of the Local Economy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59" y="2286000"/>
            <a:ext cx="9030882" cy="381000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dirty="0"/>
              <a:t>The Grand List for the proposed budget is 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b="1" dirty="0">
                <a:solidFill>
                  <a:srgbClr val="00B0F0"/>
                </a:solidFill>
              </a:rPr>
              <a:t>2.438 billion (+2.9% vs FY22)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en-US" sz="1500" dirty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dirty="0"/>
              <a:t>This growth generates $2.3 million in additional tax revenue.</a:t>
            </a:r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200" i="1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5600" i="1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7283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rgbClr val="00B0F0"/>
                </a:solidFill>
              </a:rPr>
              <a:t>General Fund </a:t>
            </a:r>
            <a:r>
              <a:rPr lang="en-US" sz="4400" dirty="0">
                <a:solidFill>
                  <a:srgbClr val="00B0F0"/>
                </a:solidFill>
              </a:rPr>
              <a:t>Revenue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D8FD0-9EAB-4FE7-961F-BBFB5F7BE72B}"/>
              </a:ext>
            </a:extLst>
          </p:cNvPr>
          <p:cNvSpPr txBox="1"/>
          <p:nvPr/>
        </p:nvSpPr>
        <p:spPr>
          <a:xfrm>
            <a:off x="5791200" y="1905000"/>
            <a:ext cx="3276600" cy="40318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/>
              <a:t>Local taxes fund almost 89% of the budget</a:t>
            </a:r>
          </a:p>
          <a:p>
            <a:endParaRPr lang="en-US" sz="1600" b="1" dirty="0"/>
          </a:p>
          <a:p>
            <a:pPr marL="285750" indent="-285750">
              <a:buFontTx/>
              <a:buChar char="-"/>
            </a:pPr>
            <a:r>
              <a:rPr lang="en-US" sz="1600" b="1" dirty="0"/>
              <a:t>99.3% tax collection rate</a:t>
            </a:r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Tx/>
              <a:buChar char="-"/>
            </a:pPr>
            <a:r>
              <a:rPr lang="en-US" sz="1600" b="1" dirty="0"/>
              <a:t>Flat Education Cost Sharing grant funding vs. FY22</a:t>
            </a:r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Tx/>
              <a:buChar char="-"/>
            </a:pPr>
            <a:r>
              <a:rPr lang="en-US" sz="1600" b="1" dirty="0"/>
              <a:t>Other BOF changes: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+$380k of Unassigned fund balance (savings)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+$300k of ARPA funds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+$100k Town Clerk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+$75k Building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+$100k Back Taxes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+$100k Supp MV Taxes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403B9A-3593-470C-9141-3FCC5ED01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042353"/>
              </p:ext>
            </p:extLst>
          </p:nvPr>
        </p:nvGraphicFramePr>
        <p:xfrm>
          <a:off x="0" y="1524000"/>
          <a:ext cx="5638799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268C-D7A0-4362-9C38-6D670B84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600200"/>
          </a:xfrm>
        </p:spPr>
        <p:txBody>
          <a:bodyPr/>
          <a:lstStyle/>
          <a:p>
            <a:r>
              <a:rPr lang="en-US" dirty="0"/>
              <a:t>General Government</a:t>
            </a:r>
          </a:p>
        </p:txBody>
      </p:sp>
    </p:spTree>
    <p:extLst>
      <p:ext uri="{BB962C8B-B14F-4D97-AF65-F5344CB8AC3E}">
        <p14:creationId xmlns:p14="http://schemas.microsoft.com/office/powerpoint/2010/main" val="320221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45372" cy="762000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00B0F0"/>
                </a:solidFill>
              </a:rPr>
              <a:t>General Government Strategy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4F242-3780-452E-935D-2DF856CADE1E}"/>
              </a:ext>
            </a:extLst>
          </p:cNvPr>
          <p:cNvSpPr txBox="1"/>
          <p:nvPr/>
        </p:nvSpPr>
        <p:spPr>
          <a:xfrm>
            <a:off x="304800" y="5445900"/>
            <a:ext cx="85344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>
                <a:solidFill>
                  <a:srgbClr val="FF0000"/>
                </a:solidFill>
              </a:rPr>
              <a:t>Continue to provide services residents expect, grow the local economy and closely manage the Town’s liabilities.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319B2-D82C-42AB-88CD-2387D3ECA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1700634"/>
            <a:ext cx="4828450" cy="34567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3900" y="76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General Gov’t Budget Priorities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46887-E959-4B0D-A067-D851D6823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0" y="770623"/>
            <a:ext cx="8711939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65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22181</TotalTime>
  <Words>3547</Words>
  <Application>Microsoft Office PowerPoint</Application>
  <PresentationFormat>On-screen Show (4:3)</PresentationFormat>
  <Paragraphs>1146</Paragraphs>
  <Slides>45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Courier New</vt:lpstr>
      <vt:lpstr>Palatino Linotype</vt:lpstr>
      <vt:lpstr>Roboto</vt:lpstr>
      <vt:lpstr>Times New Roman</vt:lpstr>
      <vt:lpstr>Wingdings</vt:lpstr>
      <vt:lpstr>Work Sans</vt:lpstr>
      <vt:lpstr>Work Sans Light</vt:lpstr>
      <vt:lpstr>Executive</vt:lpstr>
      <vt:lpstr>Office Theme</vt:lpstr>
      <vt:lpstr>Board of Finance Proposed Budget</vt:lpstr>
      <vt:lpstr>Agenda</vt:lpstr>
      <vt:lpstr>PowerPoint Presentation</vt:lpstr>
      <vt:lpstr>Board of Finance Budget Actions</vt:lpstr>
      <vt:lpstr>The Grand List A Measure of the Local Economy</vt:lpstr>
      <vt:lpstr> General Fund Revenue Drivers</vt:lpstr>
      <vt:lpstr>General Government</vt:lpstr>
      <vt:lpstr>General Government Strategy</vt:lpstr>
      <vt:lpstr>PowerPoint Presentation</vt:lpstr>
      <vt:lpstr>Drivers of Gen Gov’t $1.47 million increase (FY23 vs. FY22)</vt:lpstr>
      <vt:lpstr>Drivers of Gen Gov’t $1.47 million increase (FY23 vs. FY22)</vt:lpstr>
      <vt:lpstr>Projected 6/30/2022 Liability Balance </vt:lpstr>
      <vt:lpstr>In Summary</vt:lpstr>
      <vt:lpstr>Berlin Water Control – Enterprise Fund</vt:lpstr>
      <vt:lpstr>Next Steps</vt:lpstr>
      <vt:lpstr>Board of Education Budget 2022-2023  March 29, 2022 </vt:lpstr>
      <vt:lpstr>BOE &amp; Superintendent’s Goals for 2022-2023</vt:lpstr>
      <vt:lpstr>2022-2023 Board of Finance Budget 2.5% Increase</vt:lpstr>
      <vt:lpstr>2022-2023 Board of Finance Proposed Budget</vt:lpstr>
      <vt:lpstr>PowerPoint Presentation</vt:lpstr>
      <vt:lpstr>Projected Student Population for Fiscal Year 23</vt:lpstr>
      <vt:lpstr>PowerPoint Presentation</vt:lpstr>
      <vt:lpstr> 7 Year FTE Comparisons Teachers/Certified Staff (with Anticipated Staff Changes for Fiscal Year 23)  </vt:lpstr>
      <vt:lpstr>Initial Staffing Request for Operational Budget - $912,065 Total Initial Staffing Requests - $1,153,755</vt:lpstr>
      <vt:lpstr> 2022-2023 New Staff Request Summary</vt:lpstr>
      <vt:lpstr>Contracted Services - $76,612</vt:lpstr>
      <vt:lpstr>Transportation - $61,078</vt:lpstr>
      <vt:lpstr>Tuition - $109,573</vt:lpstr>
      <vt:lpstr>All Other Expenditures - ($27,175)</vt:lpstr>
      <vt:lpstr>PowerPoint Presentation</vt:lpstr>
      <vt:lpstr>Changes to ESSER II Grant</vt:lpstr>
      <vt:lpstr>Changes to ESSER ARP Grant</vt:lpstr>
      <vt:lpstr>Hartford Open Choice Enrollment</vt:lpstr>
      <vt:lpstr>Hartford Open Choice Anticipated Budget - $1,034,275</vt:lpstr>
      <vt:lpstr>Budget Funding History (with Anticipated Board of Finance Changes for Fiscal Year 23)</vt:lpstr>
      <vt:lpstr>Berlin’s adopted budgets in the past three years have compared favorably</vt:lpstr>
      <vt:lpstr>NCEP - Net Current Expenditure per Pupil </vt:lpstr>
      <vt:lpstr>Berlin and State Per Pupil Expenditure</vt:lpstr>
      <vt:lpstr>All Town Revenue Sources</vt:lpstr>
      <vt:lpstr>Share of Revenue Sources</vt:lpstr>
      <vt:lpstr>BOE Operational Funding Sources</vt:lpstr>
      <vt:lpstr>3-Year History of Non-Lapsing Deposits</vt:lpstr>
      <vt:lpstr>3-Year History of End of Year Purchases</vt:lpstr>
      <vt:lpstr>PowerPoint Presentation</vt:lpstr>
      <vt:lpstr>PowerPoint Presentation</vt:lpstr>
    </vt:vector>
  </TitlesOfParts>
  <Company>Town Of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Manager’s Proposed Budget</dc:title>
  <dc:creator>Barbara Sagan</dc:creator>
  <cp:lastModifiedBy>Kevin Delaney</cp:lastModifiedBy>
  <cp:revision>1378</cp:revision>
  <cp:lastPrinted>2021-03-19T17:20:01Z</cp:lastPrinted>
  <dcterms:created xsi:type="dcterms:W3CDTF">2002-03-21T23:11:41Z</dcterms:created>
  <dcterms:modified xsi:type="dcterms:W3CDTF">2022-03-29T13:18:02Z</dcterms:modified>
</cp:coreProperties>
</file>