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24" r:id="rId1"/>
    <p:sldMasterId id="2147484137" r:id="rId2"/>
    <p:sldMasterId id="2147484150" r:id="rId3"/>
  </p:sldMasterIdLst>
  <p:notesMasterIdLst>
    <p:notesMasterId r:id="rId70"/>
  </p:notesMasterIdLst>
  <p:handoutMasterIdLst>
    <p:handoutMasterId r:id="rId71"/>
  </p:handoutMasterIdLst>
  <p:sldIdLst>
    <p:sldId id="256" r:id="rId4"/>
    <p:sldId id="419" r:id="rId5"/>
    <p:sldId id="385" r:id="rId6"/>
    <p:sldId id="420" r:id="rId7"/>
    <p:sldId id="405" r:id="rId8"/>
    <p:sldId id="333" r:id="rId9"/>
    <p:sldId id="417" r:id="rId10"/>
    <p:sldId id="382" r:id="rId11"/>
    <p:sldId id="415" r:id="rId12"/>
    <p:sldId id="366" r:id="rId13"/>
    <p:sldId id="407" r:id="rId14"/>
    <p:sldId id="392" r:id="rId15"/>
    <p:sldId id="404" r:id="rId16"/>
    <p:sldId id="257" r:id="rId17"/>
    <p:sldId id="354" r:id="rId18"/>
    <p:sldId id="412" r:id="rId19"/>
    <p:sldId id="414" r:id="rId20"/>
    <p:sldId id="387" r:id="rId21"/>
    <p:sldId id="398" r:id="rId22"/>
    <p:sldId id="402" r:id="rId23"/>
    <p:sldId id="409" r:id="rId24"/>
    <p:sldId id="418" r:id="rId25"/>
    <p:sldId id="361" r:id="rId26"/>
    <p:sldId id="394" r:id="rId27"/>
    <p:sldId id="310" r:id="rId28"/>
    <p:sldId id="358" r:id="rId29"/>
    <p:sldId id="416" r:id="rId30"/>
    <p:sldId id="339" r:id="rId31"/>
    <p:sldId id="340" r:id="rId32"/>
    <p:sldId id="341" r:id="rId33"/>
    <p:sldId id="342" r:id="rId34"/>
    <p:sldId id="343" r:id="rId35"/>
    <p:sldId id="344" r:id="rId36"/>
    <p:sldId id="359" r:id="rId37"/>
    <p:sldId id="360" r:id="rId38"/>
    <p:sldId id="284" r:id="rId39"/>
    <p:sldId id="356" r:id="rId40"/>
    <p:sldId id="355" r:id="rId41"/>
    <p:sldId id="421" r:id="rId42"/>
    <p:sldId id="288" r:id="rId43"/>
    <p:sldId id="422" r:id="rId44"/>
    <p:sldId id="346" r:id="rId45"/>
    <p:sldId id="283" r:id="rId46"/>
    <p:sldId id="362" r:id="rId47"/>
    <p:sldId id="423" r:id="rId48"/>
    <p:sldId id="424" r:id="rId49"/>
    <p:sldId id="297" r:id="rId50"/>
    <p:sldId id="329" r:id="rId51"/>
    <p:sldId id="332" r:id="rId52"/>
    <p:sldId id="308" r:id="rId53"/>
    <p:sldId id="363" r:id="rId54"/>
    <p:sldId id="364" r:id="rId55"/>
    <p:sldId id="325" r:id="rId56"/>
    <p:sldId id="324" r:id="rId57"/>
    <p:sldId id="365" r:id="rId58"/>
    <p:sldId id="349" r:id="rId59"/>
    <p:sldId id="309" r:id="rId60"/>
    <p:sldId id="311" r:id="rId61"/>
    <p:sldId id="305" r:id="rId62"/>
    <p:sldId id="352" r:id="rId63"/>
    <p:sldId id="276" r:id="rId64"/>
    <p:sldId id="270" r:id="rId65"/>
    <p:sldId id="280" r:id="rId66"/>
    <p:sldId id="267" r:id="rId67"/>
    <p:sldId id="272" r:id="rId68"/>
    <p:sldId id="353" r:id="rId6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339933"/>
    <a:srgbClr val="FF0000"/>
    <a:srgbClr val="0099CC"/>
    <a:srgbClr val="CC99FF"/>
    <a:srgbClr val="00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5204" autoAdjust="0"/>
  </p:normalViewPr>
  <p:slideViewPr>
    <p:cSldViewPr>
      <p:cViewPr varScale="1">
        <p:scale>
          <a:sx n="84" d="100"/>
          <a:sy n="84" d="100"/>
        </p:scale>
        <p:origin x="-144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50" y="-7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BPS-BOE-FS\Business-Data\Budget%20Presentation%20Worksheet%202%20from%20Lor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BPS-BOE-FS\Business-Data\Budget%20Presentation%20Worksheet%202%20from%20Lor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3564012831729399E-2"/>
          <c:y val="1.14709252892684E-3"/>
          <c:w val="0.66768777614138497"/>
          <c:h val="0.95754186536542096"/>
        </c:manualLayout>
      </c:layout>
      <c:barChart>
        <c:barDir val="col"/>
        <c:grouping val="stacked"/>
        <c:varyColors val="0"/>
        <c:ser>
          <c:idx val="0"/>
          <c:order val="0"/>
          <c:tx>
            <c:strRef>
              <c:f>'\\BPS-BOE-FS\Business-Data\[Budget stacked bar.xls]Sheet1'!$A$7</c:f>
              <c:strCache>
                <c:ptCount val="1"/>
                <c:pt idx="0">
                  <c:v>Contractual Obligations</c:v>
                </c:pt>
              </c:strCache>
            </c:strRef>
          </c:tx>
          <c:spPr>
            <a:solidFill>
              <a:schemeClr val="accent1">
                <a:lumMod val="60000"/>
                <a:lumOff val="40000"/>
              </a:schemeClr>
            </a:solidFill>
          </c:spPr>
          <c:invertIfNegative val="0"/>
          <c:dLbls>
            <c:dLbl>
              <c:idx val="0"/>
              <c:layout>
                <c:manualLayout>
                  <c:x val="3.9273441335296996E-3"/>
                  <c:y val="-5.9905862216517003E-2"/>
                </c:manualLayout>
              </c:layout>
              <c:tx>
                <c:rich>
                  <a:bodyPr/>
                  <a:lstStyle/>
                  <a:p>
                    <a:r>
                      <a:rPr lang="en-US" dirty="0"/>
                      <a:t>Contractual Obligations, $985,579</a:t>
                    </a:r>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E0F-48D6-B630-84167E29B7A4}"/>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ct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'\\BPS-BOE-FS\Business-Data\[Budget stacked bar.xls]Sheet1'!$B$7</c:f>
              <c:numCache>
                <c:formatCode>General</c:formatCode>
                <c:ptCount val="1"/>
                <c:pt idx="0">
                  <c:v>985579</c:v>
                </c:pt>
              </c:numCache>
            </c:numRef>
          </c:val>
          <c:extLst xmlns:c16r2="http://schemas.microsoft.com/office/drawing/2015/06/chart">
            <c:ext xmlns:c16="http://schemas.microsoft.com/office/drawing/2014/chart" uri="{C3380CC4-5D6E-409C-BE32-E72D297353CC}">
              <c16:uniqueId val="{00000001-2E0F-48D6-B630-84167E29B7A4}"/>
            </c:ext>
          </c:extLst>
        </c:ser>
        <c:ser>
          <c:idx val="1"/>
          <c:order val="1"/>
          <c:tx>
            <c:strRef>
              <c:f>'\\BPS-BOE-FS\Business-Data\[Budget stacked bar.xls]Sheet1'!$A$8</c:f>
              <c:strCache>
                <c:ptCount val="1"/>
                <c:pt idx="0">
                  <c:v>Contracted Services</c:v>
                </c:pt>
              </c:strCache>
            </c:strRef>
          </c:tx>
          <c:spPr>
            <a:solidFill>
              <a:schemeClr val="accent2">
                <a:lumMod val="60000"/>
                <a:lumOff val="40000"/>
              </a:schemeClr>
            </a:solidFill>
          </c:spPr>
          <c:invertIfNegative val="0"/>
          <c:dLbls>
            <c:dLbl>
              <c:idx val="0"/>
              <c:tx>
                <c:rich>
                  <a:bodyPr/>
                  <a:lstStyle/>
                  <a:p>
                    <a:r>
                      <a:rPr lang="en-US" dirty="0"/>
                      <a:t>Contracted Services, $364,569</a:t>
                    </a:r>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E0F-48D6-B630-84167E29B7A4}"/>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ct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'\\BPS-BOE-FS\Business-Data\[Budget stacked bar.xls]Sheet1'!$B$8</c:f>
              <c:numCache>
                <c:formatCode>General</c:formatCode>
                <c:ptCount val="1"/>
                <c:pt idx="0">
                  <c:v>364569</c:v>
                </c:pt>
              </c:numCache>
            </c:numRef>
          </c:val>
          <c:extLst xmlns:c16r2="http://schemas.microsoft.com/office/drawing/2015/06/chart">
            <c:ext xmlns:c16="http://schemas.microsoft.com/office/drawing/2014/chart" uri="{C3380CC4-5D6E-409C-BE32-E72D297353CC}">
              <c16:uniqueId val="{00000003-2E0F-48D6-B630-84167E29B7A4}"/>
            </c:ext>
          </c:extLst>
        </c:ser>
        <c:ser>
          <c:idx val="2"/>
          <c:order val="2"/>
          <c:tx>
            <c:strRef>
              <c:f>'\\BPS-BOE-FS\Business-Data\[Budget stacked bar.xls]Sheet1'!$A$9</c:f>
              <c:strCache>
                <c:ptCount val="1"/>
                <c:pt idx="0">
                  <c:v>Transportation &amp; Utilities</c:v>
                </c:pt>
              </c:strCache>
            </c:strRef>
          </c:tx>
          <c:spPr>
            <a:solidFill>
              <a:schemeClr val="accent3">
                <a:lumMod val="60000"/>
                <a:lumOff val="40000"/>
              </a:schemeClr>
            </a:solidFill>
          </c:spPr>
          <c:invertIfNegative val="0"/>
          <c:dLbls>
            <c:dLbl>
              <c:idx val="0"/>
              <c:tx>
                <c:rich>
                  <a:bodyPr/>
                  <a:lstStyle/>
                  <a:p>
                    <a:r>
                      <a:rPr lang="en-US" dirty="0"/>
                      <a:t>Transportation &amp; Utilities, $122,160</a:t>
                    </a:r>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E0F-48D6-B630-84167E29B7A4}"/>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ct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'\\BPS-BOE-FS\Business-Data\[Budget stacked bar.xls]Sheet1'!$B$9</c:f>
              <c:numCache>
                <c:formatCode>General</c:formatCode>
                <c:ptCount val="1"/>
                <c:pt idx="0">
                  <c:v>122160</c:v>
                </c:pt>
              </c:numCache>
            </c:numRef>
          </c:val>
          <c:extLst xmlns:c16r2="http://schemas.microsoft.com/office/drawing/2015/06/chart">
            <c:ext xmlns:c16="http://schemas.microsoft.com/office/drawing/2014/chart" uri="{C3380CC4-5D6E-409C-BE32-E72D297353CC}">
              <c16:uniqueId val="{00000005-2E0F-48D6-B630-84167E29B7A4}"/>
            </c:ext>
          </c:extLst>
        </c:ser>
        <c:ser>
          <c:idx val="3"/>
          <c:order val="3"/>
          <c:tx>
            <c:strRef>
              <c:f>'\\BPS-BOE-FS\Business-Data\[Budget stacked bar.xls]Sheet1'!$A$10</c:f>
              <c:strCache>
                <c:ptCount val="1"/>
                <c:pt idx="0">
                  <c:v>Tuition</c:v>
                </c:pt>
              </c:strCache>
            </c:strRef>
          </c:tx>
          <c:spPr>
            <a:solidFill>
              <a:schemeClr val="accent4">
                <a:lumMod val="60000"/>
                <a:lumOff val="40000"/>
              </a:schemeClr>
            </a:solidFill>
          </c:spPr>
          <c:invertIfNegative val="0"/>
          <c:dLbls>
            <c:dLbl>
              <c:idx val="0"/>
              <c:tx>
                <c:rich>
                  <a:bodyPr/>
                  <a:lstStyle/>
                  <a:p>
                    <a:r>
                      <a:rPr lang="en-US" dirty="0"/>
                      <a:t>Tuition, $557,713</a:t>
                    </a:r>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E0F-48D6-B630-84167E29B7A4}"/>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ct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'\\BPS-BOE-FS\Business-Data\[Budget stacked bar.xls]Sheet1'!$B$10</c:f>
              <c:numCache>
                <c:formatCode>General</c:formatCode>
                <c:ptCount val="1"/>
                <c:pt idx="0">
                  <c:v>557713</c:v>
                </c:pt>
              </c:numCache>
            </c:numRef>
          </c:val>
          <c:extLst xmlns:c16r2="http://schemas.microsoft.com/office/drawing/2015/06/chart">
            <c:ext xmlns:c16="http://schemas.microsoft.com/office/drawing/2014/chart" uri="{C3380CC4-5D6E-409C-BE32-E72D297353CC}">
              <c16:uniqueId val="{00000007-2E0F-48D6-B630-84167E29B7A4}"/>
            </c:ext>
          </c:extLst>
        </c:ser>
        <c:ser>
          <c:idx val="4"/>
          <c:order val="4"/>
          <c:tx>
            <c:strRef>
              <c:f>'\\BPS-BOE-FS\Business-Data\[Budget stacked bar.xls]Sheet1'!$A$11</c:f>
              <c:strCache>
                <c:ptCount val="1"/>
                <c:pt idx="0">
                  <c:v>Remaining New Staff Requests</c:v>
                </c:pt>
              </c:strCache>
            </c:strRef>
          </c:tx>
          <c:spPr>
            <a:ln w="38100"/>
          </c:spPr>
          <c:invertIfNegative val="0"/>
          <c:dPt>
            <c:idx val="0"/>
            <c:invertIfNegative val="0"/>
            <c:bubble3D val="0"/>
            <c:spPr>
              <a:solidFill>
                <a:schemeClr val="accent5">
                  <a:lumMod val="60000"/>
                  <a:lumOff val="40000"/>
                </a:schemeClr>
              </a:solidFill>
              <a:ln w="38100"/>
            </c:spPr>
            <c:extLst xmlns:c16r2="http://schemas.microsoft.com/office/drawing/2015/06/chart">
              <c:ext xmlns:c16="http://schemas.microsoft.com/office/drawing/2014/chart" uri="{C3380CC4-5D6E-409C-BE32-E72D297353CC}">
                <c16:uniqueId val="{00000009-2E0F-48D6-B630-84167E29B7A4}"/>
              </c:ext>
            </c:extLst>
          </c:dPt>
          <c:dLbls>
            <c:dLbl>
              <c:idx val="0"/>
              <c:tx>
                <c:rich>
                  <a:bodyPr/>
                  <a:lstStyle/>
                  <a:p>
                    <a:r>
                      <a:rPr lang="en-US" dirty="0"/>
                      <a:t>Remaining New Staff Requests, $566,820</a:t>
                    </a:r>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E0F-48D6-B630-84167E29B7A4}"/>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'\\BPS-BOE-FS\Business-Data\[Budget stacked bar.xls]Sheet1'!$B$11</c:f>
              <c:numCache>
                <c:formatCode>General</c:formatCode>
                <c:ptCount val="1"/>
                <c:pt idx="0">
                  <c:v>566820</c:v>
                </c:pt>
              </c:numCache>
            </c:numRef>
          </c:val>
          <c:extLst xmlns:c16r2="http://schemas.microsoft.com/office/drawing/2015/06/chart">
            <c:ext xmlns:c16="http://schemas.microsoft.com/office/drawing/2014/chart" uri="{C3380CC4-5D6E-409C-BE32-E72D297353CC}">
              <c16:uniqueId val="{0000000A-2E0F-48D6-B630-84167E29B7A4}"/>
            </c:ext>
          </c:extLst>
        </c:ser>
        <c:dLbls>
          <c:showLegendKey val="0"/>
          <c:showVal val="0"/>
          <c:showCatName val="0"/>
          <c:showSerName val="0"/>
          <c:showPercent val="0"/>
          <c:showBubbleSize val="0"/>
        </c:dLbls>
        <c:gapWidth val="150"/>
        <c:overlap val="100"/>
        <c:axId val="191730048"/>
        <c:axId val="191731968"/>
      </c:barChart>
      <c:catAx>
        <c:axId val="191730048"/>
        <c:scaling>
          <c:orientation val="minMax"/>
        </c:scaling>
        <c:delete val="1"/>
        <c:axPos val="b"/>
        <c:title>
          <c:tx>
            <c:rich>
              <a:bodyPr/>
              <a:lstStyle/>
              <a:p>
                <a:pPr>
                  <a:defRPr sz="1000" b="1" i="0" u="none" strike="noStrike" baseline="0">
                    <a:solidFill>
                      <a:srgbClr val="000000"/>
                    </a:solidFill>
                    <a:latin typeface="Calibri"/>
                    <a:ea typeface="Calibri"/>
                    <a:cs typeface="Calibri"/>
                  </a:defRPr>
                </a:pPr>
                <a:r>
                  <a:rPr lang="en-US" dirty="0"/>
                  <a:t>2018-2019 Adopted Budget  -  $ 43,581,003</a:t>
                </a:r>
              </a:p>
            </c:rich>
          </c:tx>
          <c:overlay val="0"/>
        </c:title>
        <c:majorTickMark val="out"/>
        <c:minorTickMark val="none"/>
        <c:tickLblPos val="nextTo"/>
        <c:crossAx val="191731968"/>
        <c:crosses val="autoZero"/>
        <c:auto val="1"/>
        <c:lblAlgn val="ctr"/>
        <c:lblOffset val="100"/>
        <c:noMultiLvlLbl val="0"/>
      </c:catAx>
      <c:valAx>
        <c:axId val="191731968"/>
        <c:scaling>
          <c:orientation val="minMax"/>
        </c:scaling>
        <c:delete val="1"/>
        <c:axPos val="l"/>
        <c:numFmt formatCode="General" sourceLinked="1"/>
        <c:majorTickMark val="out"/>
        <c:minorTickMark val="none"/>
        <c:tickLblPos val="nextTo"/>
        <c:crossAx val="191730048"/>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3564012831729399E-2"/>
          <c:y val="1.1470525643753999E-3"/>
          <c:w val="0.66768777614138497"/>
          <c:h val="0.95754186536542096"/>
        </c:manualLayout>
      </c:layout>
      <c:barChart>
        <c:barDir val="col"/>
        <c:grouping val="stacked"/>
        <c:varyColors val="0"/>
        <c:ser>
          <c:idx val="0"/>
          <c:order val="0"/>
          <c:tx>
            <c:strRef>
              <c:f>'\\BPS-BOE-FS\Business-Data\[Budget stacked bar.xls]Sheet1'!$A$7</c:f>
              <c:strCache>
                <c:ptCount val="1"/>
                <c:pt idx="0">
                  <c:v>Contractual Obligations</c:v>
                </c:pt>
              </c:strCache>
            </c:strRef>
          </c:tx>
          <c:spPr>
            <a:solidFill>
              <a:schemeClr val="accent1">
                <a:lumMod val="60000"/>
                <a:lumOff val="40000"/>
              </a:schemeClr>
            </a:solidFill>
          </c:spPr>
          <c:invertIfNegative val="0"/>
          <c:dLbls>
            <c:dLbl>
              <c:idx val="0"/>
              <c:layout>
                <c:manualLayout>
                  <c:x val="3.9273441335296996E-3"/>
                  <c:y val="-5.9905862216517003E-2"/>
                </c:manualLayout>
              </c:layout>
              <c:tx>
                <c:rich>
                  <a:bodyPr/>
                  <a:lstStyle/>
                  <a:p>
                    <a:r>
                      <a:rPr lang="en-US" dirty="0"/>
                      <a:t>Contractual Obligations, $985,579</a:t>
                    </a:r>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15D-4B24-8F9B-2D0B609181EA}"/>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ct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'\\BPS-BOE-FS\Business-Data\[Budget stacked bar.xls]Sheet1'!$B$7</c:f>
              <c:numCache>
                <c:formatCode>General</c:formatCode>
                <c:ptCount val="1"/>
                <c:pt idx="0">
                  <c:v>985579</c:v>
                </c:pt>
              </c:numCache>
            </c:numRef>
          </c:val>
          <c:extLst xmlns:c16r2="http://schemas.microsoft.com/office/drawing/2015/06/chart">
            <c:ext xmlns:c16="http://schemas.microsoft.com/office/drawing/2014/chart" uri="{C3380CC4-5D6E-409C-BE32-E72D297353CC}">
              <c16:uniqueId val="{00000001-515D-4B24-8F9B-2D0B609181EA}"/>
            </c:ext>
          </c:extLst>
        </c:ser>
        <c:ser>
          <c:idx val="1"/>
          <c:order val="1"/>
          <c:tx>
            <c:strRef>
              <c:f>'\\BPS-BOE-FS\Business-Data\[Budget stacked bar.xls]Sheet1'!$A$8</c:f>
              <c:strCache>
                <c:ptCount val="1"/>
                <c:pt idx="0">
                  <c:v>Contracted Services</c:v>
                </c:pt>
              </c:strCache>
            </c:strRef>
          </c:tx>
          <c:spPr>
            <a:solidFill>
              <a:schemeClr val="accent2">
                <a:lumMod val="60000"/>
                <a:lumOff val="40000"/>
              </a:schemeClr>
            </a:solidFill>
          </c:spPr>
          <c:invertIfNegative val="0"/>
          <c:dLbls>
            <c:dLbl>
              <c:idx val="0"/>
              <c:tx>
                <c:rich>
                  <a:bodyPr/>
                  <a:lstStyle/>
                  <a:p>
                    <a:r>
                      <a:rPr lang="en-US" dirty="0"/>
                      <a:t>Contracted Services, $364,569</a:t>
                    </a:r>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15D-4B24-8F9B-2D0B609181EA}"/>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ct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'\\BPS-BOE-FS\Business-Data\[Budget stacked bar.xls]Sheet1'!$B$8</c:f>
              <c:numCache>
                <c:formatCode>General</c:formatCode>
                <c:ptCount val="1"/>
                <c:pt idx="0">
                  <c:v>364569</c:v>
                </c:pt>
              </c:numCache>
            </c:numRef>
          </c:val>
          <c:extLst xmlns:c16r2="http://schemas.microsoft.com/office/drawing/2015/06/chart">
            <c:ext xmlns:c16="http://schemas.microsoft.com/office/drawing/2014/chart" uri="{C3380CC4-5D6E-409C-BE32-E72D297353CC}">
              <c16:uniqueId val="{00000003-515D-4B24-8F9B-2D0B609181EA}"/>
            </c:ext>
          </c:extLst>
        </c:ser>
        <c:ser>
          <c:idx val="2"/>
          <c:order val="2"/>
          <c:tx>
            <c:strRef>
              <c:f>'\\BPS-BOE-FS\Business-Data\[Budget stacked bar.xls]Sheet1'!$A$9</c:f>
              <c:strCache>
                <c:ptCount val="1"/>
                <c:pt idx="0">
                  <c:v>Transportation &amp; Utilities</c:v>
                </c:pt>
              </c:strCache>
            </c:strRef>
          </c:tx>
          <c:spPr>
            <a:solidFill>
              <a:schemeClr val="accent3">
                <a:lumMod val="60000"/>
                <a:lumOff val="40000"/>
              </a:schemeClr>
            </a:solidFill>
          </c:spPr>
          <c:invertIfNegative val="0"/>
          <c:dLbls>
            <c:dLbl>
              <c:idx val="0"/>
              <c:tx>
                <c:rich>
                  <a:bodyPr/>
                  <a:lstStyle/>
                  <a:p>
                    <a:r>
                      <a:rPr lang="en-US" dirty="0"/>
                      <a:t>Transportation &amp; Utilities, $122,160</a:t>
                    </a:r>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15D-4B24-8F9B-2D0B609181EA}"/>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ct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'\\BPS-BOE-FS\Business-Data\[Budget stacked bar.xls]Sheet1'!$B$9</c:f>
              <c:numCache>
                <c:formatCode>General</c:formatCode>
                <c:ptCount val="1"/>
                <c:pt idx="0">
                  <c:v>122160</c:v>
                </c:pt>
              </c:numCache>
            </c:numRef>
          </c:val>
          <c:extLst xmlns:c16r2="http://schemas.microsoft.com/office/drawing/2015/06/chart">
            <c:ext xmlns:c16="http://schemas.microsoft.com/office/drawing/2014/chart" uri="{C3380CC4-5D6E-409C-BE32-E72D297353CC}">
              <c16:uniqueId val="{00000005-515D-4B24-8F9B-2D0B609181EA}"/>
            </c:ext>
          </c:extLst>
        </c:ser>
        <c:ser>
          <c:idx val="3"/>
          <c:order val="3"/>
          <c:tx>
            <c:strRef>
              <c:f>'\\BPS-BOE-FS\Business-Data\[Budget stacked bar.xls]Sheet1'!$A$10</c:f>
              <c:strCache>
                <c:ptCount val="1"/>
                <c:pt idx="0">
                  <c:v>Tuition</c:v>
                </c:pt>
              </c:strCache>
            </c:strRef>
          </c:tx>
          <c:spPr>
            <a:solidFill>
              <a:schemeClr val="accent4">
                <a:lumMod val="60000"/>
                <a:lumOff val="40000"/>
              </a:schemeClr>
            </a:solidFill>
          </c:spPr>
          <c:invertIfNegative val="0"/>
          <c:dLbls>
            <c:dLbl>
              <c:idx val="0"/>
              <c:tx>
                <c:rich>
                  <a:bodyPr/>
                  <a:lstStyle/>
                  <a:p>
                    <a:r>
                      <a:rPr lang="en-US" dirty="0"/>
                      <a:t>Tuition, $557,713</a:t>
                    </a:r>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15D-4B24-8F9B-2D0B609181EA}"/>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ct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'\\BPS-BOE-FS\Business-Data\[Budget stacked bar.xls]Sheet1'!$B$10</c:f>
              <c:numCache>
                <c:formatCode>General</c:formatCode>
                <c:ptCount val="1"/>
                <c:pt idx="0">
                  <c:v>557713</c:v>
                </c:pt>
              </c:numCache>
            </c:numRef>
          </c:val>
          <c:extLst xmlns:c16r2="http://schemas.microsoft.com/office/drawing/2015/06/chart">
            <c:ext xmlns:c16="http://schemas.microsoft.com/office/drawing/2014/chart" uri="{C3380CC4-5D6E-409C-BE32-E72D297353CC}">
              <c16:uniqueId val="{00000007-515D-4B24-8F9B-2D0B609181EA}"/>
            </c:ext>
          </c:extLst>
        </c:ser>
        <c:ser>
          <c:idx val="4"/>
          <c:order val="4"/>
          <c:tx>
            <c:strRef>
              <c:f>'\\BPS-BOE-FS\Business-Data\[Budget stacked bar.xls]Sheet1'!$A$11</c:f>
              <c:strCache>
                <c:ptCount val="1"/>
                <c:pt idx="0">
                  <c:v>Remaining New Staff Requests</c:v>
                </c:pt>
              </c:strCache>
            </c:strRef>
          </c:tx>
          <c:spPr>
            <a:ln w="38100"/>
          </c:spPr>
          <c:invertIfNegative val="0"/>
          <c:dPt>
            <c:idx val="0"/>
            <c:invertIfNegative val="0"/>
            <c:bubble3D val="0"/>
            <c:spPr>
              <a:solidFill>
                <a:schemeClr val="accent5">
                  <a:lumMod val="60000"/>
                  <a:lumOff val="40000"/>
                </a:schemeClr>
              </a:solidFill>
              <a:ln w="38100"/>
            </c:spPr>
            <c:extLst xmlns:c16r2="http://schemas.microsoft.com/office/drawing/2015/06/chart">
              <c:ext xmlns:c16="http://schemas.microsoft.com/office/drawing/2014/chart" uri="{C3380CC4-5D6E-409C-BE32-E72D297353CC}">
                <c16:uniqueId val="{00000009-515D-4B24-8F9B-2D0B609181EA}"/>
              </c:ext>
            </c:extLst>
          </c:dPt>
          <c:dLbls>
            <c:dLbl>
              <c:idx val="0"/>
              <c:tx>
                <c:rich>
                  <a:bodyPr/>
                  <a:lstStyle/>
                  <a:p>
                    <a:r>
                      <a:rPr lang="en-US" dirty="0"/>
                      <a:t>Remaining New Staff Requests, $566,820</a:t>
                    </a:r>
                  </a:p>
                </c:rich>
              </c:tx>
              <c:dLblPos val="ctr"/>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15D-4B24-8F9B-2D0B609181EA}"/>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'\\BPS-BOE-FS\Business-Data\[Budget stacked bar.xls]Sheet1'!$B$11</c:f>
              <c:numCache>
                <c:formatCode>General</c:formatCode>
                <c:ptCount val="1"/>
                <c:pt idx="0">
                  <c:v>566820</c:v>
                </c:pt>
              </c:numCache>
            </c:numRef>
          </c:val>
          <c:extLst xmlns:c16r2="http://schemas.microsoft.com/office/drawing/2015/06/chart">
            <c:ext xmlns:c16="http://schemas.microsoft.com/office/drawing/2014/chart" uri="{C3380CC4-5D6E-409C-BE32-E72D297353CC}">
              <c16:uniqueId val="{0000000A-515D-4B24-8F9B-2D0B609181EA}"/>
            </c:ext>
          </c:extLst>
        </c:ser>
        <c:dLbls>
          <c:showLegendKey val="0"/>
          <c:showVal val="0"/>
          <c:showCatName val="0"/>
          <c:showSerName val="0"/>
          <c:showPercent val="0"/>
          <c:showBubbleSize val="0"/>
        </c:dLbls>
        <c:gapWidth val="150"/>
        <c:overlap val="100"/>
        <c:axId val="191488384"/>
        <c:axId val="191490304"/>
      </c:barChart>
      <c:catAx>
        <c:axId val="191488384"/>
        <c:scaling>
          <c:orientation val="minMax"/>
        </c:scaling>
        <c:delete val="1"/>
        <c:axPos val="b"/>
        <c:title>
          <c:tx>
            <c:rich>
              <a:bodyPr/>
              <a:lstStyle/>
              <a:p>
                <a:pPr>
                  <a:defRPr sz="1000" b="1" i="0" u="none" strike="noStrike" baseline="0">
                    <a:solidFill>
                      <a:srgbClr val="000000"/>
                    </a:solidFill>
                    <a:latin typeface="Calibri"/>
                    <a:ea typeface="Calibri"/>
                    <a:cs typeface="Calibri"/>
                  </a:defRPr>
                </a:pPr>
                <a:r>
                  <a:rPr lang="en-US" dirty="0"/>
                  <a:t>2018-2019 Adopted Budget  -  $ 43,581,003</a:t>
                </a:r>
              </a:p>
            </c:rich>
          </c:tx>
          <c:overlay val="0"/>
        </c:title>
        <c:majorTickMark val="out"/>
        <c:minorTickMark val="none"/>
        <c:tickLblPos val="nextTo"/>
        <c:crossAx val="191490304"/>
        <c:crosses val="autoZero"/>
        <c:auto val="1"/>
        <c:lblAlgn val="ctr"/>
        <c:lblOffset val="100"/>
        <c:noMultiLvlLbl val="0"/>
      </c:catAx>
      <c:valAx>
        <c:axId val="191490304"/>
        <c:scaling>
          <c:orientation val="minMax"/>
        </c:scaling>
        <c:delete val="1"/>
        <c:axPos val="l"/>
        <c:numFmt formatCode="General" sourceLinked="1"/>
        <c:majorTickMark val="out"/>
        <c:minorTickMark val="none"/>
        <c:tickLblPos val="nextTo"/>
        <c:crossAx val="191488384"/>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2018-2019</a:t>
            </a:r>
          </a:p>
        </c:rich>
      </c:tx>
      <c:overlay val="0"/>
    </c:title>
    <c:autoTitleDeleted val="0"/>
    <c:plotArea>
      <c:layout/>
      <c:pieChart>
        <c:varyColors val="1"/>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dPt>
            <c:idx val="0"/>
            <c:bubble3D val="0"/>
            <c:extLst xmlns:c16r2="http://schemas.microsoft.com/office/drawing/2015/06/chart">
              <c:ext xmlns:c16="http://schemas.microsoft.com/office/drawing/2014/chart" uri="{C3380CC4-5D6E-409C-BE32-E72D297353CC}">
                <c16:uniqueId val="{00000000-CB29-4D17-AA01-CB035AFC4034}"/>
              </c:ext>
            </c:extLst>
          </c:dPt>
          <c:dPt>
            <c:idx val="1"/>
            <c:bubble3D val="0"/>
            <c:spPr>
              <a:gradFill rotWithShape="0">
                <a:gsLst>
                  <a:gs pos="0">
                    <a:srgbClr val="FF9A99"/>
                  </a:gs>
                  <a:gs pos="100000">
                    <a:srgbClr val="D1403C"/>
                  </a:gs>
                </a:gsLst>
                <a:lin ang="5400000"/>
              </a:gradFill>
              <a:ln w="25400">
                <a:noFill/>
              </a:ln>
              <a:effectLst>
                <a:outerShdw dist="35921" dir="2700000" algn="br">
                  <a:srgbClr val="000000"/>
                </a:outerShdw>
              </a:effectLst>
            </c:spPr>
            <c:extLst xmlns:c16r2="http://schemas.microsoft.com/office/drawing/2015/06/chart">
              <c:ext xmlns:c16="http://schemas.microsoft.com/office/drawing/2014/chart" uri="{C3380CC4-5D6E-409C-BE32-E72D297353CC}">
                <c16:uniqueId val="{00000002-CB29-4D17-AA01-CB035AFC4034}"/>
              </c:ext>
            </c:extLst>
          </c:dPt>
          <c:dLbls>
            <c:numFmt formatCode="0.00%" sourceLinked="0"/>
            <c:spPr>
              <a:noFill/>
              <a:ln w="25400">
                <a:noFill/>
              </a:ln>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sped!$E$25:$E$26</c:f>
              <c:strCache>
                <c:ptCount val="2"/>
                <c:pt idx="0">
                  <c:v>SPECIAL EDUCATION BUDGET</c:v>
                </c:pt>
                <c:pt idx="1">
                  <c:v>REMAINING PROPOSED BUDGET</c:v>
                </c:pt>
              </c:strCache>
            </c:strRef>
          </c:cat>
          <c:val>
            <c:numRef>
              <c:f>sped!$F$25:$F$26</c:f>
              <c:numCache>
                <c:formatCode>#,##0_);\(#,##0\)</c:formatCode>
                <c:ptCount val="2"/>
                <c:pt idx="0" formatCode="#,##0_);[Red]\(#,##0\)">
                  <c:v>10065260</c:v>
                </c:pt>
                <c:pt idx="1">
                  <c:v>33815720</c:v>
                </c:pt>
              </c:numCache>
            </c:numRef>
          </c:val>
          <c:extLst xmlns:c16r2="http://schemas.microsoft.com/office/drawing/2015/06/chart">
            <c:ext xmlns:c16="http://schemas.microsoft.com/office/drawing/2014/chart" uri="{C3380CC4-5D6E-409C-BE32-E72D297353CC}">
              <c16:uniqueId val="{00000003-CB29-4D17-AA01-CB035AFC4034}"/>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6080498192442905"/>
          <c:y val="0.27142931477702398"/>
          <c:w val="0.29608769492048798"/>
          <c:h val="0.50833490383913205"/>
        </c:manualLayout>
      </c:layout>
      <c:overlay val="0"/>
      <c:spPr>
        <a:noFill/>
        <a:ln w="25400">
          <a:noFill/>
        </a:ln>
      </c:spPr>
    </c:legend>
    <c:plotVisOnly val="1"/>
    <c:dispBlanksAs val="gap"/>
    <c:showDLblsOverMax val="0"/>
  </c:chart>
  <c:spPr>
    <a:solidFill>
      <a:srgbClr val="FFFFFF"/>
    </a:solidFill>
    <a:ln w="25400">
      <a:solidFill>
        <a:srgbClr val="000000"/>
      </a:solidFill>
      <a:prstDash val="solid"/>
    </a:ln>
  </c:spPr>
  <c:txPr>
    <a:bodyPr/>
    <a:lstStyle/>
    <a:p>
      <a:pPr>
        <a:defRPr>
          <a:solidFill>
            <a:schemeClr val="dk1"/>
          </a:solidFill>
          <a:latin typeface="+mn-lt"/>
          <a:ea typeface="+mn-ea"/>
          <a:cs typeface="+mn-cs"/>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'Spec Ed'!$C$118</c:f>
              <c:strCache>
                <c:ptCount val="1"/>
                <c:pt idx="0">
                  <c:v>Special Ed</c:v>
                </c:pt>
              </c:strCache>
            </c:strRef>
          </c:tx>
          <c:spPr>
            <a:solidFill>
              <a:srgbClr val="4F81BD"/>
            </a:solidFill>
            <a:ln w="25400">
              <a:noFill/>
            </a:ln>
          </c:spPr>
          <c:invertIfNegative val="0"/>
          <c:cat>
            <c:multiLvlStrRef>
              <c:f>'Spec Ed'!$D$116:$F$117</c:f>
              <c:multiLvlStrCache>
                <c:ptCount val="3"/>
                <c:lvl>
                  <c:pt idx="0">
                    <c:v>FY 2016-17</c:v>
                  </c:pt>
                  <c:pt idx="1">
                    <c:v>FY 2017-18</c:v>
                  </c:pt>
                  <c:pt idx="2">
                    <c:v>FY 2018-19</c:v>
                  </c:pt>
                </c:lvl>
                <c:lvl>
                  <c:pt idx="0">
                    <c:v>Actual</c:v>
                  </c:pt>
                  <c:pt idx="1">
                    <c:v>Budget</c:v>
                  </c:pt>
                  <c:pt idx="2">
                    <c:v>Proposed</c:v>
                  </c:pt>
                </c:lvl>
              </c:multiLvlStrCache>
            </c:multiLvlStrRef>
          </c:cat>
          <c:val>
            <c:numRef>
              <c:f>'Spec Ed'!$D$118:$F$118</c:f>
              <c:numCache>
                <c:formatCode>_(* #,##0_);_(* \(#,##0\);_(* "-"??_);_(@_)</c:formatCode>
                <c:ptCount val="3"/>
                <c:pt idx="0">
                  <c:v>9238201</c:v>
                </c:pt>
                <c:pt idx="1">
                  <c:v>9469069</c:v>
                </c:pt>
                <c:pt idx="2">
                  <c:v>10065260</c:v>
                </c:pt>
              </c:numCache>
            </c:numRef>
          </c:val>
          <c:extLst xmlns:c16r2="http://schemas.microsoft.com/office/drawing/2015/06/chart">
            <c:ext xmlns:c16="http://schemas.microsoft.com/office/drawing/2014/chart" uri="{C3380CC4-5D6E-409C-BE32-E72D297353CC}">
              <c16:uniqueId val="{00000000-C609-495B-843D-B8E9F72B296F}"/>
            </c:ext>
          </c:extLst>
        </c:ser>
        <c:ser>
          <c:idx val="1"/>
          <c:order val="1"/>
          <c:tx>
            <c:strRef>
              <c:f>'Spec Ed'!$C$119</c:f>
              <c:strCache>
                <c:ptCount val="1"/>
                <c:pt idx="0">
                  <c:v>Remaining Budget</c:v>
                </c:pt>
              </c:strCache>
            </c:strRef>
          </c:tx>
          <c:spPr>
            <a:solidFill>
              <a:srgbClr val="C0504D"/>
            </a:solidFill>
            <a:ln w="25400">
              <a:noFill/>
            </a:ln>
          </c:spPr>
          <c:invertIfNegative val="0"/>
          <c:cat>
            <c:multiLvlStrRef>
              <c:f>'Spec Ed'!$D$116:$F$117</c:f>
              <c:multiLvlStrCache>
                <c:ptCount val="3"/>
                <c:lvl>
                  <c:pt idx="0">
                    <c:v>FY 2016-17</c:v>
                  </c:pt>
                  <c:pt idx="1">
                    <c:v>FY 2017-18</c:v>
                  </c:pt>
                  <c:pt idx="2">
                    <c:v>FY 2018-19</c:v>
                  </c:pt>
                </c:lvl>
                <c:lvl>
                  <c:pt idx="0">
                    <c:v>Actual</c:v>
                  </c:pt>
                  <c:pt idx="1">
                    <c:v>Budget</c:v>
                  </c:pt>
                  <c:pt idx="2">
                    <c:v>Proposed</c:v>
                  </c:pt>
                </c:lvl>
              </c:multiLvlStrCache>
            </c:multiLvlStrRef>
          </c:cat>
          <c:val>
            <c:numRef>
              <c:f>'Spec Ed'!$D$119:$F$119</c:f>
              <c:numCache>
                <c:formatCode>_(* #,##0_);_(* \(#,##0\);_(* "-"??_);_(@_)</c:formatCode>
                <c:ptCount val="3"/>
                <c:pt idx="0">
                  <c:v>32663551</c:v>
                </c:pt>
                <c:pt idx="1">
                  <c:v>33554615</c:v>
                </c:pt>
                <c:pt idx="2">
                  <c:v>33815720</c:v>
                </c:pt>
              </c:numCache>
            </c:numRef>
          </c:val>
          <c:extLst xmlns:c16r2="http://schemas.microsoft.com/office/drawing/2015/06/chart">
            <c:ext xmlns:c16="http://schemas.microsoft.com/office/drawing/2014/chart" uri="{C3380CC4-5D6E-409C-BE32-E72D297353CC}">
              <c16:uniqueId val="{00000001-C609-495B-843D-B8E9F72B296F}"/>
            </c:ext>
          </c:extLst>
        </c:ser>
        <c:dLbls>
          <c:showLegendKey val="0"/>
          <c:showVal val="0"/>
          <c:showCatName val="0"/>
          <c:showSerName val="0"/>
          <c:showPercent val="0"/>
          <c:showBubbleSize val="0"/>
        </c:dLbls>
        <c:gapWidth val="150"/>
        <c:overlap val="100"/>
        <c:axId val="240147072"/>
        <c:axId val="240157056"/>
      </c:barChart>
      <c:catAx>
        <c:axId val="240147072"/>
        <c:scaling>
          <c:orientation val="minMax"/>
        </c:scaling>
        <c:delete val="0"/>
        <c:axPos val="b"/>
        <c:numFmt formatCode="General" sourceLinked="1"/>
        <c:majorTickMark val="out"/>
        <c:minorTickMark val="none"/>
        <c:tickLblPos val="nextTo"/>
        <c:spPr>
          <a:ln w="3175">
            <a:solidFill>
              <a:srgbClr val="808080"/>
            </a:solidFill>
            <a:prstDash val="solid"/>
          </a:ln>
        </c:spPr>
        <c:crossAx val="240157056"/>
        <c:crosses val="autoZero"/>
        <c:auto val="1"/>
        <c:lblAlgn val="ctr"/>
        <c:lblOffset val="100"/>
        <c:noMultiLvlLbl val="0"/>
      </c:catAx>
      <c:valAx>
        <c:axId val="240157056"/>
        <c:scaling>
          <c:orientation val="minMax"/>
        </c:scaling>
        <c:delete val="0"/>
        <c:axPos val="l"/>
        <c:majorGridlines>
          <c:spPr>
            <a:ln w="3175">
              <a:solidFill>
                <a:srgbClr val="808080"/>
              </a:solidFill>
              <a:prstDash val="solid"/>
            </a:ln>
          </c:spPr>
        </c:majorGridlines>
        <c:numFmt formatCode="_(* #,##0_);_(* \(#,##0\);_(* &quot;-&quot;??_);_(@_)" sourceLinked="1"/>
        <c:majorTickMark val="out"/>
        <c:minorTickMark val="none"/>
        <c:tickLblPos val="nextTo"/>
        <c:spPr>
          <a:ln w="3175">
            <a:solidFill>
              <a:srgbClr val="808080"/>
            </a:solidFill>
            <a:prstDash val="solid"/>
          </a:ln>
        </c:spPr>
        <c:crossAx val="240147072"/>
        <c:crosses val="autoZero"/>
        <c:crossBetween val="between"/>
      </c:valAx>
      <c:spPr>
        <a:solidFill>
          <a:srgbClr val="FFFFFF"/>
        </a:solidFill>
        <a:ln w="25400">
          <a:noFill/>
        </a:ln>
      </c:spPr>
    </c:plotArea>
    <c:legend>
      <c:legendPos val="t"/>
      <c:overlay val="0"/>
      <c:spPr>
        <a:noFill/>
        <a:ln w="25400">
          <a:noFill/>
        </a:ln>
      </c:spPr>
      <c:txPr>
        <a:bodyPr/>
        <a:lstStyle/>
        <a:p>
          <a:pPr>
            <a:defRPr sz="1400"/>
          </a:pPr>
          <a:endParaRPr lang="en-US"/>
        </a:p>
      </c:txPr>
    </c:legend>
    <c:plotVisOnly val="1"/>
    <c:dispBlanksAs val="gap"/>
    <c:showDLblsOverMax val="0"/>
  </c:chart>
  <c:spPr>
    <a:solidFill>
      <a:srgbClr val="FFFFFF"/>
    </a:solidFill>
    <a:ln w="25400">
      <a:solidFill>
        <a:srgbClr val="000000"/>
      </a:solidFill>
      <a:prstDash val="solid"/>
    </a:ln>
  </c:spPr>
  <c:txPr>
    <a:bodyPr/>
    <a:lstStyle/>
    <a:p>
      <a:pPr>
        <a:defRPr>
          <a:solidFill>
            <a:schemeClr val="dk1"/>
          </a:solidFill>
          <a:latin typeface="+mn-lt"/>
          <a:ea typeface="+mn-ea"/>
          <a:cs typeface="+mn-cs"/>
        </a:defRPr>
      </a:pPr>
      <a:endParaRPr lang="en-US"/>
    </a:p>
  </c:txPr>
  <c:externalData r:id="rId2">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3.jpeg"/></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drawing1.xml><?xml version="1.0" encoding="utf-8"?>
<c:userShapes xmlns:c="http://schemas.openxmlformats.org/drawingml/2006/chart">
  <cdr:relSizeAnchor xmlns:cdr="http://schemas.openxmlformats.org/drawingml/2006/chartDrawing">
    <cdr:from>
      <cdr:x>0.22222</cdr:x>
      <cdr:y>0.13514</cdr:y>
    </cdr:from>
    <cdr:to>
      <cdr:x>0.48879</cdr:x>
      <cdr:y>0.13514</cdr:y>
    </cdr:to>
    <cdr:cxnSp macro="">
      <cdr:nvCxnSpPr>
        <cdr:cNvPr id="3" name="Straight Connector 2">
          <a:extLst xmlns:a="http://schemas.openxmlformats.org/drawingml/2006/main">
            <a:ext uri="{FF2B5EF4-FFF2-40B4-BE49-F238E27FC236}">
              <a16:creationId xmlns:a16="http://schemas.microsoft.com/office/drawing/2014/main" xmlns="" id="{8781A367-D51B-452F-8CFA-780A5F153221}"/>
            </a:ext>
          </a:extLst>
        </cdr:cNvPr>
        <cdr:cNvCxnSpPr/>
      </cdr:nvCxnSpPr>
      <cdr:spPr>
        <a:xfrm xmlns:a="http://schemas.openxmlformats.org/drawingml/2006/main">
          <a:off x="1524000" y="762000"/>
          <a:ext cx="1828137" cy="1"/>
        </a:xfrm>
        <a:prstGeom xmlns:a="http://schemas.openxmlformats.org/drawingml/2006/main" prst="line">
          <a:avLst/>
        </a:prstGeom>
        <a:ln xmlns:a="http://schemas.openxmlformats.org/drawingml/2006/main" w="38100">
          <a:solidFill>
            <a:sysClr val="windowText" lastClr="00000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0.13333</cdr:x>
      <cdr:y>0.48649</cdr:y>
    </cdr:from>
    <cdr:to>
      <cdr:x>0.20991</cdr:x>
      <cdr:y>0.52734</cdr:y>
    </cdr:to>
    <cdr:sp macro="" textlink="">
      <cdr:nvSpPr>
        <cdr:cNvPr id="6" name="TextBox 5"/>
        <cdr:cNvSpPr txBox="1"/>
      </cdr:nvSpPr>
      <cdr:spPr>
        <a:xfrm xmlns:a="http://schemas.openxmlformats.org/drawingml/2006/main">
          <a:off x="914400" y="2743200"/>
          <a:ext cx="525186" cy="2303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0.3%</a:t>
          </a:r>
        </a:p>
      </cdr:txBody>
    </cdr:sp>
  </cdr:relSizeAnchor>
  <cdr:relSizeAnchor xmlns:cdr="http://schemas.openxmlformats.org/drawingml/2006/chartDrawing">
    <cdr:from>
      <cdr:x>0.13333</cdr:x>
      <cdr:y>0.56757</cdr:y>
    </cdr:from>
    <cdr:to>
      <cdr:x>0.20991</cdr:x>
      <cdr:y>0.60841</cdr:y>
    </cdr:to>
    <cdr:sp macro="" textlink="">
      <cdr:nvSpPr>
        <cdr:cNvPr id="7" name="TextBox 1"/>
        <cdr:cNvSpPr txBox="1"/>
      </cdr:nvSpPr>
      <cdr:spPr>
        <a:xfrm xmlns:a="http://schemas.openxmlformats.org/drawingml/2006/main">
          <a:off x="914400" y="3200400"/>
          <a:ext cx="525186" cy="2302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0.8%</a:t>
          </a:r>
        </a:p>
      </cdr:txBody>
    </cdr:sp>
  </cdr:relSizeAnchor>
  <cdr:relSizeAnchor xmlns:cdr="http://schemas.openxmlformats.org/drawingml/2006/chartDrawing">
    <cdr:from>
      <cdr:x>0.13333</cdr:x>
      <cdr:y>0.71622</cdr:y>
    </cdr:from>
    <cdr:to>
      <cdr:x>0.20991</cdr:x>
      <cdr:y>0.75706</cdr:y>
    </cdr:to>
    <cdr:sp macro="" textlink="">
      <cdr:nvSpPr>
        <cdr:cNvPr id="9" name="TextBox 1"/>
        <cdr:cNvSpPr txBox="1"/>
      </cdr:nvSpPr>
      <cdr:spPr>
        <a:xfrm xmlns:a="http://schemas.openxmlformats.org/drawingml/2006/main">
          <a:off x="914400" y="4038600"/>
          <a:ext cx="525186" cy="2302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2.3%</a:t>
          </a:r>
        </a:p>
      </cdr:txBody>
    </cdr:sp>
  </cdr:relSizeAnchor>
  <cdr:relSizeAnchor xmlns:cdr="http://schemas.openxmlformats.org/drawingml/2006/chartDrawing">
    <cdr:from>
      <cdr:x>0.13156</cdr:x>
      <cdr:y>0.23492</cdr:y>
    </cdr:from>
    <cdr:to>
      <cdr:x>0.20815</cdr:x>
      <cdr:y>0.27317</cdr:y>
    </cdr:to>
    <cdr:sp macro="" textlink="">
      <cdr:nvSpPr>
        <cdr:cNvPr id="10" name="TextBox 1"/>
        <cdr:cNvSpPr txBox="1"/>
      </cdr:nvSpPr>
      <cdr:spPr>
        <a:xfrm xmlns:a="http://schemas.openxmlformats.org/drawingml/2006/main">
          <a:off x="850861" y="1743075"/>
          <a:ext cx="495344" cy="2838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1.3%</a:t>
          </a:r>
        </a:p>
      </cdr:txBody>
    </cdr:sp>
  </cdr:relSizeAnchor>
  <cdr:relSizeAnchor xmlns:cdr="http://schemas.openxmlformats.org/drawingml/2006/chartDrawing">
    <cdr:from>
      <cdr:x>0.13304</cdr:x>
      <cdr:y>0.39178</cdr:y>
    </cdr:from>
    <cdr:to>
      <cdr:x>0.20962</cdr:x>
      <cdr:y>0.43262</cdr:y>
    </cdr:to>
    <cdr:sp macro="" textlink="">
      <cdr:nvSpPr>
        <cdr:cNvPr id="11" name="TextBox 1"/>
        <cdr:cNvSpPr txBox="1"/>
      </cdr:nvSpPr>
      <cdr:spPr>
        <a:xfrm xmlns:a="http://schemas.openxmlformats.org/drawingml/2006/main">
          <a:off x="860439" y="2906970"/>
          <a:ext cx="495280" cy="303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1.3%</a:t>
          </a:r>
        </a:p>
      </cdr:txBody>
    </cdr:sp>
  </cdr:relSizeAnchor>
  <cdr:relSizeAnchor xmlns:cdr="http://schemas.openxmlformats.org/drawingml/2006/chartDrawing">
    <cdr:from>
      <cdr:x>0</cdr:x>
      <cdr:y>0.61704</cdr:y>
    </cdr:from>
    <cdr:to>
      <cdr:x>0.09229</cdr:x>
      <cdr:y>0.65789</cdr:y>
    </cdr:to>
    <cdr:sp macro="" textlink="">
      <cdr:nvSpPr>
        <cdr:cNvPr id="8" name="TextBox 1"/>
        <cdr:cNvSpPr txBox="1"/>
      </cdr:nvSpPr>
      <cdr:spPr>
        <a:xfrm xmlns:a="http://schemas.openxmlformats.org/drawingml/2006/main">
          <a:off x="0" y="4460875"/>
          <a:ext cx="596900" cy="2953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4.66%</a:t>
          </a:r>
        </a:p>
      </cdr:txBody>
    </cdr:sp>
  </cdr:relSizeAnchor>
  <cdr:relSizeAnchor xmlns:cdr="http://schemas.openxmlformats.org/drawingml/2006/chartDrawing">
    <cdr:from>
      <cdr:x>0.60579</cdr:x>
      <cdr:y>0.53145</cdr:y>
    </cdr:from>
    <cdr:to>
      <cdr:x>0.79381</cdr:x>
      <cdr:y>0.57895</cdr:y>
    </cdr:to>
    <cdr:sp macro="" textlink="">
      <cdr:nvSpPr>
        <cdr:cNvPr id="13" name="TextBox 1"/>
        <cdr:cNvSpPr txBox="1"/>
      </cdr:nvSpPr>
      <cdr:spPr>
        <a:xfrm xmlns:a="http://schemas.openxmlformats.org/drawingml/2006/main">
          <a:off x="3917948" y="3943378"/>
          <a:ext cx="1216027" cy="3523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5.96% Increase</a:t>
          </a:r>
        </a:p>
      </cdr:txBody>
    </cdr:sp>
  </cdr:relSizeAnchor>
  <cdr:relSizeAnchor xmlns:cdr="http://schemas.openxmlformats.org/drawingml/2006/chartDrawing">
    <cdr:from>
      <cdr:x>0.07806</cdr:x>
      <cdr:y>0.31081</cdr:y>
    </cdr:from>
    <cdr:to>
      <cdr:x>0.12222</cdr:x>
      <cdr:y>0.94598</cdr:y>
    </cdr:to>
    <cdr:sp macro="" textlink="">
      <cdr:nvSpPr>
        <cdr:cNvPr id="2" name="Left Brace 1"/>
        <cdr:cNvSpPr/>
      </cdr:nvSpPr>
      <cdr:spPr>
        <a:xfrm xmlns:a="http://schemas.openxmlformats.org/drawingml/2006/main">
          <a:off x="535335" y="1752601"/>
          <a:ext cx="302865" cy="3581592"/>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0.51399</cdr:x>
      <cdr:y>0.15415</cdr:y>
    </cdr:from>
    <cdr:to>
      <cdr:x>0.60825</cdr:x>
      <cdr:y>0.95257</cdr:y>
    </cdr:to>
    <cdr:sp macro="" textlink="">
      <cdr:nvSpPr>
        <cdr:cNvPr id="4" name="Right Brace 3"/>
        <cdr:cNvSpPr/>
      </cdr:nvSpPr>
      <cdr:spPr>
        <a:xfrm xmlns:a="http://schemas.openxmlformats.org/drawingml/2006/main">
          <a:off x="3324225" y="1114425"/>
          <a:ext cx="609600" cy="577215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0.12222</cdr:x>
      <cdr:y>0.05405</cdr:y>
    </cdr:from>
    <cdr:to>
      <cdr:x>0.57583</cdr:x>
      <cdr:y>0.10197</cdr:y>
    </cdr:to>
    <cdr:sp macro="" textlink="">
      <cdr:nvSpPr>
        <cdr:cNvPr id="14" name="TextBox 1"/>
        <cdr:cNvSpPr txBox="1"/>
      </cdr:nvSpPr>
      <cdr:spPr>
        <a:xfrm xmlns:a="http://schemas.openxmlformats.org/drawingml/2006/main">
          <a:off x="838200" y="304800"/>
          <a:ext cx="3110857" cy="2702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b="1" dirty="0"/>
            <a:t>2019-2020</a:t>
          </a:r>
          <a:r>
            <a:rPr lang="en-US" sz="1050" b="1" baseline="0" dirty="0"/>
            <a:t> Superintendent Proposed Budget - $46,177,844</a:t>
          </a:r>
          <a:endParaRPr lang="en-US" sz="1050" b="1" dirty="0"/>
        </a:p>
      </cdr:txBody>
    </cdr:sp>
  </cdr:relSizeAnchor>
  <cdr:relSizeAnchor xmlns:cdr="http://schemas.openxmlformats.org/drawingml/2006/chartDrawing">
    <cdr:from>
      <cdr:x>0.6161</cdr:x>
      <cdr:y>0.26744</cdr:y>
    </cdr:from>
    <cdr:to>
      <cdr:x>0.69269</cdr:x>
      <cdr:y>0.30569</cdr:y>
    </cdr:to>
    <cdr:sp macro="" textlink="">
      <cdr:nvSpPr>
        <cdr:cNvPr id="18" name="TextBox 1"/>
        <cdr:cNvSpPr txBox="1"/>
      </cdr:nvSpPr>
      <cdr:spPr>
        <a:xfrm xmlns:a="http://schemas.openxmlformats.org/drawingml/2006/main">
          <a:off x="3984625" y="1984375"/>
          <a:ext cx="495344" cy="2838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4.6%</a:t>
          </a:r>
        </a:p>
      </cdr:txBody>
    </cdr:sp>
  </cdr:relSizeAnchor>
  <cdr:relSizeAnchor xmlns:cdr="http://schemas.openxmlformats.org/drawingml/2006/chartDrawing">
    <cdr:from>
      <cdr:x>0.21111</cdr:x>
      <cdr:y>0.78873</cdr:y>
    </cdr:from>
    <cdr:to>
      <cdr:x>0.51111</cdr:x>
      <cdr:y>0.78873</cdr:y>
    </cdr:to>
    <cdr:cxnSp macro="">
      <cdr:nvCxnSpPr>
        <cdr:cNvPr id="15" name="Straight Connector 14">
          <a:extLst xmlns:a="http://schemas.openxmlformats.org/drawingml/2006/main">
            <a:ext uri="{FF2B5EF4-FFF2-40B4-BE49-F238E27FC236}">
              <a16:creationId xmlns:a16="http://schemas.microsoft.com/office/drawing/2014/main" xmlns="" id="{801B2797-0452-4951-AE98-6A42A98611CB}"/>
            </a:ext>
          </a:extLst>
        </cdr:cNvPr>
        <cdr:cNvCxnSpPr/>
      </cdr:nvCxnSpPr>
      <cdr:spPr>
        <a:xfrm xmlns:a="http://schemas.openxmlformats.org/drawingml/2006/main" flipH="1">
          <a:off x="1447800" y="4267200"/>
          <a:ext cx="2057400" cy="0"/>
        </a:xfrm>
        <a:prstGeom xmlns:a="http://schemas.openxmlformats.org/drawingml/2006/main" prst="line">
          <a:avLst/>
        </a:prstGeom>
        <a:ln xmlns:a="http://schemas.openxmlformats.org/drawingml/2006/main" w="571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0.26667</cdr:x>
      <cdr:y>0.8169</cdr:y>
    </cdr:from>
    <cdr:to>
      <cdr:x>0.45469</cdr:x>
      <cdr:y>0.8644</cdr:y>
    </cdr:to>
    <cdr:sp macro="" textlink="">
      <cdr:nvSpPr>
        <cdr:cNvPr id="17" name="TextBox 1"/>
        <cdr:cNvSpPr txBox="1"/>
      </cdr:nvSpPr>
      <cdr:spPr>
        <a:xfrm xmlns:a="http://schemas.openxmlformats.org/drawingml/2006/main">
          <a:off x="1828800" y="4419600"/>
          <a:ext cx="1289441" cy="256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$601,418</a:t>
          </a:r>
        </a:p>
      </cdr:txBody>
    </cdr:sp>
  </cdr:relSizeAnchor>
  <cdr:relSizeAnchor xmlns:cdr="http://schemas.openxmlformats.org/drawingml/2006/chartDrawing">
    <cdr:from>
      <cdr:x>0.70278</cdr:x>
      <cdr:y>0.06757</cdr:y>
    </cdr:from>
    <cdr:to>
      <cdr:x>0.91111</cdr:x>
      <cdr:y>0.45946</cdr:y>
    </cdr:to>
    <cdr:pic>
      <cdr:nvPicPr>
        <cdr:cNvPr id="23" name="Picture 22">
          <a:extLst xmlns:a="http://schemas.openxmlformats.org/drawingml/2006/main">
            <a:ext uri="{FF2B5EF4-FFF2-40B4-BE49-F238E27FC236}">
              <a16:creationId xmlns:a16="http://schemas.microsoft.com/office/drawing/2014/main" xmlns="" id="{07E90AA5-DDE6-49D4-A61D-8BE5B51AE200}"/>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819651" y="381000"/>
          <a:ext cx="1428750" cy="22098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2.xml><?xml version="1.0" encoding="utf-8"?>
<c:userShapes xmlns:c="http://schemas.openxmlformats.org/drawingml/2006/chart">
  <cdr:relSizeAnchor xmlns:cdr="http://schemas.openxmlformats.org/drawingml/2006/chartDrawing">
    <cdr:from>
      <cdr:x>0.22222</cdr:x>
      <cdr:y>0.13514</cdr:y>
    </cdr:from>
    <cdr:to>
      <cdr:x>0.48879</cdr:x>
      <cdr:y>0.13514</cdr:y>
    </cdr:to>
    <cdr:cxnSp macro="">
      <cdr:nvCxnSpPr>
        <cdr:cNvPr id="3" name="Straight Connector 2">
          <a:extLst xmlns:a="http://schemas.openxmlformats.org/drawingml/2006/main">
            <a:ext uri="{FF2B5EF4-FFF2-40B4-BE49-F238E27FC236}">
              <a16:creationId xmlns:a16="http://schemas.microsoft.com/office/drawing/2014/main" xmlns="" id="{91544004-32D6-4C7A-9726-34B941854F14}"/>
            </a:ext>
          </a:extLst>
        </cdr:cNvPr>
        <cdr:cNvCxnSpPr/>
      </cdr:nvCxnSpPr>
      <cdr:spPr>
        <a:xfrm xmlns:a="http://schemas.openxmlformats.org/drawingml/2006/main">
          <a:off x="1524000" y="762000"/>
          <a:ext cx="1828137" cy="1"/>
        </a:xfrm>
        <a:prstGeom xmlns:a="http://schemas.openxmlformats.org/drawingml/2006/main" prst="line">
          <a:avLst/>
        </a:prstGeom>
        <a:ln xmlns:a="http://schemas.openxmlformats.org/drawingml/2006/main" w="38100">
          <a:solidFill>
            <a:sysClr val="windowText" lastClr="00000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0.13333</cdr:x>
      <cdr:y>0.48649</cdr:y>
    </cdr:from>
    <cdr:to>
      <cdr:x>0.20991</cdr:x>
      <cdr:y>0.52734</cdr:y>
    </cdr:to>
    <cdr:sp macro="" textlink="">
      <cdr:nvSpPr>
        <cdr:cNvPr id="6" name="TextBox 5"/>
        <cdr:cNvSpPr txBox="1"/>
      </cdr:nvSpPr>
      <cdr:spPr>
        <a:xfrm xmlns:a="http://schemas.openxmlformats.org/drawingml/2006/main">
          <a:off x="914400" y="2743200"/>
          <a:ext cx="525186" cy="2303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0.3%</a:t>
          </a:r>
        </a:p>
      </cdr:txBody>
    </cdr:sp>
  </cdr:relSizeAnchor>
  <cdr:relSizeAnchor xmlns:cdr="http://schemas.openxmlformats.org/drawingml/2006/chartDrawing">
    <cdr:from>
      <cdr:x>0.13333</cdr:x>
      <cdr:y>0.56757</cdr:y>
    </cdr:from>
    <cdr:to>
      <cdr:x>0.20991</cdr:x>
      <cdr:y>0.60841</cdr:y>
    </cdr:to>
    <cdr:sp macro="" textlink="">
      <cdr:nvSpPr>
        <cdr:cNvPr id="7" name="TextBox 1"/>
        <cdr:cNvSpPr txBox="1"/>
      </cdr:nvSpPr>
      <cdr:spPr>
        <a:xfrm xmlns:a="http://schemas.openxmlformats.org/drawingml/2006/main">
          <a:off x="914400" y="3200400"/>
          <a:ext cx="525186" cy="2302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0.8%</a:t>
          </a:r>
        </a:p>
      </cdr:txBody>
    </cdr:sp>
  </cdr:relSizeAnchor>
  <cdr:relSizeAnchor xmlns:cdr="http://schemas.openxmlformats.org/drawingml/2006/chartDrawing">
    <cdr:from>
      <cdr:x>0.13333</cdr:x>
      <cdr:y>0.71622</cdr:y>
    </cdr:from>
    <cdr:to>
      <cdr:x>0.20991</cdr:x>
      <cdr:y>0.75706</cdr:y>
    </cdr:to>
    <cdr:sp macro="" textlink="">
      <cdr:nvSpPr>
        <cdr:cNvPr id="9" name="TextBox 1"/>
        <cdr:cNvSpPr txBox="1"/>
      </cdr:nvSpPr>
      <cdr:spPr>
        <a:xfrm xmlns:a="http://schemas.openxmlformats.org/drawingml/2006/main">
          <a:off x="914400" y="4038600"/>
          <a:ext cx="525186" cy="2302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2.3%</a:t>
          </a:r>
        </a:p>
      </cdr:txBody>
    </cdr:sp>
  </cdr:relSizeAnchor>
  <cdr:relSizeAnchor xmlns:cdr="http://schemas.openxmlformats.org/drawingml/2006/chartDrawing">
    <cdr:from>
      <cdr:x>0.13156</cdr:x>
      <cdr:y>0.23492</cdr:y>
    </cdr:from>
    <cdr:to>
      <cdr:x>0.20815</cdr:x>
      <cdr:y>0.27317</cdr:y>
    </cdr:to>
    <cdr:sp macro="" textlink="">
      <cdr:nvSpPr>
        <cdr:cNvPr id="10" name="TextBox 1"/>
        <cdr:cNvSpPr txBox="1"/>
      </cdr:nvSpPr>
      <cdr:spPr>
        <a:xfrm xmlns:a="http://schemas.openxmlformats.org/drawingml/2006/main">
          <a:off x="850861" y="1743075"/>
          <a:ext cx="495344" cy="2838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1.3%</a:t>
          </a:r>
        </a:p>
      </cdr:txBody>
    </cdr:sp>
  </cdr:relSizeAnchor>
  <cdr:relSizeAnchor xmlns:cdr="http://schemas.openxmlformats.org/drawingml/2006/chartDrawing">
    <cdr:from>
      <cdr:x>0.13304</cdr:x>
      <cdr:y>0.39178</cdr:y>
    </cdr:from>
    <cdr:to>
      <cdr:x>0.20962</cdr:x>
      <cdr:y>0.43262</cdr:y>
    </cdr:to>
    <cdr:sp macro="" textlink="">
      <cdr:nvSpPr>
        <cdr:cNvPr id="11" name="TextBox 1"/>
        <cdr:cNvSpPr txBox="1"/>
      </cdr:nvSpPr>
      <cdr:spPr>
        <a:xfrm xmlns:a="http://schemas.openxmlformats.org/drawingml/2006/main">
          <a:off x="860439" y="2906970"/>
          <a:ext cx="495280" cy="303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1.3%</a:t>
          </a:r>
        </a:p>
      </cdr:txBody>
    </cdr:sp>
  </cdr:relSizeAnchor>
  <cdr:relSizeAnchor xmlns:cdr="http://schemas.openxmlformats.org/drawingml/2006/chartDrawing">
    <cdr:from>
      <cdr:x>0</cdr:x>
      <cdr:y>0.61704</cdr:y>
    </cdr:from>
    <cdr:to>
      <cdr:x>0.09229</cdr:x>
      <cdr:y>0.65789</cdr:y>
    </cdr:to>
    <cdr:sp macro="" textlink="">
      <cdr:nvSpPr>
        <cdr:cNvPr id="8" name="TextBox 1"/>
        <cdr:cNvSpPr txBox="1"/>
      </cdr:nvSpPr>
      <cdr:spPr>
        <a:xfrm xmlns:a="http://schemas.openxmlformats.org/drawingml/2006/main">
          <a:off x="0" y="4460875"/>
          <a:ext cx="596900" cy="2953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4.66%</a:t>
          </a:r>
        </a:p>
      </cdr:txBody>
    </cdr:sp>
  </cdr:relSizeAnchor>
  <cdr:relSizeAnchor xmlns:cdr="http://schemas.openxmlformats.org/drawingml/2006/chartDrawing">
    <cdr:from>
      <cdr:x>0.52222</cdr:x>
      <cdr:y>0.50394</cdr:y>
    </cdr:from>
    <cdr:to>
      <cdr:x>0.82222</cdr:x>
      <cdr:y>0.58502</cdr:y>
    </cdr:to>
    <cdr:sp macro="" textlink="">
      <cdr:nvSpPr>
        <cdr:cNvPr id="13" name="TextBox 1"/>
        <cdr:cNvSpPr txBox="1"/>
      </cdr:nvSpPr>
      <cdr:spPr>
        <a:xfrm xmlns:a="http://schemas.openxmlformats.org/drawingml/2006/main">
          <a:off x="3581384" y="2841617"/>
          <a:ext cx="2057415" cy="4571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7030A0"/>
              </a:solidFill>
            </a:rPr>
            <a:t>Board of Finance reduction $1.3 million or 2.96%</a:t>
          </a:r>
        </a:p>
      </cdr:txBody>
    </cdr:sp>
  </cdr:relSizeAnchor>
  <cdr:relSizeAnchor xmlns:cdr="http://schemas.openxmlformats.org/drawingml/2006/chartDrawing">
    <cdr:from>
      <cdr:x>0.07806</cdr:x>
      <cdr:y>0.31081</cdr:y>
    </cdr:from>
    <cdr:to>
      <cdr:x>0.12222</cdr:x>
      <cdr:y>0.94598</cdr:y>
    </cdr:to>
    <cdr:sp macro="" textlink="">
      <cdr:nvSpPr>
        <cdr:cNvPr id="2" name="Left Brace 1"/>
        <cdr:cNvSpPr/>
      </cdr:nvSpPr>
      <cdr:spPr>
        <a:xfrm xmlns:a="http://schemas.openxmlformats.org/drawingml/2006/main">
          <a:off x="535335" y="1752601"/>
          <a:ext cx="302865" cy="3581592"/>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0.12222</cdr:x>
      <cdr:y>0.05405</cdr:y>
    </cdr:from>
    <cdr:to>
      <cdr:x>0.57583</cdr:x>
      <cdr:y>0.10197</cdr:y>
    </cdr:to>
    <cdr:sp macro="" textlink="">
      <cdr:nvSpPr>
        <cdr:cNvPr id="14" name="TextBox 1"/>
        <cdr:cNvSpPr txBox="1"/>
      </cdr:nvSpPr>
      <cdr:spPr>
        <a:xfrm xmlns:a="http://schemas.openxmlformats.org/drawingml/2006/main">
          <a:off x="838200" y="304800"/>
          <a:ext cx="3110857" cy="2702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b="1" dirty="0"/>
            <a:t>2019-2020</a:t>
          </a:r>
          <a:r>
            <a:rPr lang="en-US" sz="1050" b="1" baseline="0" dirty="0"/>
            <a:t> Superintendent Proposed Budget - $46,177,844</a:t>
          </a:r>
          <a:endParaRPr lang="en-US" sz="1050" b="1" dirty="0"/>
        </a:p>
      </cdr:txBody>
    </cdr:sp>
  </cdr:relSizeAnchor>
  <cdr:relSizeAnchor xmlns:cdr="http://schemas.openxmlformats.org/drawingml/2006/chartDrawing">
    <cdr:from>
      <cdr:x>0.21111</cdr:x>
      <cdr:y>0.78873</cdr:y>
    </cdr:from>
    <cdr:to>
      <cdr:x>0.51111</cdr:x>
      <cdr:y>0.78873</cdr:y>
    </cdr:to>
    <cdr:cxnSp macro="">
      <cdr:nvCxnSpPr>
        <cdr:cNvPr id="15" name="Straight Connector 14">
          <a:extLst xmlns:a="http://schemas.openxmlformats.org/drawingml/2006/main">
            <a:ext uri="{FF2B5EF4-FFF2-40B4-BE49-F238E27FC236}">
              <a16:creationId xmlns:a16="http://schemas.microsoft.com/office/drawing/2014/main" xmlns="" id="{E4E5DFD3-1EED-461A-8202-BA9660FF2C12}"/>
            </a:ext>
          </a:extLst>
        </cdr:cNvPr>
        <cdr:cNvCxnSpPr/>
      </cdr:nvCxnSpPr>
      <cdr:spPr>
        <a:xfrm xmlns:a="http://schemas.openxmlformats.org/drawingml/2006/main" flipH="1">
          <a:off x="1447800" y="4267200"/>
          <a:ext cx="2057400" cy="0"/>
        </a:xfrm>
        <a:prstGeom xmlns:a="http://schemas.openxmlformats.org/drawingml/2006/main" prst="line">
          <a:avLst/>
        </a:prstGeom>
        <a:ln xmlns:a="http://schemas.openxmlformats.org/drawingml/2006/main" w="571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0.26667</cdr:x>
      <cdr:y>0.8169</cdr:y>
    </cdr:from>
    <cdr:to>
      <cdr:x>0.45469</cdr:x>
      <cdr:y>0.8644</cdr:y>
    </cdr:to>
    <cdr:sp macro="" textlink="">
      <cdr:nvSpPr>
        <cdr:cNvPr id="17" name="TextBox 1"/>
        <cdr:cNvSpPr txBox="1"/>
      </cdr:nvSpPr>
      <cdr:spPr>
        <a:xfrm xmlns:a="http://schemas.openxmlformats.org/drawingml/2006/main">
          <a:off x="1828800" y="4419600"/>
          <a:ext cx="1289441" cy="256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$601,418</a:t>
          </a:r>
        </a:p>
      </cdr:txBody>
    </cdr:sp>
  </cdr:relSizeAnchor>
  <cdr:relSizeAnchor xmlns:cdr="http://schemas.openxmlformats.org/drawingml/2006/chartDrawing">
    <cdr:from>
      <cdr:x>0.20432</cdr:x>
      <cdr:y>0.54054</cdr:y>
    </cdr:from>
    <cdr:to>
      <cdr:x>0.52654</cdr:x>
      <cdr:y>0.54054</cdr:y>
    </cdr:to>
    <cdr:cxnSp macro="">
      <cdr:nvCxnSpPr>
        <cdr:cNvPr id="19" name="Straight Connector 18">
          <a:extLst xmlns:a="http://schemas.openxmlformats.org/drawingml/2006/main">
            <a:ext uri="{FF2B5EF4-FFF2-40B4-BE49-F238E27FC236}">
              <a16:creationId xmlns:a16="http://schemas.microsoft.com/office/drawing/2014/main" xmlns="" id="{E05F9D68-1FCB-4985-B265-4EC7EBA958D5}"/>
            </a:ext>
          </a:extLst>
        </cdr:cNvPr>
        <cdr:cNvCxnSpPr/>
      </cdr:nvCxnSpPr>
      <cdr:spPr>
        <a:xfrm xmlns:a="http://schemas.openxmlformats.org/drawingml/2006/main" flipH="1">
          <a:off x="1401212" y="3048000"/>
          <a:ext cx="2209800" cy="0"/>
        </a:xfrm>
        <a:prstGeom xmlns:a="http://schemas.openxmlformats.org/drawingml/2006/main" prst="line">
          <a:avLst/>
        </a:prstGeom>
        <a:ln xmlns:a="http://schemas.openxmlformats.org/drawingml/2006/main" w="571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0.48889</cdr:x>
      <cdr:y>0.13514</cdr:y>
    </cdr:from>
    <cdr:to>
      <cdr:x>0.67691</cdr:x>
      <cdr:y>0.18264</cdr:y>
    </cdr:to>
    <cdr:sp macro="" textlink="">
      <cdr:nvSpPr>
        <cdr:cNvPr id="20" name="TextBox 1"/>
        <cdr:cNvSpPr txBox="1"/>
      </cdr:nvSpPr>
      <cdr:spPr>
        <a:xfrm xmlns:a="http://schemas.openxmlformats.org/drawingml/2006/main">
          <a:off x="3352800" y="762000"/>
          <a:ext cx="1289441" cy="267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5.96% Increase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4" y="0"/>
            <a:ext cx="3038475" cy="466578"/>
          </a:xfrm>
          <a:prstGeom prst="rect">
            <a:avLst/>
          </a:prstGeom>
          <a:noFill/>
          <a:ln w="9525">
            <a:noFill/>
            <a:miter lim="800000"/>
            <a:headEnd/>
            <a:tailEnd/>
          </a:ln>
          <a:effectLst/>
        </p:spPr>
        <p:txBody>
          <a:bodyPr vert="horz" wrap="square" lIns="93232" tIns="46617" rIns="93232" bIns="46617" numCol="1" anchor="t" anchorCtr="0" compatLnSpc="1">
            <a:prstTxWarp prst="textNoShape">
              <a:avLst/>
            </a:prstTxWarp>
          </a:bodyPr>
          <a:lstStyle>
            <a:lvl1pPr defTabSz="925307">
              <a:spcBef>
                <a:spcPct val="20000"/>
              </a:spcBef>
              <a:buFontTx/>
              <a:buChar char="•"/>
              <a:defRPr kumimoji="1" sz="1200">
                <a:latin typeface="Times New Roman" pitchFamily="18" charset="0"/>
              </a:defRPr>
            </a:lvl1pPr>
          </a:lstStyle>
          <a:p>
            <a:pPr>
              <a:defRPr/>
            </a:pPr>
            <a:endParaRPr lang="en-US" dirty="0"/>
          </a:p>
        </p:txBody>
      </p:sp>
      <p:sp>
        <p:nvSpPr>
          <p:cNvPr id="27651" name="Rectangle 3"/>
          <p:cNvSpPr>
            <a:spLocks noGrp="1" noChangeArrowheads="1"/>
          </p:cNvSpPr>
          <p:nvPr>
            <p:ph type="dt" sz="quarter" idx="1"/>
          </p:nvPr>
        </p:nvSpPr>
        <p:spPr bwMode="auto">
          <a:xfrm>
            <a:off x="3971929" y="0"/>
            <a:ext cx="3038475" cy="466578"/>
          </a:xfrm>
          <a:prstGeom prst="rect">
            <a:avLst/>
          </a:prstGeom>
          <a:noFill/>
          <a:ln w="9525">
            <a:noFill/>
            <a:miter lim="800000"/>
            <a:headEnd/>
            <a:tailEnd/>
          </a:ln>
          <a:effectLst/>
        </p:spPr>
        <p:txBody>
          <a:bodyPr vert="horz" wrap="square" lIns="93232" tIns="46617" rIns="93232" bIns="46617" numCol="1" anchor="t" anchorCtr="0" compatLnSpc="1">
            <a:prstTxWarp prst="textNoShape">
              <a:avLst/>
            </a:prstTxWarp>
          </a:bodyPr>
          <a:lstStyle>
            <a:lvl1pPr algn="r" defTabSz="925307">
              <a:spcBef>
                <a:spcPct val="20000"/>
              </a:spcBef>
              <a:buFontTx/>
              <a:buChar char="•"/>
              <a:defRPr kumimoji="1" sz="1200">
                <a:latin typeface="Times New Roman" pitchFamily="18" charset="0"/>
              </a:defRPr>
            </a:lvl1pPr>
          </a:lstStyle>
          <a:p>
            <a:pPr>
              <a:defRPr/>
            </a:pPr>
            <a:endParaRPr lang="en-US" dirty="0"/>
          </a:p>
        </p:txBody>
      </p:sp>
      <p:sp>
        <p:nvSpPr>
          <p:cNvPr id="27652" name="Rectangle 4"/>
          <p:cNvSpPr>
            <a:spLocks noGrp="1" noChangeArrowheads="1"/>
          </p:cNvSpPr>
          <p:nvPr>
            <p:ph type="ftr" sz="quarter" idx="2"/>
          </p:nvPr>
        </p:nvSpPr>
        <p:spPr bwMode="auto">
          <a:xfrm>
            <a:off x="4" y="8829822"/>
            <a:ext cx="3038475" cy="466578"/>
          </a:xfrm>
          <a:prstGeom prst="rect">
            <a:avLst/>
          </a:prstGeom>
          <a:noFill/>
          <a:ln w="9525">
            <a:noFill/>
            <a:miter lim="800000"/>
            <a:headEnd/>
            <a:tailEnd/>
          </a:ln>
          <a:effectLst/>
        </p:spPr>
        <p:txBody>
          <a:bodyPr vert="horz" wrap="square" lIns="93232" tIns="46617" rIns="93232" bIns="46617" numCol="1" anchor="b" anchorCtr="0" compatLnSpc="1">
            <a:prstTxWarp prst="textNoShape">
              <a:avLst/>
            </a:prstTxWarp>
          </a:bodyPr>
          <a:lstStyle>
            <a:lvl1pPr defTabSz="925307">
              <a:spcBef>
                <a:spcPct val="20000"/>
              </a:spcBef>
              <a:buFontTx/>
              <a:buChar char="•"/>
              <a:defRPr kumimoji="1" sz="1200">
                <a:latin typeface="Times New Roman" pitchFamily="18" charset="0"/>
              </a:defRPr>
            </a:lvl1pPr>
          </a:lstStyle>
          <a:p>
            <a:pPr>
              <a:defRPr/>
            </a:pPr>
            <a:endParaRPr lang="en-US" dirty="0"/>
          </a:p>
        </p:txBody>
      </p:sp>
      <p:sp>
        <p:nvSpPr>
          <p:cNvPr id="27653" name="Rectangle 5"/>
          <p:cNvSpPr>
            <a:spLocks noGrp="1" noChangeArrowheads="1"/>
          </p:cNvSpPr>
          <p:nvPr>
            <p:ph type="sldNum" sz="quarter" idx="3"/>
          </p:nvPr>
        </p:nvSpPr>
        <p:spPr bwMode="auto">
          <a:xfrm>
            <a:off x="3971929" y="8829822"/>
            <a:ext cx="3038475" cy="466578"/>
          </a:xfrm>
          <a:prstGeom prst="rect">
            <a:avLst/>
          </a:prstGeom>
          <a:noFill/>
          <a:ln w="9525">
            <a:noFill/>
            <a:miter lim="800000"/>
            <a:headEnd/>
            <a:tailEnd/>
          </a:ln>
          <a:effectLst/>
        </p:spPr>
        <p:txBody>
          <a:bodyPr vert="horz" wrap="square" lIns="93232" tIns="46617" rIns="93232" bIns="46617" numCol="1" anchor="b" anchorCtr="0" compatLnSpc="1">
            <a:prstTxWarp prst="textNoShape">
              <a:avLst/>
            </a:prstTxWarp>
          </a:bodyPr>
          <a:lstStyle>
            <a:lvl1pPr algn="r" defTabSz="925307">
              <a:spcBef>
                <a:spcPct val="20000"/>
              </a:spcBef>
              <a:buFontTx/>
              <a:buChar char="•"/>
              <a:defRPr kumimoji="1" sz="1200">
                <a:latin typeface="Times New Roman" pitchFamily="18" charset="0"/>
              </a:defRPr>
            </a:lvl1pPr>
          </a:lstStyle>
          <a:p>
            <a:pPr>
              <a:defRPr/>
            </a:pPr>
            <a:fld id="{D5A40C35-8A4D-4A0C-9684-8274AF0AA98D}" type="slidenum">
              <a:rPr lang="en-US"/>
              <a:pPr>
                <a:defRPr/>
              </a:pPr>
              <a:t>‹#›</a:t>
            </a:fld>
            <a:endParaRPr lang="en-US" dirty="0"/>
          </a:p>
        </p:txBody>
      </p:sp>
    </p:spTree>
    <p:extLst>
      <p:ext uri="{BB962C8B-B14F-4D97-AF65-F5344CB8AC3E}">
        <p14:creationId xmlns:p14="http://schemas.microsoft.com/office/powerpoint/2010/main" val="2345930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4" y="0"/>
            <a:ext cx="3038475" cy="466578"/>
          </a:xfrm>
          <a:prstGeom prst="rect">
            <a:avLst/>
          </a:prstGeom>
          <a:noFill/>
          <a:ln w="9525">
            <a:noFill/>
            <a:miter lim="800000"/>
            <a:headEnd/>
            <a:tailEnd/>
          </a:ln>
          <a:effectLst/>
        </p:spPr>
        <p:txBody>
          <a:bodyPr vert="horz" wrap="square" lIns="93232" tIns="46617" rIns="93232" bIns="46617" numCol="1" anchor="t" anchorCtr="0" compatLnSpc="1">
            <a:prstTxWarp prst="textNoShape">
              <a:avLst/>
            </a:prstTxWarp>
          </a:bodyPr>
          <a:lstStyle>
            <a:lvl1pPr defTabSz="925307">
              <a:spcBef>
                <a:spcPct val="20000"/>
              </a:spcBef>
              <a:buFontTx/>
              <a:buChar char="•"/>
              <a:defRPr kumimoji="1" sz="1200">
                <a:latin typeface="Times New Roman" pitchFamily="18" charset="0"/>
              </a:defRPr>
            </a:lvl1pPr>
          </a:lstStyle>
          <a:p>
            <a:pPr>
              <a:defRPr/>
            </a:pPr>
            <a:endParaRPr lang="en-US" dirty="0"/>
          </a:p>
        </p:txBody>
      </p:sp>
      <p:sp>
        <p:nvSpPr>
          <p:cNvPr id="54275" name="Rectangle 3"/>
          <p:cNvSpPr>
            <a:spLocks noGrp="1" noChangeArrowheads="1"/>
          </p:cNvSpPr>
          <p:nvPr>
            <p:ph type="dt" idx="1"/>
          </p:nvPr>
        </p:nvSpPr>
        <p:spPr bwMode="auto">
          <a:xfrm>
            <a:off x="3971929" y="0"/>
            <a:ext cx="3038475" cy="466578"/>
          </a:xfrm>
          <a:prstGeom prst="rect">
            <a:avLst/>
          </a:prstGeom>
          <a:noFill/>
          <a:ln w="9525">
            <a:noFill/>
            <a:miter lim="800000"/>
            <a:headEnd/>
            <a:tailEnd/>
          </a:ln>
          <a:effectLst/>
        </p:spPr>
        <p:txBody>
          <a:bodyPr vert="horz" wrap="square" lIns="93232" tIns="46617" rIns="93232" bIns="46617" numCol="1" anchor="t" anchorCtr="0" compatLnSpc="1">
            <a:prstTxWarp prst="textNoShape">
              <a:avLst/>
            </a:prstTxWarp>
          </a:bodyPr>
          <a:lstStyle>
            <a:lvl1pPr algn="r" defTabSz="925307">
              <a:spcBef>
                <a:spcPct val="20000"/>
              </a:spcBef>
              <a:buFontTx/>
              <a:buChar char="•"/>
              <a:defRPr kumimoji="1" sz="1200">
                <a:latin typeface="Times New Roman" pitchFamily="18"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89038" y="701675"/>
            <a:ext cx="4641850" cy="3481388"/>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35042" y="4413318"/>
            <a:ext cx="5140325" cy="4181623"/>
          </a:xfrm>
          <a:prstGeom prst="rect">
            <a:avLst/>
          </a:prstGeom>
          <a:noFill/>
          <a:ln w="9525">
            <a:noFill/>
            <a:miter lim="800000"/>
            <a:headEnd/>
            <a:tailEnd/>
          </a:ln>
          <a:effectLst/>
        </p:spPr>
        <p:txBody>
          <a:bodyPr vert="horz" wrap="square" lIns="93232" tIns="46617" rIns="93232" bIns="46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4" y="8829822"/>
            <a:ext cx="3038475" cy="466578"/>
          </a:xfrm>
          <a:prstGeom prst="rect">
            <a:avLst/>
          </a:prstGeom>
          <a:noFill/>
          <a:ln w="9525">
            <a:noFill/>
            <a:miter lim="800000"/>
            <a:headEnd/>
            <a:tailEnd/>
          </a:ln>
          <a:effectLst/>
        </p:spPr>
        <p:txBody>
          <a:bodyPr vert="horz" wrap="square" lIns="93232" tIns="46617" rIns="93232" bIns="46617" numCol="1" anchor="b" anchorCtr="0" compatLnSpc="1">
            <a:prstTxWarp prst="textNoShape">
              <a:avLst/>
            </a:prstTxWarp>
          </a:bodyPr>
          <a:lstStyle>
            <a:lvl1pPr defTabSz="925307">
              <a:spcBef>
                <a:spcPct val="20000"/>
              </a:spcBef>
              <a:buFontTx/>
              <a:buChar char="•"/>
              <a:defRPr kumimoji="1" sz="1200">
                <a:latin typeface="Times New Roman" pitchFamily="18" charset="0"/>
              </a:defRPr>
            </a:lvl1pPr>
          </a:lstStyle>
          <a:p>
            <a:pPr>
              <a:defRPr/>
            </a:pPr>
            <a:endParaRPr lang="en-US" dirty="0"/>
          </a:p>
        </p:txBody>
      </p:sp>
      <p:sp>
        <p:nvSpPr>
          <p:cNvPr id="54279" name="Rectangle 7"/>
          <p:cNvSpPr>
            <a:spLocks noGrp="1" noChangeArrowheads="1"/>
          </p:cNvSpPr>
          <p:nvPr>
            <p:ph type="sldNum" sz="quarter" idx="5"/>
          </p:nvPr>
        </p:nvSpPr>
        <p:spPr bwMode="auto">
          <a:xfrm>
            <a:off x="3971929" y="8829822"/>
            <a:ext cx="3038475" cy="466578"/>
          </a:xfrm>
          <a:prstGeom prst="rect">
            <a:avLst/>
          </a:prstGeom>
          <a:noFill/>
          <a:ln w="9525">
            <a:noFill/>
            <a:miter lim="800000"/>
            <a:headEnd/>
            <a:tailEnd/>
          </a:ln>
          <a:effectLst/>
        </p:spPr>
        <p:txBody>
          <a:bodyPr vert="horz" wrap="square" lIns="93232" tIns="46617" rIns="93232" bIns="46617" numCol="1" anchor="b" anchorCtr="0" compatLnSpc="1">
            <a:prstTxWarp prst="textNoShape">
              <a:avLst/>
            </a:prstTxWarp>
          </a:bodyPr>
          <a:lstStyle>
            <a:lvl1pPr algn="r" defTabSz="925307">
              <a:spcBef>
                <a:spcPct val="20000"/>
              </a:spcBef>
              <a:buFontTx/>
              <a:buChar char="•"/>
              <a:defRPr kumimoji="1" sz="1200">
                <a:latin typeface="Times New Roman" pitchFamily="18" charset="0"/>
              </a:defRPr>
            </a:lvl1pPr>
          </a:lstStyle>
          <a:p>
            <a:pPr>
              <a:defRPr/>
            </a:pPr>
            <a:fld id="{70C7F4C5-4B36-41CE-A870-AACCAC0D5D8F}" type="slidenum">
              <a:rPr lang="en-US"/>
              <a:pPr>
                <a:defRPr/>
              </a:pPr>
              <a:t>‹#›</a:t>
            </a:fld>
            <a:endParaRPr lang="en-US" dirty="0"/>
          </a:p>
        </p:txBody>
      </p:sp>
    </p:spTree>
    <p:extLst>
      <p:ext uri="{BB962C8B-B14F-4D97-AF65-F5344CB8AC3E}">
        <p14:creationId xmlns:p14="http://schemas.microsoft.com/office/powerpoint/2010/main" val="2176044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7ED72B7-B937-4D8E-8E51-1C2907C072C4}" type="slidenum">
              <a:rPr lang="en-US" smtClean="0"/>
              <a:pPr/>
              <a:t>1</a:t>
            </a:fld>
            <a:endParaRPr lang="en-US" dirty="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105B30C-2F09-4772-82E9-BC0E67114F58}" type="slidenum">
              <a:rPr lang="en-US" smtClean="0"/>
              <a:pPr/>
              <a:t>23</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86D2125-7B5B-49F0-B845-92C278B7619B}" type="slidenum">
              <a:rPr lang="en-US" smtClean="0"/>
              <a:pPr/>
              <a:t>24</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E26351F-E496-46B8-9C15-780C60C23527}" type="slidenum">
              <a:rPr lang="en-US" smtClean="0"/>
              <a:pPr/>
              <a:t>25</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940E741-B3D7-46C6-808C-843D7BF1B973}" type="slidenum">
              <a:rPr lang="en-US" smtClean="0"/>
              <a:pPr/>
              <a:t>26</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040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for Jeff/Brian to provide total and percent increase for 2019-2020 New Requests.</a:t>
            </a:r>
            <a:r>
              <a:rPr lang="en-US" baseline="0" dirty="0"/>
              <a:t> Jeff questioned whether or not the Business Office position should be eliminated since it is already filled.</a:t>
            </a:r>
          </a:p>
          <a:p>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931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52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want both of</a:t>
            </a:r>
            <a:r>
              <a:rPr lang="en-US" baseline="0" dirty="0"/>
              <a:t> these? This information on this slide is included on the previous one but does not stand out as much on the previous one.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750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Header Placeholder 7"/>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Tree>
    <p:extLst>
      <p:ext uri="{BB962C8B-B14F-4D97-AF65-F5344CB8AC3E}">
        <p14:creationId xmlns:p14="http://schemas.microsoft.com/office/powerpoint/2010/main" val="964494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remove highlighting</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850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7463544-FD2E-458C-B7EF-C687BC08295D}" type="slidenum">
              <a:rPr lang="en-US" smtClean="0"/>
              <a:pPr/>
              <a:t>3</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delete highlight</a:t>
            </a:r>
            <a:r>
              <a:rPr lang="en-US" baseline="0" dirty="0"/>
              <a:t> and correct formatting</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9805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Eliminated</a:t>
            </a:r>
            <a:r>
              <a:rPr lang="en-US" baseline="0" dirty="0"/>
              <a:t> FTE chart since data wasn’t clean – if needed, need to know how to get data from past 5 or more years.</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4952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hyphen</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341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196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unless additional notes are needed</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711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notes need to be changed.</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89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5009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Brian said to delete photo.</a:t>
            </a:r>
          </a:p>
          <a:p>
            <a:r>
              <a:rPr lang="en-US" baseline="0" dirty="0"/>
              <a:t>Brian may edit data.</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Superintendent's Proposed Budget Fiscal Year 2018-2019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F45CA-0664-45E9-BE25-8CDE11248E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61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106D80D-845E-4541-9C44-B3F51979E4BC}" type="slidenum">
              <a:rPr lang="en-US" smtClean="0"/>
              <a:pPr/>
              <a:t>6</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b="0" dirty="0"/>
              <a:t>- </a:t>
            </a:r>
            <a:r>
              <a:rPr lang="en-US" dirty="0"/>
              <a:t>No change to BOE request</a:t>
            </a:r>
          </a:p>
          <a:p>
            <a:r>
              <a:rPr lang="en-US" dirty="0"/>
              <a:t>- $3.4M reduction to General Government – mostly through capital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F3F3159-AF5E-4DE8-8C34-C82D7AA38207}" type="slidenum">
              <a:rPr lang="en-US" smtClean="0"/>
              <a:pPr/>
              <a:t>10</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C7F4C5-4B36-41CE-A870-AACCAC0D5D8F}" type="slidenum">
              <a:rPr lang="en-US" smtClean="0"/>
              <a:pPr>
                <a:defRPr/>
              </a:pPr>
              <a:t>12</a:t>
            </a:fld>
            <a:endParaRPr lang="en-US" dirty="0"/>
          </a:p>
        </p:txBody>
      </p:sp>
    </p:spTree>
    <p:extLst>
      <p:ext uri="{BB962C8B-B14F-4D97-AF65-F5344CB8AC3E}">
        <p14:creationId xmlns:p14="http://schemas.microsoft.com/office/powerpoint/2010/main" val="147956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Infrastructure: TH access controls (LoCIP grant from State),</a:t>
            </a:r>
            <a:r>
              <a:rPr lang="en-US" baseline="0" dirty="0"/>
              <a:t> Garage roof (leaks – health &amp; safety issue), Burnham Street Bridge (47% State funding), $2.9MM CRCOG grant for repairs of major roads; RR Pond Dam (State mandate – public safety issue); Scalise Field turf replacement</a:t>
            </a:r>
          </a:p>
          <a:p>
            <a:endParaRPr lang="en-US" baseline="0" dirty="0"/>
          </a:p>
          <a:p>
            <a:r>
              <a:rPr lang="en-US" baseline="0" dirty="0"/>
              <a:t>School Security: </a:t>
            </a:r>
            <a:r>
              <a:rPr lang="en-US" dirty="0"/>
              <a:t>School Security Vestibules (Town funding in place + over</a:t>
            </a:r>
            <a:r>
              <a:rPr lang="en-US" baseline="0" dirty="0"/>
              <a:t> $200k in State money), cameras, new school security personnel</a:t>
            </a:r>
          </a:p>
          <a:p>
            <a:endParaRPr lang="en-US" baseline="0" dirty="0"/>
          </a:p>
          <a:p>
            <a:r>
              <a:rPr lang="en-US" baseline="0" dirty="0"/>
              <a:t>Farmington Ave: clear bonding hurdles, remediate contaminated property, determine and, if necessary, clear the Town’s legal liability to other property owners, development existing Town-owned property &amp; use as catalyst for further downtown development </a:t>
            </a:r>
            <a:r>
              <a:rPr lang="en-US" baseline="0" dirty="0">
                <a:sym typeface="Wingdings" pitchFamily="2" charset="2"/>
              </a:rPr>
              <a:t> INCREASED GRAND LIST!!</a:t>
            </a:r>
            <a:endParaRPr lang="en-US" dirty="0"/>
          </a:p>
          <a:p>
            <a:endParaRPr lang="en-US" dirty="0"/>
          </a:p>
          <a:p>
            <a:r>
              <a:rPr lang="en-US" dirty="0"/>
              <a:t>Legal:</a:t>
            </a:r>
            <a:r>
              <a:rPr lang="en-US" baseline="0" dirty="0"/>
              <a:t> statutory requirements – MBR</a:t>
            </a:r>
          </a:p>
          <a:p>
            <a:r>
              <a:rPr lang="en-US" baseline="0" dirty="0"/>
              <a:t>Contractual: union contract compliance, existing vendor contract compliance</a:t>
            </a:r>
          </a:p>
          <a:p>
            <a:r>
              <a:rPr lang="en-US" baseline="0" dirty="0"/>
              <a:t>Regulatory: Spec Ed, VNA staffing/oversight, RR Pond Dam repairs, Bridge repairs</a:t>
            </a:r>
            <a:endParaRPr lang="en-US" dirty="0"/>
          </a:p>
        </p:txBody>
      </p:sp>
      <p:sp>
        <p:nvSpPr>
          <p:cNvPr id="4" name="Slide Number Placeholder 3"/>
          <p:cNvSpPr>
            <a:spLocks noGrp="1"/>
          </p:cNvSpPr>
          <p:nvPr>
            <p:ph type="sldNum" sz="quarter" idx="10"/>
          </p:nvPr>
        </p:nvSpPr>
        <p:spPr/>
        <p:txBody>
          <a:bodyPr/>
          <a:lstStyle/>
          <a:p>
            <a:fld id="{AE6C5EB0-B96C-4C88-91E5-34EF18A21BB1}" type="slidenum">
              <a:rPr lang="en-US" smtClean="0"/>
              <a:t>14</a:t>
            </a:fld>
            <a:endParaRPr lang="en-US" dirty="0"/>
          </a:p>
        </p:txBody>
      </p:sp>
    </p:spTree>
    <p:extLst>
      <p:ext uri="{BB962C8B-B14F-4D97-AF65-F5344CB8AC3E}">
        <p14:creationId xmlns:p14="http://schemas.microsoft.com/office/powerpoint/2010/main" val="376757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B83085F-BDFA-468C-87AA-6B33D0876D07}" type="slidenum">
              <a:rPr lang="en-US" smtClean="0"/>
              <a:pPr/>
              <a:t>15</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FC5A65D-88AA-4860-BD0D-EA26976F4680}" type="slidenum">
              <a:rPr lang="en-US" smtClean="0"/>
              <a:pPr/>
              <a:t>18</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C342257-D04A-4955-AD2A-F0914171D8A7}" type="slidenum">
              <a:rPr lang="en-US" smtClean="0"/>
              <a:pPr/>
              <a:t>19</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7D575A10-7DFC-4561-B906-C6F25F97D8CE}"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355A21-3A7A-4603-981D-3A5D7EECFA4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8627998-3566-4096-9323-AC760150F5C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hart Placeholder 2"/>
          <p:cNvSpPr>
            <a:spLocks noGrp="1"/>
          </p:cNvSpPr>
          <p:nvPr>
            <p:ph type="chart" idx="1"/>
          </p:nvPr>
        </p:nvSpPr>
        <p:spPr>
          <a:xfrm>
            <a:off x="838200" y="2362200"/>
            <a:ext cx="7693025" cy="3724275"/>
          </a:xfrm>
        </p:spPr>
        <p:txBody>
          <a:bodyPr/>
          <a:lstStyle/>
          <a:p>
            <a:pPr lvl="0"/>
            <a:endParaRPr lang="en-US" noProof="0" dirty="0"/>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9D3BF4CA-69D1-44B8-B2E6-08EA262776D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4DB27-1045-43EE-92AB-45068E977373}" type="slidenum">
              <a:rPr lang="en-US" smtClean="0"/>
              <a:t>‹#›</a:t>
            </a:fld>
            <a:endParaRPr lang="en-US" dirty="0"/>
          </a:p>
        </p:txBody>
      </p:sp>
    </p:spTree>
    <p:extLst>
      <p:ext uri="{BB962C8B-B14F-4D97-AF65-F5344CB8AC3E}">
        <p14:creationId xmlns:p14="http://schemas.microsoft.com/office/powerpoint/2010/main" val="157956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727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4DB27-1045-43EE-92AB-45068E977373}" type="slidenum">
              <a:rPr lang="en-US" smtClean="0"/>
              <a:t>‹#›</a:t>
            </a:fld>
            <a:endParaRPr lang="en-US" dirty="0"/>
          </a:p>
        </p:txBody>
      </p:sp>
    </p:spTree>
    <p:extLst>
      <p:ext uri="{BB962C8B-B14F-4D97-AF65-F5344CB8AC3E}">
        <p14:creationId xmlns:p14="http://schemas.microsoft.com/office/powerpoint/2010/main" val="354873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64DB27-1045-43EE-92AB-45068E977373}" type="slidenum">
              <a:rPr lang="en-US" smtClean="0"/>
              <a:t>‹#›</a:t>
            </a:fld>
            <a:endParaRPr lang="en-US" dirty="0"/>
          </a:p>
        </p:txBody>
      </p:sp>
    </p:spTree>
    <p:extLst>
      <p:ext uri="{BB962C8B-B14F-4D97-AF65-F5344CB8AC3E}">
        <p14:creationId xmlns:p14="http://schemas.microsoft.com/office/powerpoint/2010/main" val="3077853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64DB27-1045-43EE-92AB-45068E977373}" type="slidenum">
              <a:rPr lang="en-US" smtClean="0"/>
              <a:t>‹#›</a:t>
            </a:fld>
            <a:endParaRPr lang="en-US" dirty="0"/>
          </a:p>
        </p:txBody>
      </p:sp>
    </p:spTree>
    <p:extLst>
      <p:ext uri="{BB962C8B-B14F-4D97-AF65-F5344CB8AC3E}">
        <p14:creationId xmlns:p14="http://schemas.microsoft.com/office/powerpoint/2010/main" val="2222989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5364DB27-1045-43EE-92AB-45068E977373}"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8640" y="6172200"/>
            <a:ext cx="1042009" cy="628650"/>
          </a:xfrm>
          <a:prstGeom prst="rect">
            <a:avLst/>
          </a:prstGeom>
        </p:spPr>
      </p:pic>
    </p:spTree>
    <p:extLst>
      <p:ext uri="{BB962C8B-B14F-4D97-AF65-F5344CB8AC3E}">
        <p14:creationId xmlns:p14="http://schemas.microsoft.com/office/powerpoint/2010/main" val="2827211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64DB27-1045-43EE-92AB-45068E977373}" type="slidenum">
              <a:rPr lang="en-US" smtClean="0"/>
              <a:t>‹#›</a:t>
            </a:fld>
            <a:endParaRPr lang="en-US" dirty="0"/>
          </a:p>
        </p:txBody>
      </p:sp>
    </p:spTree>
    <p:extLst>
      <p:ext uri="{BB962C8B-B14F-4D97-AF65-F5344CB8AC3E}">
        <p14:creationId xmlns:p14="http://schemas.microsoft.com/office/powerpoint/2010/main" val="100523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B9225C4-CCE6-49B7-B911-12A9310BEB6A}"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64DB27-1045-43EE-92AB-45068E977373}" type="slidenum">
              <a:rPr lang="en-US" smtClean="0"/>
              <a:t>‹#›</a:t>
            </a:fld>
            <a:endParaRPr lang="en-US" dirty="0"/>
          </a:p>
        </p:txBody>
      </p:sp>
    </p:spTree>
    <p:extLst>
      <p:ext uri="{BB962C8B-B14F-4D97-AF65-F5344CB8AC3E}">
        <p14:creationId xmlns:p14="http://schemas.microsoft.com/office/powerpoint/2010/main" val="2953126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64DB27-1045-43EE-92AB-45068E977373}" type="slidenum">
              <a:rPr lang="en-US" smtClean="0"/>
              <a:t>‹#›</a:t>
            </a:fld>
            <a:endParaRPr lang="en-US" dirty="0"/>
          </a:p>
        </p:txBody>
      </p:sp>
    </p:spTree>
    <p:extLst>
      <p:ext uri="{BB962C8B-B14F-4D97-AF65-F5344CB8AC3E}">
        <p14:creationId xmlns:p14="http://schemas.microsoft.com/office/powerpoint/2010/main" val="1654348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4DB27-1045-43EE-92AB-45068E977373}" type="slidenum">
              <a:rPr lang="en-US" smtClean="0"/>
              <a:t>‹#›</a:t>
            </a:fld>
            <a:endParaRPr lang="en-US" dirty="0"/>
          </a:p>
        </p:txBody>
      </p:sp>
    </p:spTree>
    <p:extLst>
      <p:ext uri="{BB962C8B-B14F-4D97-AF65-F5344CB8AC3E}">
        <p14:creationId xmlns:p14="http://schemas.microsoft.com/office/powerpoint/2010/main" val="467142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64DB27-1045-43EE-92AB-45068E977373}" type="slidenum">
              <a:rPr lang="en-US" smtClean="0"/>
              <a:t>‹#›</a:t>
            </a:fld>
            <a:endParaRPr lang="en-US" dirty="0"/>
          </a:p>
        </p:txBody>
      </p:sp>
    </p:spTree>
    <p:extLst>
      <p:ext uri="{BB962C8B-B14F-4D97-AF65-F5344CB8AC3E}">
        <p14:creationId xmlns:p14="http://schemas.microsoft.com/office/powerpoint/2010/main" val="1388004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64DB27-1045-43EE-92AB-45068E977373}"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199" y="6110730"/>
            <a:ext cx="976993" cy="589425"/>
          </a:xfrm>
          <a:prstGeom prst="rect">
            <a:avLst/>
          </a:prstGeom>
        </p:spPr>
      </p:pic>
    </p:spTree>
    <p:extLst>
      <p:ext uri="{BB962C8B-B14F-4D97-AF65-F5344CB8AC3E}">
        <p14:creationId xmlns:p14="http://schemas.microsoft.com/office/powerpoint/2010/main" val="2555509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2556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268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9084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2716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493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639EB6-61BD-42B4-AA98-971FE09B38A3}" type="slidenum">
              <a:rPr lang="en-US" smtClean="0"/>
              <a:pPr>
                <a:defRPr/>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456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445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9810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7600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362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21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BA7722D-54EC-4C58-9738-B7AF170988F0}"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047AE12-ED31-4612-B69B-EDF050702BD9}"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E4BE373-4BE6-4F86-9573-C3189CC53AB4}"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8965F07-B87D-4D31-BAC1-B74E72C1F6F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5DFE441-EFFE-4617-A4F2-F7ED6A3DC8E3}"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BED7468-EED4-4C10-9683-67983EF29254}"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7EEB5140-3A41-47BC-992A-0389AD2005A2}" type="slidenum">
              <a:rPr lang="en-US" smtClean="0"/>
              <a:pPr>
                <a:defRPr/>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4DB27-1045-43EE-92AB-45068E977373}" type="slidenum">
              <a:rPr lang="en-US" smtClean="0"/>
              <a:t>‹#›</a:t>
            </a:fld>
            <a:endParaRPr lang="en-US" dirty="0"/>
          </a:p>
        </p:txBody>
      </p:sp>
    </p:spTree>
    <p:extLst>
      <p:ext uri="{BB962C8B-B14F-4D97-AF65-F5344CB8AC3E}">
        <p14:creationId xmlns:p14="http://schemas.microsoft.com/office/powerpoint/2010/main" val="1453115042"/>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087F0-F278-4245-9DD5-0759309E79FE}" type="datetimeFigureOut">
              <a:rPr lang="en-US" smtClean="0">
                <a:solidFill>
                  <a:prstClr val="black">
                    <a:tint val="75000"/>
                  </a:prstClr>
                </a:solidFill>
              </a:rPr>
              <a:pPr/>
              <a:t>3/26/2019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C87BA-0787-4BF1-8541-BA57877F59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551744"/>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oleObject" Target="file:///\\BPS-BOE-FS\Business-Data\Budget%20Presentation%20Worksheet%202%20from%20Lora.xlsx!Slide%207%20Prop%20Bud!R53C5:R62C8" TargetMode="External"/><Relationship Id="rId3" Type="http://schemas.openxmlformats.org/officeDocument/2006/relationships/notesSlide" Target="../notesSlides/notesSlide15.xml"/><Relationship Id="rId7" Type="http://schemas.openxmlformats.org/officeDocument/2006/relationships/image" Target="../media/image26.e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file:///\\BPS-BOE-FS\Business-Data\Budget%20Presentation%20Worksheet%202%20from%20Lora.xlsx!Slide%207%20Prop%20Bud!R28C5:R52C8" TargetMode="External"/><Relationship Id="rId5" Type="http://schemas.openxmlformats.org/officeDocument/2006/relationships/image" Target="../media/image25.emf"/><Relationship Id="rId10" Type="http://schemas.openxmlformats.org/officeDocument/2006/relationships/image" Target="../media/image2.jpg"/><Relationship Id="rId4" Type="http://schemas.openxmlformats.org/officeDocument/2006/relationships/oleObject" Target="file:///\\BPS-BOE-FS\Business-Data\Budget%20Presentation%20Worksheet%202%20from%20Lora.xlsx!Slide%207%20Prop%20Bud!R8C5:R27C8" TargetMode="External"/><Relationship Id="rId9" Type="http://schemas.openxmlformats.org/officeDocument/2006/relationships/image" Target="../media/image27.emf"/></Relationships>
</file>

<file path=ppt/slides/_rels/slide37.xml.rels><?xml version="1.0" encoding="UTF-8" standalone="yes"?>
<Relationships xmlns="http://schemas.openxmlformats.org/package/2006/relationships"><Relationship Id="rId3" Type="http://schemas.openxmlformats.org/officeDocument/2006/relationships/oleObject" Target="file:///\\BPS-BOE-FS\Business-Data\Budget%20Presentation%20Worksheet%202%20from%20Lora.xlsx!Slide%204%20Town%20Adopt%20Comp!R6C1:R14C7" TargetMode="Externa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2.jpg"/><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3" Type="http://schemas.openxmlformats.org/officeDocument/2006/relationships/oleObject" Target="file:///C:\Users\tjoyce\Downloads\Mill%20Rate%20Comparison-%205yrs.%20for%20Brian.xlsx!Sheet1!R5C2:R21C12" TargetMode="Externa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2.jpg"/><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jpg"/><Relationship Id="rId5" Type="http://schemas.openxmlformats.org/officeDocument/2006/relationships/image" Target="../media/image31.emf"/><Relationship Id="rId4" Type="http://schemas.openxmlformats.org/officeDocument/2006/relationships/oleObject" Target="file:///\\BPS-BOE-FS\Business-Data\Budget%20Presentation%20Worksheet%202%20from%20Lora.xlsx!Slide%203%20Fund%20Hist!%5bBudget%20Presentation%20Worksheet%202%20from%20Lora.xlsx%5dSlide%203%20Fund%20Hist%20Chart%207"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jpg"/><Relationship Id="rId5" Type="http://schemas.openxmlformats.org/officeDocument/2006/relationships/image" Target="../media/image32.emf"/><Relationship Id="rId4" Type="http://schemas.openxmlformats.org/officeDocument/2006/relationships/oleObject" Target="file:///\\BPS-BOE-FS\Business-Data\Budget%20Presentation%20Worksheet%202%20from%20Lora.xlsx!Slide%209%20NCEP%20Fund%20Hist!%5bBudget%20Presentation%20Worksheet%202%20from%20Lora.xlsx%5dSlide%209%20NCEP%20Fund%20Hist%20Chart%202"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3.emf"/><Relationship Id="rId5" Type="http://schemas.openxmlformats.org/officeDocument/2006/relationships/oleObject" Target="file:///\\BPS-BOE-FS\Business-Data\Budget%20Presentation%20Worksheet%202%20from%20Lora.xlsx!Slide%202%20PPExp.!%5bBudget%20Presentation%20Worksheet%202%20from%20Lora.xlsx%5dSlide%202%20PPExp.%20Chart%202" TargetMode="Externa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notesSlide" Target="../notesSlides/notesSlide19.xml"/><Relationship Id="rId7" Type="http://schemas.openxmlformats.org/officeDocument/2006/relationships/image" Target="../media/image35.emf"/><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oleObject" Target="file:///\\BPS-BOE-FS\Business-Data\Budget%20Presentation%20Worksheet%202%20from%20Lora.xlsx!Slide%205&amp;6%20StateFed%20Fund!%5bBudget%20Presentation%20Worksheet%202%20from%20Lora.xlsx%5dSlide%205&amp;6%20StateFed%20Fund%20Chart%203" TargetMode="External"/><Relationship Id="rId5" Type="http://schemas.openxmlformats.org/officeDocument/2006/relationships/image" Target="../media/image34.emf"/><Relationship Id="rId4" Type="http://schemas.openxmlformats.org/officeDocument/2006/relationships/oleObject" Target="file:///\\BPS-BOE-FS\Business-Data\Budget%20Presentation%20Worksheet%202%20from%20Lora.xlsx!Slide%205&amp;6%20StateFed%20Fund!R9C1:R15C6"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7.emf"/><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oleObject" Target="file:///\\BPS-BOE-FS\Business-Data\Budget%20Presentation%20Worksheet%202%20from%20Lora.xlsx!Slide%205&amp;6%20StateFed%20Fund!%5bBudget%20Presentation%20Worksheet%202%20from%20Lora.xlsx%5dSlide%205&amp;6%20StateFed%20Fund%20Chart%202" TargetMode="External"/><Relationship Id="rId5" Type="http://schemas.openxmlformats.org/officeDocument/2006/relationships/image" Target="../media/image36.emf"/><Relationship Id="rId4" Type="http://schemas.openxmlformats.org/officeDocument/2006/relationships/oleObject" Target="file:///\\BPS-BOE-FS\Business-Data\Budget%20Presentation%20Worksheet%202%20from%20Lora.xlsx!Slide%205&amp;6%20StateFed%20Fund!R1C1:R7C6" TargetMode="External"/></Relationships>
</file>

<file path=ppt/slides/_rels/slide47.xml.rels><?xml version="1.0" encoding="UTF-8" standalone="yes"?>
<Relationships xmlns="http://schemas.openxmlformats.org/package/2006/relationships"><Relationship Id="rId8" Type="http://schemas.openxmlformats.org/officeDocument/2006/relationships/oleObject" Target="file:///\\BPS-BOE-FS\Business-Data\Budget%20Presentation%20Worksheet%202%20from%20Lora.xlsx!Slide%2011,%2013&amp;15%20%23StudStaff%20!%5bBudget%20Presentation%20Worksheet%202%20from%20Lora.xlsx%5dSlide%2011,%2013&amp;15%20%23StudStaff%20%20Chart%206" TargetMode="External"/><Relationship Id="rId3" Type="http://schemas.openxmlformats.org/officeDocument/2006/relationships/notesSlide" Target="../notesSlides/notesSlide21.xml"/><Relationship Id="rId7" Type="http://schemas.openxmlformats.org/officeDocument/2006/relationships/image" Target="../media/image39.e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file:///\\BPS-BOE-FS\Business-Data\Budget%20Presentation%20Worksheet%202%20from%20Lora.xlsx!Slide%2011,%2013&amp;15%20%23StudStaff%20!%5bBudget%20Presentation%20Worksheet%202%20from%20Lora.xlsx%5dSlide%2011,%2013&amp;15%20%23StudStaff%20%20Chart%204" TargetMode="External"/><Relationship Id="rId5" Type="http://schemas.openxmlformats.org/officeDocument/2006/relationships/image" Target="../media/image38.emf"/><Relationship Id="rId10" Type="http://schemas.openxmlformats.org/officeDocument/2006/relationships/image" Target="../media/image2.jpg"/><Relationship Id="rId4" Type="http://schemas.openxmlformats.org/officeDocument/2006/relationships/oleObject" Target="file:///\\BPS-BOE-FS\Business-Data\Budget%20Presentation%20Worksheet%202%20from%20Lora.xlsx!Slide%2011,%2013&amp;15%20%23StudStaff%20!%5bBudget%20Presentation%20Worksheet%202%20from%20Lora.xlsx%5dSlide%2011,%2013&amp;15%20%23StudStaff%20%20Chart%202" TargetMode="External"/><Relationship Id="rId9" Type="http://schemas.openxmlformats.org/officeDocument/2006/relationships/image" Target="../media/image40.emf"/></Relationships>
</file>

<file path=ppt/slides/_rels/slide48.xml.rels><?xml version="1.0" encoding="UTF-8" standalone="yes"?>
<Relationships xmlns="http://schemas.openxmlformats.org/package/2006/relationships"><Relationship Id="rId8" Type="http://schemas.openxmlformats.org/officeDocument/2006/relationships/oleObject" Target="file:///\\BPS-BOE-FS\Business-Data\Budget%20Presentation%20Worksheet%202%20from%20Lora.xlsx!Slide%2011,%2013&amp;15%20%23StudStaff%20!R179C1:R186C4" TargetMode="External"/><Relationship Id="rId3" Type="http://schemas.openxmlformats.org/officeDocument/2006/relationships/notesSlide" Target="../notesSlides/notesSlide22.xml"/><Relationship Id="rId7" Type="http://schemas.openxmlformats.org/officeDocument/2006/relationships/image" Target="../media/image42.emf"/><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oleObject" Target="file:///\\BPS-BOE-FS\Business-Data\Budget%20Presentation%20Worksheet%202%20from%20Lora.xlsx!Slide%2011,%2013&amp;15%20%23StudStaff%20!R168C1:R175C4" TargetMode="External"/><Relationship Id="rId5" Type="http://schemas.openxmlformats.org/officeDocument/2006/relationships/image" Target="../media/image41.emf"/><Relationship Id="rId4" Type="http://schemas.openxmlformats.org/officeDocument/2006/relationships/oleObject" Target="file:///\\BPS-BOE-FS\Business-Data\Budget%20Presentation%20Worksheet%202%20from%20Lora.xlsx!Slide%2011,%2013&amp;15%20%23StudStaff%20!R157C1:R164C4" TargetMode="External"/><Relationship Id="rId9" Type="http://schemas.openxmlformats.org/officeDocument/2006/relationships/image" Target="../media/image43.emf"/></Relationships>
</file>

<file path=ppt/slides/_rels/slide49.xml.rels><?xml version="1.0" encoding="UTF-8" standalone="yes"?>
<Relationships xmlns="http://schemas.openxmlformats.org/package/2006/relationships"><Relationship Id="rId3" Type="http://schemas.openxmlformats.org/officeDocument/2006/relationships/oleObject" Target="file:///\\BPS-BOE-FS\Business-Data\Budget%20Presentation%20Worksheet%202%20from%20Lora.xlsx!Slide%2011,%2013&amp;15%20%23StudStaff%20!R190C1:R194C4" TargetMode="External"/><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image" Target="../media/image45.emf"/><Relationship Id="rId5" Type="http://schemas.openxmlformats.org/officeDocument/2006/relationships/oleObject" Target="file:///\\BPS-BOE-FS\Business-Data\Budget%20Presentation%20Worksheet%202%20from%20Lora.xlsx!Slide%2011,%2013&amp;15%20%23StudStaff%20!R198C1:R203C4" TargetMode="External"/><Relationship Id="rId4" Type="http://schemas.openxmlformats.org/officeDocument/2006/relationships/image" Target="../media/image44.e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file:///\\BPS-BOE-FS\Business-Data\Budget%20Presentation%20Worksheet%202%20from%20Lora.xlsx!5%20YR%20FTE!R2C14:R10C19" TargetMode="Externa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2.jpg"/><Relationship Id="rId4" Type="http://schemas.openxmlformats.org/officeDocument/2006/relationships/image" Target="../media/image4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oleObject" Target="file:///\\BPS-BOE-FS\Business-Data\Budget%20Presentation%20Worksheet%202%20from%20Lora.xlsx!Site&amp;%20Building!R1C1:R11C2" TargetMode="External"/><Relationship Id="rId2" Type="http://schemas.openxmlformats.org/officeDocument/2006/relationships/slideLayout" Target="../slideLayouts/slideLayout18.xml"/><Relationship Id="rId1" Type="http://schemas.openxmlformats.org/officeDocument/2006/relationships/vmlDrawing" Target="../drawings/vmlDrawing13.vml"/><Relationship Id="rId4" Type="http://schemas.openxmlformats.org/officeDocument/2006/relationships/image" Target="../media/image47.emf"/></Relationships>
</file>

<file path=ppt/slides/_rels/slide54.xml.rels><?xml version="1.0" encoding="UTF-8" standalone="yes"?>
<Relationships xmlns="http://schemas.openxmlformats.org/package/2006/relationships"><Relationship Id="rId3" Type="http://schemas.openxmlformats.org/officeDocument/2006/relationships/oleObject" Target="file:///\\BPS-BOE-FS\Business-Data\Budget%20Presentation%20Worksheet%202%20from%20Lora.xlsx!Capital!R1C1:R10C2" TargetMode="External"/><Relationship Id="rId2" Type="http://schemas.openxmlformats.org/officeDocument/2006/relationships/slideLayout" Target="../slideLayouts/slideLayout18.xml"/><Relationship Id="rId1" Type="http://schemas.openxmlformats.org/officeDocument/2006/relationships/vmlDrawing" Target="../drawings/vmlDrawing14.vml"/><Relationship Id="rId4" Type="http://schemas.openxmlformats.org/officeDocument/2006/relationships/image" Target="../media/image4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oleObject" Target="file:///\\BPS-BOE-FS\Business-Data\Budget%20Presentation%20Worksheet%202%20from%20Lora.xlsx!5%20YR%20FTE!%5bBudget%20Presentation%20Worksheet%202%20from%20Lora.xlsx%5d5%20YR%20FTE%20Chart%201" TargetMode="Externa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image" Target="../media/image50.emf"/><Relationship Id="rId5" Type="http://schemas.openxmlformats.org/officeDocument/2006/relationships/oleObject" Target="file:///\\BPS-BOE-FS\Business-Data\Budget%20Presentation%20Worksheet%202%20from%20Lora.xlsx!5%20YR%20FTE!R13C14:R14C19" TargetMode="External"/><Relationship Id="rId4" Type="http://schemas.openxmlformats.org/officeDocument/2006/relationships/image" Target="../media/image49.emf"/></Relationships>
</file>

<file path=ppt/slides/_rels/slide58.xml.rels><?xml version="1.0" encoding="UTF-8" standalone="yes"?>
<Relationships xmlns="http://schemas.openxmlformats.org/package/2006/relationships"><Relationship Id="rId3" Type="http://schemas.openxmlformats.org/officeDocument/2006/relationships/oleObject" Target="file:///\\BPS-BOE-FS\Business-Data\Budget%20Presentation%20Worksheet%202%20from%20Lora.xlsx!5%20YR%20FTE!R37C14:R38C19" TargetMode="Externa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52.emf"/><Relationship Id="rId5" Type="http://schemas.openxmlformats.org/officeDocument/2006/relationships/oleObject" Target="file:///\\BPS-BOE-FS\Business-Data\Budget%20Presentation%20Worksheet%202%20from%20Lora.xlsx!5%20YR%20FTE!%5bBudget%20Presentation%20Worksheet%202%20from%20Lora.xlsx%5d5%20YR%20FTE%20Chart%203" TargetMode="External"/><Relationship Id="rId4" Type="http://schemas.openxmlformats.org/officeDocument/2006/relationships/image" Target="../media/image51.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7.vml"/><Relationship Id="rId6" Type="http://schemas.openxmlformats.org/officeDocument/2006/relationships/image" Target="../media/image2.jpg"/><Relationship Id="rId5" Type="http://schemas.openxmlformats.org/officeDocument/2006/relationships/image" Target="../media/image53.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notesSlide" Target="../notesSlides/notesSlide23.xml"/><Relationship Id="rId7" Type="http://schemas.openxmlformats.org/officeDocument/2006/relationships/image" Target="../media/image55.emf"/><Relationship Id="rId2" Type="http://schemas.openxmlformats.org/officeDocument/2006/relationships/slideLayout" Target="../slideLayouts/slideLayout16.xml"/><Relationship Id="rId1" Type="http://schemas.openxmlformats.org/officeDocument/2006/relationships/vmlDrawing" Target="../drawings/vmlDrawing18.vml"/><Relationship Id="rId6" Type="http://schemas.openxmlformats.org/officeDocument/2006/relationships/oleObject" Target="file:///\\BPS-BOE-FS\Business-Data\Budget%20Presentation%20Worksheet%202%20from%20Lora.xlsx!Slide%2018%20CertSal!%5bBudget%20Presentation%20Worksheet%202%20from%20Lora.xlsx%5dSlide%2018%20CertSal%20Chart%201-1" TargetMode="External"/><Relationship Id="rId5" Type="http://schemas.openxmlformats.org/officeDocument/2006/relationships/image" Target="../media/image54.emf"/><Relationship Id="rId4" Type="http://schemas.openxmlformats.org/officeDocument/2006/relationships/oleObject" Target="file:///\\BPS-BOE-FS\Business-Data\Budget%20Presentation%20Worksheet%202%20from%20Lora.xlsx!Slide%2018%20CertSal!%5bBudget%20Presentation%20Worksheet%202%20from%20Lora.xlsx%5dSlide%2018%20CertSal%20Chart%202"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notesSlide" Target="../notesSlides/notesSlide24.xml"/><Relationship Id="rId7" Type="http://schemas.openxmlformats.org/officeDocument/2006/relationships/image" Target="../media/image57.emf"/><Relationship Id="rId2" Type="http://schemas.openxmlformats.org/officeDocument/2006/relationships/slideLayout" Target="../slideLayouts/slideLayout16.xml"/><Relationship Id="rId1" Type="http://schemas.openxmlformats.org/officeDocument/2006/relationships/vmlDrawing" Target="../drawings/vmlDrawing19.vml"/><Relationship Id="rId6" Type="http://schemas.openxmlformats.org/officeDocument/2006/relationships/oleObject" Target="file:///\\BPS-BOE-FS\Business-Data\Budget%20Presentation%20Worksheet%202%20from%20Lora.xlsx!Slide%2022%20Non-Cert%20Salaries!%5bBudget%20Presentation%20Worksheet%202%20from%20Lora.xlsx%5dSlide%2022%20Non-Cert%20Salaries%20Chart%204" TargetMode="External"/><Relationship Id="rId5" Type="http://schemas.openxmlformats.org/officeDocument/2006/relationships/image" Target="../media/image56.emf"/><Relationship Id="rId4" Type="http://schemas.openxmlformats.org/officeDocument/2006/relationships/oleObject" Target="file:///\\BPS-BOE-FS\Business-Data\Budget%20Presentation%20Worksheet%202%20from%20Lora.xlsx!Slide%2022%20Non-Cert%20Salaries!%5bBudget%20Presentation%20Worksheet%202%20from%20Lora.xlsx%5dSlide%2022%20Non-Cert%20Salaries%20Chart%209"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notesSlide" Target="../notesSlides/notesSlide25.xml"/><Relationship Id="rId7" Type="http://schemas.openxmlformats.org/officeDocument/2006/relationships/image" Target="../media/image59.emf"/><Relationship Id="rId2" Type="http://schemas.openxmlformats.org/officeDocument/2006/relationships/slideLayout" Target="../slideLayouts/slideLayout16.xml"/><Relationship Id="rId1" Type="http://schemas.openxmlformats.org/officeDocument/2006/relationships/vmlDrawing" Target="../drawings/vmlDrawing20.vml"/><Relationship Id="rId6" Type="http://schemas.openxmlformats.org/officeDocument/2006/relationships/oleObject" Target="file:///\\BPS-BOE-FS\Business-Data\Budget%20Presentation%20Worksheet%202%20from%20Lora.xlsx!Slide%2019%20EmpBen!%5bBudget%20Presentation%20Worksheet%202%20from%20Lora.xlsx%5dSlide%2019%20EmpBen%20Chart%201" TargetMode="External"/><Relationship Id="rId5" Type="http://schemas.openxmlformats.org/officeDocument/2006/relationships/image" Target="../media/image58.emf"/><Relationship Id="rId4" Type="http://schemas.openxmlformats.org/officeDocument/2006/relationships/oleObject" Target="file:///\\BPS-BOE-FS\Business-Data\Budget%20Presentation%20Worksheet%202%20from%20Lora.xlsx!Slide%2019%20EmpBen!%5bBudget%20Presentation%20Worksheet%202%20from%20Lora.xlsx%5dSlide%2019%20EmpBen%20Chart%201-1"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notesSlide" Target="../notesSlides/notesSlide26.xml"/><Relationship Id="rId7" Type="http://schemas.openxmlformats.org/officeDocument/2006/relationships/image" Target="../media/image61.emf"/><Relationship Id="rId2" Type="http://schemas.openxmlformats.org/officeDocument/2006/relationships/slideLayout" Target="../slideLayouts/slideLayout16.xml"/><Relationship Id="rId1" Type="http://schemas.openxmlformats.org/officeDocument/2006/relationships/vmlDrawing" Target="../drawings/vmlDrawing21.vml"/><Relationship Id="rId6" Type="http://schemas.openxmlformats.org/officeDocument/2006/relationships/oleObject" Target="file:///\\BPS-BOE-FS\Business-Data\Budget%20Presentation%20Worksheet%202%20from%20Lora.xlsx!Slide%2020%20Transp.!%5bBudget%20Presentation%20Worksheet%202%20from%20Lora.xlsx%5dSlide%2020%20Transp.%20Chart%203" TargetMode="External"/><Relationship Id="rId5" Type="http://schemas.openxmlformats.org/officeDocument/2006/relationships/image" Target="../media/image60.emf"/><Relationship Id="rId4" Type="http://schemas.openxmlformats.org/officeDocument/2006/relationships/oleObject" Target="file:///\\BPS-BOE-FS\Business-Data\Budget%20Presentation%20Worksheet%202%20from%20Lora.xlsx!Slide%2020%20Transp.!%5bBudget%20Presentation%20Worksheet%202%20from%20Lora.xlsx%5dSlide%2020%20Transp.%20Chart%201"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 Id="rId4" Type="http://schemas.openxmlformats.org/officeDocument/2006/relationships/image" Target="../media/image2.jpg"/></Relationships>
</file>

<file path=ppt/slides/_rels/slide66.xml.rels><?xml version="1.0" encoding="UTF-8" standalone="yes"?>
<Relationships xmlns="http://schemas.openxmlformats.org/package/2006/relationships"><Relationship Id="rId3" Type="http://schemas.openxmlformats.org/officeDocument/2006/relationships/oleObject" Target="file:///\\BPS-BOE-FS\Business-Data\Budget%20Presentation%20Worksheet%202%20from%20Lora.xlsx!Slide%2024%20SpEdDrivers!%5bBudget%20Presentation%20Worksheet%202%20from%20Lora.xlsx%5dSlide%2024%20SpEdDrivers%20Chart%202" TargetMode="External"/><Relationship Id="rId2" Type="http://schemas.openxmlformats.org/officeDocument/2006/relationships/slideLayout" Target="../slideLayouts/slideLayout16.xml"/><Relationship Id="rId1" Type="http://schemas.openxmlformats.org/officeDocument/2006/relationships/vmlDrawing" Target="../drawings/vmlDrawing22.vml"/><Relationship Id="rId5" Type="http://schemas.openxmlformats.org/officeDocument/2006/relationships/image" Target="../media/image2.jpg"/><Relationship Id="rId4" Type="http://schemas.openxmlformats.org/officeDocument/2006/relationships/image" Target="../media/image6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a:xfrm>
            <a:off x="0" y="1066800"/>
            <a:ext cx="5943600" cy="1905000"/>
          </a:xfrm>
        </p:spPr>
        <p:txBody>
          <a:bodyPr/>
          <a:lstStyle/>
          <a:p>
            <a:pPr eaLnBrk="1" hangingPunct="1"/>
            <a:r>
              <a:rPr lang="en-US" sz="5400" dirty="0">
                <a:solidFill>
                  <a:schemeClr val="hlink"/>
                </a:solidFill>
              </a:rPr>
              <a:t>Board of Finance Proposed Budget</a:t>
            </a:r>
          </a:p>
        </p:txBody>
      </p:sp>
      <p:sp>
        <p:nvSpPr>
          <p:cNvPr id="4099" name="Rectangle 3"/>
          <p:cNvSpPr>
            <a:spLocks noGrp="1" noChangeArrowheads="1"/>
          </p:cNvSpPr>
          <p:nvPr>
            <p:ph type="subTitle" idx="1"/>
          </p:nvPr>
        </p:nvSpPr>
        <p:spPr>
          <a:xfrm>
            <a:off x="228600" y="3352800"/>
            <a:ext cx="4013200" cy="1822450"/>
          </a:xfrm>
        </p:spPr>
        <p:txBody>
          <a:bodyPr>
            <a:normAutofit/>
          </a:bodyPr>
          <a:lstStyle/>
          <a:p>
            <a:pPr eaLnBrk="1" hangingPunct="1"/>
            <a:r>
              <a:rPr lang="en-US" sz="4800" b="1" dirty="0">
                <a:solidFill>
                  <a:schemeClr val="hlink"/>
                </a:solidFill>
              </a:rPr>
              <a:t>Fiscal Year </a:t>
            </a:r>
          </a:p>
          <a:p>
            <a:pPr eaLnBrk="1" hangingPunct="1"/>
            <a:r>
              <a:rPr lang="en-US" sz="4800" b="1" dirty="0">
                <a:solidFill>
                  <a:schemeClr val="hlink"/>
                </a:solidFill>
              </a:rPr>
              <a:t>2019-2020</a:t>
            </a:r>
            <a:endParaRPr lang="en-US" sz="4800" dirty="0">
              <a:solidFill>
                <a:schemeClr val="hlink"/>
              </a:solidFill>
            </a:endParaRPr>
          </a:p>
        </p:txBody>
      </p:sp>
      <p:sp>
        <p:nvSpPr>
          <p:cNvPr id="4100" name="Text Box 4"/>
          <p:cNvSpPr txBox="1">
            <a:spLocks noChangeArrowheads="1"/>
          </p:cNvSpPr>
          <p:nvPr/>
        </p:nvSpPr>
        <p:spPr bwMode="auto">
          <a:xfrm>
            <a:off x="4056743" y="4953000"/>
            <a:ext cx="5029200" cy="708025"/>
          </a:xfrm>
          <a:prstGeom prst="rect">
            <a:avLst/>
          </a:prstGeom>
          <a:noFill/>
          <a:ln w="9525">
            <a:noFill/>
            <a:miter lim="800000"/>
            <a:headEnd/>
            <a:tailEnd/>
          </a:ln>
        </p:spPr>
        <p:txBody>
          <a:bodyPr lIns="92075" tIns="46038" rIns="92075" bIns="46038">
            <a:spAutoFit/>
          </a:bodyPr>
          <a:lstStyle/>
          <a:p>
            <a:pPr algn="ctr">
              <a:spcBef>
                <a:spcPct val="50000"/>
              </a:spcBef>
            </a:pPr>
            <a:r>
              <a:rPr kumimoji="1" lang="en-US" sz="4000" b="1" dirty="0">
                <a:solidFill>
                  <a:schemeClr val="hlink"/>
                </a:solidFill>
              </a:rPr>
              <a:t>March 26, 2019</a:t>
            </a:r>
          </a:p>
        </p:txBody>
      </p:sp>
      <p:pic>
        <p:nvPicPr>
          <p:cNvPr id="4101" name="Picture 3" descr="TOWN SEAL 001"/>
          <p:cNvPicPr>
            <a:picLocks noChangeAspect="1" noChangeArrowheads="1"/>
          </p:cNvPicPr>
          <p:nvPr/>
        </p:nvPicPr>
        <p:blipFill>
          <a:blip r:embed="rId3" cstate="print"/>
          <a:srcRect/>
          <a:stretch>
            <a:fillRect/>
          </a:stretch>
        </p:blipFill>
        <p:spPr bwMode="auto">
          <a:xfrm>
            <a:off x="5943600" y="457200"/>
            <a:ext cx="2438400" cy="2286000"/>
          </a:xfrm>
          <a:prstGeom prst="rect">
            <a:avLst/>
          </a:prstGeom>
          <a:noFill/>
          <a:ln w="9525">
            <a:noFill/>
            <a:miter lim="800000"/>
            <a:headEnd/>
            <a:tailEnd/>
          </a:ln>
        </p:spPr>
      </p:pic>
      <p:sp>
        <p:nvSpPr>
          <p:cNvPr id="2" name="TextBox 1"/>
          <p:cNvSpPr txBox="1"/>
          <p:nvPr/>
        </p:nvSpPr>
        <p:spPr>
          <a:xfrm>
            <a:off x="116114" y="6043136"/>
            <a:ext cx="8875486" cy="738664"/>
          </a:xfrm>
          <a:prstGeom prst="rect">
            <a:avLst/>
          </a:prstGeom>
          <a:noFill/>
        </p:spPr>
        <p:txBody>
          <a:bodyPr wrap="square" rtlCol="0">
            <a:spAutoFit/>
          </a:bodyPr>
          <a:lstStyle/>
          <a:p>
            <a:r>
              <a:rPr lang="en-US" sz="2100" dirty="0"/>
              <a:t>This presentation is available under Finance/Budget on the Town website:  https://www.town.berlin.ct.us/topic/index.php?topicid=324&amp;structureid=16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762000" y="228600"/>
            <a:ext cx="7924800" cy="838200"/>
          </a:xfrm>
        </p:spPr>
        <p:txBody>
          <a:bodyPr>
            <a:normAutofit fontScale="90000"/>
          </a:bodyPr>
          <a:lstStyle/>
          <a:p>
            <a:pPr algn="ctr" eaLnBrk="1" hangingPunct="1"/>
            <a:r>
              <a:rPr lang="en-US" sz="4000" dirty="0">
                <a:solidFill>
                  <a:schemeClr val="tx1"/>
                </a:solidFill>
              </a:rPr>
              <a:t/>
            </a:r>
            <a:br>
              <a:rPr lang="en-US" sz="4000" dirty="0">
                <a:solidFill>
                  <a:schemeClr val="tx1"/>
                </a:solidFill>
              </a:rPr>
            </a:br>
            <a:r>
              <a:rPr lang="en-US" sz="4400" dirty="0">
                <a:solidFill>
                  <a:srgbClr val="00B0F0"/>
                </a:solidFill>
              </a:rPr>
              <a:t>Revenues by Source</a:t>
            </a:r>
          </a:p>
        </p:txBody>
      </p:sp>
      <p:sp>
        <p:nvSpPr>
          <p:cNvPr id="2" name="TextBox 1">
            <a:extLst>
              <a:ext uri="{FF2B5EF4-FFF2-40B4-BE49-F238E27FC236}">
                <a16:creationId xmlns:a16="http://schemas.microsoft.com/office/drawing/2014/main" xmlns="" id="{827D8FD0-9EAB-4FE7-961F-BBFB5F7BE72B}"/>
              </a:ext>
            </a:extLst>
          </p:cNvPr>
          <p:cNvSpPr txBox="1"/>
          <p:nvPr/>
        </p:nvSpPr>
        <p:spPr>
          <a:xfrm>
            <a:off x="5562600" y="1955274"/>
            <a:ext cx="3429000" cy="3785652"/>
          </a:xfrm>
          <a:prstGeom prst="rect">
            <a:avLst/>
          </a:prstGeom>
          <a:noFill/>
        </p:spPr>
        <p:txBody>
          <a:bodyPr wrap="square" rtlCol="0">
            <a:spAutoFit/>
          </a:bodyPr>
          <a:lstStyle/>
          <a:p>
            <a:pPr marL="285750" indent="-285750">
              <a:buFontTx/>
              <a:buChar char="-"/>
            </a:pPr>
            <a:r>
              <a:rPr lang="en-US" b="1" dirty="0">
                <a:solidFill>
                  <a:srgbClr val="FF0000"/>
                </a:solidFill>
              </a:rPr>
              <a:t>Local taxes drive 86% of revenue</a:t>
            </a:r>
          </a:p>
          <a:p>
            <a:endParaRPr lang="en-US" sz="600" b="1" dirty="0">
              <a:solidFill>
                <a:srgbClr val="FF0000"/>
              </a:solidFill>
            </a:endParaRPr>
          </a:p>
          <a:p>
            <a:pPr marL="285750" indent="-285750">
              <a:buFontTx/>
              <a:buChar char="-"/>
            </a:pPr>
            <a:r>
              <a:rPr lang="en-US" b="1" dirty="0">
                <a:solidFill>
                  <a:srgbClr val="FF0000"/>
                </a:solidFill>
              </a:rPr>
              <a:t>Using fund balance to cover </a:t>
            </a:r>
            <a:r>
              <a:rPr lang="en-US" b="1" u="sng" dirty="0">
                <a:solidFill>
                  <a:srgbClr val="FF0000"/>
                </a:solidFill>
              </a:rPr>
              <a:t>100%</a:t>
            </a:r>
            <a:r>
              <a:rPr lang="en-US" b="1" dirty="0">
                <a:solidFill>
                  <a:srgbClr val="FF0000"/>
                </a:solidFill>
              </a:rPr>
              <a:t> of pension plan required contribution</a:t>
            </a:r>
          </a:p>
          <a:p>
            <a:endParaRPr lang="en-US" sz="600" b="1" dirty="0">
              <a:solidFill>
                <a:srgbClr val="FF0000"/>
              </a:solidFill>
            </a:endParaRPr>
          </a:p>
          <a:p>
            <a:pPr marL="285750" indent="-285750">
              <a:buFontTx/>
              <a:buChar char="-"/>
            </a:pPr>
            <a:r>
              <a:rPr lang="en-US" b="1" dirty="0">
                <a:solidFill>
                  <a:srgbClr val="FF0000"/>
                </a:solidFill>
              </a:rPr>
              <a:t>Assigned additional $1 million of fund balance to offset mill rate increase</a:t>
            </a:r>
          </a:p>
          <a:p>
            <a:endParaRPr lang="en-US" sz="600" b="1" dirty="0">
              <a:solidFill>
                <a:srgbClr val="FF0000"/>
              </a:solidFill>
            </a:endParaRPr>
          </a:p>
          <a:p>
            <a:pPr marL="285750" indent="-285750">
              <a:buFontTx/>
              <a:buChar char="-"/>
            </a:pPr>
            <a:r>
              <a:rPr lang="en-US" b="1" dirty="0">
                <a:solidFill>
                  <a:srgbClr val="FF0000"/>
                </a:solidFill>
              </a:rPr>
              <a:t>Continued volatility in State grants</a:t>
            </a:r>
          </a:p>
          <a:p>
            <a:endParaRPr lang="en-US" sz="600" b="1" dirty="0">
              <a:solidFill>
                <a:srgbClr val="FF0000"/>
              </a:solidFill>
            </a:endParaRPr>
          </a:p>
          <a:p>
            <a:pPr marL="285750" indent="-285750">
              <a:buFontTx/>
              <a:buChar char="-"/>
            </a:pPr>
            <a:r>
              <a:rPr lang="en-US" b="1" dirty="0">
                <a:solidFill>
                  <a:srgbClr val="FF0000"/>
                </a:solidFill>
              </a:rPr>
              <a:t>User Fees &amp; Investment Earnings budgeted higher</a:t>
            </a:r>
          </a:p>
        </p:txBody>
      </p:sp>
      <p:pic>
        <p:nvPicPr>
          <p:cNvPr id="3" name="Picture 2">
            <a:extLst>
              <a:ext uri="{FF2B5EF4-FFF2-40B4-BE49-F238E27FC236}">
                <a16:creationId xmlns:a16="http://schemas.microsoft.com/office/drawing/2014/main" xmlns="" id="{9CC905CB-3E2F-440F-9CAD-92256F468326}"/>
              </a:ext>
            </a:extLst>
          </p:cNvPr>
          <p:cNvPicPr>
            <a:picLocks noChangeAspect="1"/>
          </p:cNvPicPr>
          <p:nvPr/>
        </p:nvPicPr>
        <p:blipFill>
          <a:blip r:embed="rId3"/>
          <a:stretch>
            <a:fillRect/>
          </a:stretch>
        </p:blipFill>
        <p:spPr>
          <a:xfrm>
            <a:off x="134257" y="1739637"/>
            <a:ext cx="5428343" cy="42169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en-US" sz="4000" dirty="0">
                <a:solidFill>
                  <a:srgbClr val="00B0F0"/>
                </a:solidFill>
              </a:rPr>
              <a:t>State Grant Uncertainty &amp; Volatility</a:t>
            </a:r>
          </a:p>
        </p:txBody>
      </p:sp>
      <p:sp>
        <p:nvSpPr>
          <p:cNvPr id="4" name="Content Placeholder 3"/>
          <p:cNvSpPr>
            <a:spLocks noGrp="1"/>
          </p:cNvSpPr>
          <p:nvPr>
            <p:ph idx="1"/>
          </p:nvPr>
        </p:nvSpPr>
        <p:spPr>
          <a:xfrm>
            <a:off x="152400" y="5654627"/>
            <a:ext cx="8839200" cy="869083"/>
          </a:xfrm>
        </p:spPr>
        <p:txBody>
          <a:bodyPr>
            <a:normAutofit lnSpcReduction="10000"/>
          </a:bodyPr>
          <a:lstStyle/>
          <a:p>
            <a:pPr marL="0" indent="0" algn="ctr">
              <a:buNone/>
            </a:pPr>
            <a:r>
              <a:rPr lang="en-US" b="1" dirty="0">
                <a:solidFill>
                  <a:srgbClr val="FF0000"/>
                </a:solidFill>
              </a:rPr>
              <a:t>$300k decline vs. FY19 projection</a:t>
            </a:r>
          </a:p>
          <a:p>
            <a:pPr marL="0" indent="0" algn="ctr">
              <a:buNone/>
            </a:pPr>
            <a:r>
              <a:rPr lang="en-US" b="1" dirty="0">
                <a:solidFill>
                  <a:srgbClr val="0070C0"/>
                </a:solidFill>
              </a:rPr>
              <a:t>$300k increase vs. FY19 adopted Berlin budget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30" y="1148157"/>
            <a:ext cx="7924800" cy="44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42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990600"/>
          </a:xfrm>
        </p:spPr>
        <p:txBody>
          <a:bodyPr>
            <a:noAutofit/>
          </a:bodyPr>
          <a:lstStyle/>
          <a:p>
            <a:pPr algn="ctr">
              <a:lnSpc>
                <a:spcPct val="100000"/>
              </a:lnSpc>
              <a:defRPr/>
            </a:pPr>
            <a:r>
              <a:rPr lang="en-US" sz="3200" dirty="0">
                <a:solidFill>
                  <a:srgbClr val="00B0F0"/>
                </a:solidFill>
              </a:rPr>
              <a:t>Unassigned Fund Balance</a:t>
            </a:r>
            <a:br>
              <a:rPr lang="en-US" sz="3200" dirty="0">
                <a:solidFill>
                  <a:srgbClr val="00B0F0"/>
                </a:solidFill>
              </a:rPr>
            </a:br>
            <a:r>
              <a:rPr lang="en-US" sz="3200" dirty="0">
                <a:solidFill>
                  <a:srgbClr val="00B0F0"/>
                </a:solidFill>
              </a:rPr>
              <a:t>as a percent of Total Budgeted Expenditures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57" y="1447800"/>
            <a:ext cx="4767943" cy="304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1" y="4800600"/>
            <a:ext cx="8839199" cy="1846659"/>
          </a:xfrm>
          <a:prstGeom prst="rect">
            <a:avLst/>
          </a:prstGeom>
          <a:noFill/>
          <a:ln>
            <a:solidFill>
              <a:schemeClr val="tx1"/>
            </a:solidFill>
          </a:ln>
        </p:spPr>
        <p:txBody>
          <a:bodyPr wrap="square" rtlCol="0">
            <a:spAutoFit/>
          </a:bodyPr>
          <a:lstStyle/>
          <a:p>
            <a:pPr marL="285750" indent="-285750">
              <a:buFont typeface="Arial" pitchFamily="34" charset="0"/>
              <a:buChar char="•"/>
            </a:pPr>
            <a:r>
              <a:rPr lang="en-US" dirty="0"/>
              <a:t>Solid balance has been built over many years of tight operational management</a:t>
            </a:r>
          </a:p>
          <a:p>
            <a:endParaRPr lang="en-US" sz="600" dirty="0"/>
          </a:p>
          <a:p>
            <a:pPr marL="285750" indent="-285750">
              <a:buFont typeface="Arial" pitchFamily="34" charset="0"/>
              <a:buChar char="•"/>
            </a:pPr>
            <a:r>
              <a:rPr lang="en-US" dirty="0"/>
              <a:t>Balance is </a:t>
            </a:r>
            <a:r>
              <a:rPr lang="en-US" u="sng" dirty="0"/>
              <a:t>critical</a:t>
            </a:r>
            <a:r>
              <a:rPr lang="en-US" dirty="0"/>
              <a:t> to stabilize town finances in the event of:</a:t>
            </a:r>
          </a:p>
          <a:p>
            <a:pPr marL="742950" lvl="1" indent="-285750">
              <a:buFont typeface="Arial" pitchFamily="34" charset="0"/>
              <a:buChar char="•"/>
            </a:pPr>
            <a:r>
              <a:rPr lang="en-US" dirty="0"/>
              <a:t>A large number of DB pension retirements - </a:t>
            </a:r>
            <a:r>
              <a:rPr lang="en-US" dirty="0">
                <a:solidFill>
                  <a:srgbClr val="FF0000"/>
                </a:solidFill>
              </a:rPr>
              <a:t>$7 million unfunded liability</a:t>
            </a:r>
          </a:p>
          <a:p>
            <a:pPr marL="742950" lvl="1" indent="-285750">
              <a:buFont typeface="Arial" pitchFamily="34" charset="0"/>
              <a:buChar char="•"/>
            </a:pPr>
            <a:r>
              <a:rPr lang="en-US" dirty="0"/>
              <a:t>Reimbursable grant activity – </a:t>
            </a:r>
            <a:r>
              <a:rPr lang="en-US" dirty="0">
                <a:solidFill>
                  <a:srgbClr val="FF0000"/>
                </a:solidFill>
              </a:rPr>
              <a:t>mitigates need for short-term borrowing</a:t>
            </a:r>
          </a:p>
          <a:p>
            <a:pPr marL="742950" lvl="1" indent="-285750">
              <a:buFont typeface="Arial" pitchFamily="34" charset="0"/>
              <a:buChar char="•"/>
            </a:pPr>
            <a:r>
              <a:rPr lang="en-US" dirty="0"/>
              <a:t>A natural disaster – </a:t>
            </a:r>
            <a:r>
              <a:rPr lang="en-US" dirty="0">
                <a:solidFill>
                  <a:srgbClr val="FF0000"/>
                </a:solidFill>
              </a:rPr>
              <a:t>“fronting” cleanup costs reimbursed months later</a:t>
            </a:r>
          </a:p>
          <a:p>
            <a:pPr marL="742950" lvl="1" indent="-285750">
              <a:buFont typeface="Arial" pitchFamily="34" charset="0"/>
              <a:buChar char="•"/>
            </a:pPr>
            <a:r>
              <a:rPr lang="en-US" dirty="0"/>
              <a:t>Higher level of Special Ed costs than BOE can absorb</a:t>
            </a:r>
          </a:p>
        </p:txBody>
      </p:sp>
      <p:sp>
        <p:nvSpPr>
          <p:cNvPr id="3" name="TextBox 2"/>
          <p:cNvSpPr txBox="1"/>
          <p:nvPr/>
        </p:nvSpPr>
        <p:spPr>
          <a:xfrm>
            <a:off x="5257798" y="1617583"/>
            <a:ext cx="3661229" cy="2708434"/>
          </a:xfrm>
          <a:prstGeom prst="rect">
            <a:avLst/>
          </a:prstGeom>
          <a:noFill/>
        </p:spPr>
        <p:txBody>
          <a:bodyPr wrap="square" rtlCol="0">
            <a:spAutoFit/>
          </a:bodyPr>
          <a:lstStyle/>
          <a:p>
            <a:pPr marL="58738" lvl="1"/>
            <a:r>
              <a:rPr lang="en-US" sz="1700" b="1" dirty="0">
                <a:solidFill>
                  <a:srgbClr val="339933"/>
                </a:solidFill>
              </a:rPr>
              <a:t>“Use of reserves to address budgetary shortfalls is a challenge in Connecticut because the median fund balance in the state for towns and cities of 13% is already lower [than] the national median of 31 percent of revenues.”  (Moody’s analyst Joseph Manoleas)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45372" cy="762000"/>
          </a:xfrm>
        </p:spPr>
        <p:txBody>
          <a:bodyPr>
            <a:noAutofit/>
          </a:bodyPr>
          <a:lstStyle/>
          <a:p>
            <a:pPr algn="ctr"/>
            <a:r>
              <a:rPr lang="en-US" sz="4400" dirty="0">
                <a:solidFill>
                  <a:srgbClr val="00B0F0"/>
                </a:solidFill>
              </a:rPr>
              <a:t>FY20 Strategic Spending Priorities</a:t>
            </a:r>
          </a:p>
        </p:txBody>
      </p:sp>
      <p:pic>
        <p:nvPicPr>
          <p:cNvPr id="4" name="Picture 3">
            <a:extLst>
              <a:ext uri="{FF2B5EF4-FFF2-40B4-BE49-F238E27FC236}">
                <a16:creationId xmlns:a16="http://schemas.microsoft.com/office/drawing/2014/main" xmlns="" id="{0F76CC5E-4F23-4420-B43F-CFB51D1D0831}"/>
              </a:ext>
            </a:extLst>
          </p:cNvPr>
          <p:cNvPicPr>
            <a:picLocks noChangeAspect="1"/>
          </p:cNvPicPr>
          <p:nvPr/>
        </p:nvPicPr>
        <p:blipFill>
          <a:blip r:embed="rId2"/>
          <a:stretch>
            <a:fillRect/>
          </a:stretch>
        </p:blipFill>
        <p:spPr>
          <a:xfrm>
            <a:off x="152400" y="2057400"/>
            <a:ext cx="4828450" cy="3456732"/>
          </a:xfrm>
          <a:prstGeom prst="rect">
            <a:avLst/>
          </a:prstGeom>
        </p:spPr>
      </p:pic>
      <p:sp>
        <p:nvSpPr>
          <p:cNvPr id="5" name="TextBox 4">
            <a:extLst>
              <a:ext uri="{FF2B5EF4-FFF2-40B4-BE49-F238E27FC236}">
                <a16:creationId xmlns:a16="http://schemas.microsoft.com/office/drawing/2014/main" xmlns="" id="{7044F242-3780-452E-935D-2DF856CADE1E}"/>
              </a:ext>
            </a:extLst>
          </p:cNvPr>
          <p:cNvSpPr txBox="1"/>
          <p:nvPr/>
        </p:nvSpPr>
        <p:spPr>
          <a:xfrm>
            <a:off x="5165834" y="1905000"/>
            <a:ext cx="3768572" cy="3970318"/>
          </a:xfrm>
          <a:prstGeom prst="rect">
            <a:avLst/>
          </a:prstGeom>
          <a:noFill/>
          <a:ln w="12700">
            <a:solidFill>
              <a:schemeClr val="tx1"/>
            </a:solidFill>
          </a:ln>
        </p:spPr>
        <p:txBody>
          <a:bodyPr wrap="square" rtlCol="0">
            <a:spAutoFit/>
          </a:bodyPr>
          <a:lstStyle/>
          <a:p>
            <a:pPr algn="ctr"/>
            <a:r>
              <a:rPr lang="en-US" sz="2000" u="sng" dirty="0"/>
              <a:t>OVERALL GOALS</a:t>
            </a:r>
          </a:p>
          <a:p>
            <a:pPr algn="ctr"/>
            <a:endParaRPr lang="en-US" sz="2000" dirty="0"/>
          </a:p>
          <a:p>
            <a:pPr marL="401638" lvl="1" indent="-346075">
              <a:buFont typeface="+mj-lt"/>
              <a:buAutoNum type="arabicPeriod"/>
            </a:pPr>
            <a:r>
              <a:rPr lang="en-US" sz="2000" dirty="0"/>
              <a:t>Public safety</a:t>
            </a:r>
          </a:p>
          <a:p>
            <a:pPr marL="401638" lvl="1" indent="-346075">
              <a:buFont typeface="+mj-lt"/>
              <a:buAutoNum type="arabicPeriod"/>
            </a:pPr>
            <a:r>
              <a:rPr lang="en-US" sz="2000" dirty="0"/>
              <a:t>Support educational needs</a:t>
            </a:r>
          </a:p>
          <a:p>
            <a:pPr marL="401638" lvl="1" indent="-346075">
              <a:buFont typeface="+mj-lt"/>
              <a:buAutoNum type="arabicPeriod"/>
            </a:pPr>
            <a:r>
              <a:rPr lang="en-US" sz="2000" dirty="0"/>
              <a:t>Maintain infrastructure</a:t>
            </a:r>
          </a:p>
          <a:p>
            <a:pPr marL="401638" lvl="1" indent="-346075">
              <a:buFont typeface="+mj-lt"/>
              <a:buAutoNum type="arabicPeriod"/>
            </a:pPr>
            <a:r>
              <a:rPr lang="en-US" sz="2000" dirty="0"/>
              <a:t>Manage down high fixed costs – debt, leases, DB pension</a:t>
            </a:r>
          </a:p>
          <a:p>
            <a:pPr marL="800100" lvl="1" indent="-342900">
              <a:buFont typeface="+mj-lt"/>
              <a:buAutoNum type="arabicPeriod"/>
            </a:pPr>
            <a:endParaRPr lang="en-US" sz="2000" dirty="0"/>
          </a:p>
          <a:p>
            <a:pPr marL="0" lvl="1" algn="ctr"/>
            <a:r>
              <a:rPr lang="en-US" sz="2400" b="1" dirty="0">
                <a:solidFill>
                  <a:srgbClr val="FF0000"/>
                </a:solidFill>
              </a:rPr>
              <a:t>Continue to provide services residents expect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5867400"/>
            <a:ext cx="8686800" cy="707886"/>
          </a:xfrm>
          <a:prstGeom prst="rect">
            <a:avLst/>
          </a:prstGeom>
          <a:solidFill>
            <a:srgbClr val="FF0000"/>
          </a:solidFill>
          <a:ln w="25400">
            <a:solidFill>
              <a:schemeClr val="tx1"/>
            </a:solidFill>
          </a:ln>
        </p:spPr>
        <p:txBody>
          <a:bodyPr wrap="square" rtlCol="0">
            <a:spAutoFit/>
          </a:bodyPr>
          <a:lstStyle/>
          <a:p>
            <a:pPr algn="ctr"/>
            <a:r>
              <a:rPr lang="en-US" sz="2400" b="1" dirty="0"/>
              <a:t>LEGALLY REQUIRED LONG-TERM OBLIGATIONS</a:t>
            </a:r>
          </a:p>
          <a:p>
            <a:pPr algn="ctr"/>
            <a:r>
              <a:rPr lang="en-US" sz="1600" dirty="0"/>
              <a:t>Bonds, Notes, Leases, </a:t>
            </a:r>
            <a:r>
              <a:rPr lang="en-US" sz="1600" u="sng" dirty="0"/>
              <a:t>Closed</a:t>
            </a:r>
            <a:r>
              <a:rPr lang="en-US" sz="1600" dirty="0"/>
              <a:t> Defined Benefit Plan</a:t>
            </a:r>
          </a:p>
        </p:txBody>
      </p:sp>
      <p:sp>
        <p:nvSpPr>
          <p:cNvPr id="5" name="TextBox 4"/>
          <p:cNvSpPr txBox="1"/>
          <p:nvPr/>
        </p:nvSpPr>
        <p:spPr>
          <a:xfrm>
            <a:off x="533400" y="4787418"/>
            <a:ext cx="8077200" cy="707886"/>
          </a:xfrm>
          <a:prstGeom prst="rect">
            <a:avLst/>
          </a:prstGeom>
          <a:solidFill>
            <a:schemeClr val="tx2">
              <a:lumMod val="40000"/>
              <a:lumOff val="60000"/>
            </a:schemeClr>
          </a:solidFill>
          <a:ln w="25400">
            <a:solidFill>
              <a:schemeClr val="tx1"/>
            </a:solidFill>
          </a:ln>
        </p:spPr>
        <p:txBody>
          <a:bodyPr wrap="square" rtlCol="0">
            <a:spAutoFit/>
          </a:bodyPr>
          <a:lstStyle/>
          <a:p>
            <a:pPr algn="ctr"/>
            <a:r>
              <a:rPr lang="en-US" sz="2400" b="1" dirty="0"/>
              <a:t>ON-GOING OPERATIONS</a:t>
            </a:r>
          </a:p>
          <a:p>
            <a:pPr algn="ctr"/>
            <a:r>
              <a:rPr lang="en-US" sz="1600" dirty="0"/>
              <a:t>Legal, Contractual and Regulatory Compliance &amp; Safe/Quality Community Features</a:t>
            </a:r>
          </a:p>
        </p:txBody>
      </p:sp>
      <p:sp>
        <p:nvSpPr>
          <p:cNvPr id="6" name="TextBox 5"/>
          <p:cNvSpPr txBox="1"/>
          <p:nvPr/>
        </p:nvSpPr>
        <p:spPr>
          <a:xfrm>
            <a:off x="304800" y="1122113"/>
            <a:ext cx="8534400" cy="3293209"/>
          </a:xfrm>
          <a:prstGeom prst="rect">
            <a:avLst/>
          </a:prstGeom>
          <a:solidFill>
            <a:schemeClr val="accent3">
              <a:lumMod val="60000"/>
              <a:lumOff val="40000"/>
            </a:schemeClr>
          </a:solidFill>
          <a:ln w="25400">
            <a:solidFill>
              <a:schemeClr val="tx1"/>
            </a:solidFill>
          </a:ln>
        </p:spPr>
        <p:txBody>
          <a:bodyPr wrap="square" rtlCol="0">
            <a:spAutoFit/>
          </a:bodyPr>
          <a:lstStyle/>
          <a:p>
            <a:pPr algn="ctr"/>
            <a:r>
              <a:rPr lang="en-US" sz="2400" b="1" u="sng" dirty="0"/>
              <a:t>AREAS OF “NEW” INVESTMENT IN FY 2020</a:t>
            </a:r>
            <a:endParaRPr lang="en-US" sz="3200" b="1" u="sng" dirty="0"/>
          </a:p>
          <a:p>
            <a:pPr algn="ctr"/>
            <a:endParaRPr lang="en-US" sz="3200" b="1" u="sng" dirty="0"/>
          </a:p>
          <a:p>
            <a:pPr algn="ctr"/>
            <a:endParaRPr lang="en-US" sz="3200" b="1" u="sng" dirty="0"/>
          </a:p>
          <a:p>
            <a:pPr algn="ctr"/>
            <a:endParaRPr lang="en-US" sz="3200" b="1" u="sng" dirty="0"/>
          </a:p>
          <a:p>
            <a:pPr algn="ctr"/>
            <a:endParaRPr lang="en-US" sz="3200" b="1" u="sng" dirty="0"/>
          </a:p>
          <a:p>
            <a:pPr algn="ctr"/>
            <a:endParaRPr lang="en-US" sz="3200" b="1" u="sng" dirty="0"/>
          </a:p>
          <a:p>
            <a:pPr algn="ctr"/>
            <a:endParaRPr lang="en-US" sz="2400" b="1" u="sng" dirty="0"/>
          </a:p>
        </p:txBody>
      </p:sp>
      <p:sp>
        <p:nvSpPr>
          <p:cNvPr id="7" name="Can 6"/>
          <p:cNvSpPr/>
          <p:nvPr/>
        </p:nvSpPr>
        <p:spPr>
          <a:xfrm>
            <a:off x="641130" y="1676400"/>
            <a:ext cx="19050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Infrastructure</a:t>
            </a:r>
          </a:p>
          <a:p>
            <a:pPr algn="ctr"/>
            <a:r>
              <a:rPr lang="en-US" dirty="0"/>
              <a:t>Buildings</a:t>
            </a:r>
          </a:p>
          <a:p>
            <a:pPr algn="ctr"/>
            <a:r>
              <a:rPr lang="en-US" dirty="0"/>
              <a:t>Grounds</a:t>
            </a:r>
          </a:p>
          <a:p>
            <a:pPr algn="ctr"/>
            <a:r>
              <a:rPr lang="en-US" dirty="0"/>
              <a:t>Roads</a:t>
            </a:r>
          </a:p>
          <a:p>
            <a:pPr algn="ctr"/>
            <a:r>
              <a:rPr lang="en-US" dirty="0"/>
              <a:t>Bridges</a:t>
            </a:r>
          </a:p>
          <a:p>
            <a:pPr algn="ctr"/>
            <a:r>
              <a:rPr lang="en-US" dirty="0"/>
              <a:t>Dams</a:t>
            </a:r>
          </a:p>
        </p:txBody>
      </p:sp>
      <p:sp>
        <p:nvSpPr>
          <p:cNvPr id="8" name="Can 7"/>
          <p:cNvSpPr/>
          <p:nvPr/>
        </p:nvSpPr>
        <p:spPr>
          <a:xfrm>
            <a:off x="3655184" y="1676400"/>
            <a:ext cx="1901952"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School Security</a:t>
            </a:r>
          </a:p>
          <a:p>
            <a:pPr algn="ctr"/>
            <a:r>
              <a:rPr lang="en-US" dirty="0"/>
              <a:t>Technology</a:t>
            </a:r>
          </a:p>
          <a:p>
            <a:pPr algn="ctr"/>
            <a:r>
              <a:rPr lang="en-US" dirty="0"/>
              <a:t>Personnel</a:t>
            </a:r>
          </a:p>
          <a:p>
            <a:pPr algn="ctr"/>
            <a:r>
              <a:rPr lang="en-US" dirty="0"/>
              <a:t>Vestibules</a:t>
            </a:r>
          </a:p>
          <a:p>
            <a:pPr algn="ctr"/>
            <a:endParaRPr lang="en-US" dirty="0"/>
          </a:p>
          <a:p>
            <a:pPr algn="ctr"/>
            <a:endParaRPr lang="en-US" dirty="0"/>
          </a:p>
        </p:txBody>
      </p:sp>
      <p:sp>
        <p:nvSpPr>
          <p:cNvPr id="9" name="Can 8"/>
          <p:cNvSpPr/>
          <p:nvPr/>
        </p:nvSpPr>
        <p:spPr>
          <a:xfrm>
            <a:off x="6597872" y="1676400"/>
            <a:ext cx="19050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Economic Dev.</a:t>
            </a:r>
          </a:p>
          <a:p>
            <a:pPr algn="ctr"/>
            <a:r>
              <a:rPr lang="en-US" dirty="0"/>
              <a:t>Farmington Ave. </a:t>
            </a:r>
          </a:p>
          <a:p>
            <a:pPr algn="ctr"/>
            <a:r>
              <a:rPr lang="en-US" dirty="0"/>
              <a:t>Remediate Prop</a:t>
            </a:r>
          </a:p>
          <a:p>
            <a:pPr algn="ctr"/>
            <a:r>
              <a:rPr lang="en-US" dirty="0"/>
              <a:t>Liability Mgmt.</a:t>
            </a:r>
          </a:p>
          <a:p>
            <a:pPr algn="ctr"/>
            <a:endParaRPr lang="en-US" dirty="0"/>
          </a:p>
          <a:p>
            <a:pPr algn="ctr"/>
            <a:endParaRPr lang="en-US" dirty="0"/>
          </a:p>
        </p:txBody>
      </p:sp>
      <p:sp>
        <p:nvSpPr>
          <p:cNvPr id="11" name="Title 1">
            <a:extLst>
              <a:ext uri="{FF2B5EF4-FFF2-40B4-BE49-F238E27FC236}">
                <a16:creationId xmlns:a16="http://schemas.microsoft.com/office/drawing/2014/main" xmlns="" id="{537E3DD3-DBF0-4669-828F-51D3F13402BA}"/>
              </a:ext>
            </a:extLst>
          </p:cNvPr>
          <p:cNvSpPr>
            <a:spLocks noGrp="1"/>
          </p:cNvSpPr>
          <p:nvPr>
            <p:ph type="title"/>
          </p:nvPr>
        </p:nvSpPr>
        <p:spPr>
          <a:xfrm>
            <a:off x="76200" y="167705"/>
            <a:ext cx="8991600" cy="699983"/>
          </a:xfrm>
        </p:spPr>
        <p:txBody>
          <a:bodyPr/>
          <a:lstStyle/>
          <a:p>
            <a:r>
              <a:rPr lang="en-US" sz="3400" b="1" dirty="0">
                <a:solidFill>
                  <a:srgbClr val="00B0F0"/>
                </a:solidFill>
              </a:rPr>
              <a:t>General Gov’t Budget Development Process</a:t>
            </a:r>
          </a:p>
        </p:txBody>
      </p:sp>
    </p:spTree>
    <p:extLst>
      <p:ext uri="{BB962C8B-B14F-4D97-AF65-F5344CB8AC3E}">
        <p14:creationId xmlns:p14="http://schemas.microsoft.com/office/powerpoint/2010/main" val="72075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76200" y="152400"/>
            <a:ext cx="8991600" cy="838200"/>
          </a:xfrm>
        </p:spPr>
        <p:txBody>
          <a:bodyPr/>
          <a:lstStyle/>
          <a:p>
            <a:pPr algn="ctr" eaLnBrk="1" hangingPunct="1"/>
            <a:r>
              <a:rPr lang="en-US" sz="2800" dirty="0">
                <a:solidFill>
                  <a:srgbClr val="00B0F0"/>
                </a:solidFill>
              </a:rPr>
              <a:t>General Government Operating Expend. by Service</a:t>
            </a:r>
          </a:p>
        </p:txBody>
      </p:sp>
      <p:pic>
        <p:nvPicPr>
          <p:cNvPr id="3" name="Picture 2">
            <a:extLst>
              <a:ext uri="{FF2B5EF4-FFF2-40B4-BE49-F238E27FC236}">
                <a16:creationId xmlns:a16="http://schemas.microsoft.com/office/drawing/2014/main" xmlns="" id="{3F026B3F-90C1-4531-801C-0F188DC9E7E1}"/>
              </a:ext>
            </a:extLst>
          </p:cNvPr>
          <p:cNvPicPr>
            <a:picLocks noChangeAspect="1"/>
          </p:cNvPicPr>
          <p:nvPr/>
        </p:nvPicPr>
        <p:blipFill>
          <a:blip r:embed="rId3"/>
          <a:stretch>
            <a:fillRect/>
          </a:stretch>
        </p:blipFill>
        <p:spPr>
          <a:xfrm>
            <a:off x="519565" y="1143000"/>
            <a:ext cx="8104870" cy="54652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p:cNvSpPr>
            <a:spLocks noGrp="1" noChangeArrowheads="1"/>
          </p:cNvSpPr>
          <p:nvPr>
            <p:ph type="title"/>
          </p:nvPr>
        </p:nvSpPr>
        <p:spPr>
          <a:xfrm>
            <a:off x="228600" y="304800"/>
            <a:ext cx="8686800" cy="1143000"/>
          </a:xfrm>
        </p:spPr>
        <p:txBody>
          <a:bodyPr/>
          <a:lstStyle/>
          <a:p>
            <a:pPr algn="ctr" eaLnBrk="1" hangingPunct="1">
              <a:lnSpc>
                <a:spcPct val="100000"/>
              </a:lnSpc>
            </a:pPr>
            <a:r>
              <a:rPr lang="en-US" sz="3100" dirty="0">
                <a:solidFill>
                  <a:srgbClr val="00B0F0"/>
                </a:solidFill>
              </a:rPr>
              <a:t>General Government Operating Expenditures Personnel vs. Operating</a:t>
            </a:r>
          </a:p>
        </p:txBody>
      </p:sp>
      <p:pic>
        <p:nvPicPr>
          <p:cNvPr id="5" name="Picture 4">
            <a:extLst>
              <a:ext uri="{FF2B5EF4-FFF2-40B4-BE49-F238E27FC236}">
                <a16:creationId xmlns:a16="http://schemas.microsoft.com/office/drawing/2014/main" xmlns="" id="{B49B064F-07FF-475F-96DB-037512F1F0EE}"/>
              </a:ext>
            </a:extLst>
          </p:cNvPr>
          <p:cNvPicPr>
            <a:picLocks noChangeAspect="1"/>
          </p:cNvPicPr>
          <p:nvPr/>
        </p:nvPicPr>
        <p:blipFill>
          <a:blip r:embed="rId2"/>
          <a:stretch>
            <a:fillRect/>
          </a:stretch>
        </p:blipFill>
        <p:spPr>
          <a:xfrm>
            <a:off x="631264" y="2304360"/>
            <a:ext cx="7903136" cy="2572440"/>
          </a:xfrm>
          <a:prstGeom prst="rect">
            <a:avLst/>
          </a:prstGeom>
        </p:spPr>
      </p:pic>
    </p:spTree>
    <p:extLst>
      <p:ext uri="{BB962C8B-B14F-4D97-AF65-F5344CB8AC3E}">
        <p14:creationId xmlns:p14="http://schemas.microsoft.com/office/powerpoint/2010/main" val="240110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nSpc>
                <a:spcPct val="100000"/>
              </a:lnSpc>
            </a:pPr>
            <a:r>
              <a:rPr lang="en-US" sz="4000" dirty="0">
                <a:solidFill>
                  <a:srgbClr val="00B0F0"/>
                </a:solidFill>
              </a:rPr>
              <a:t>General Fund Capital Investments</a:t>
            </a:r>
            <a:r>
              <a:rPr lang="en-US" sz="4400" dirty="0">
                <a:solidFill>
                  <a:srgbClr val="00B0F0"/>
                </a:solidFill>
              </a:rPr>
              <a:t/>
            </a:r>
            <a:br>
              <a:rPr lang="en-US" sz="4400" dirty="0">
                <a:solidFill>
                  <a:srgbClr val="00B0F0"/>
                </a:solidFill>
              </a:rPr>
            </a:br>
            <a:r>
              <a:rPr lang="en-US" sz="2400" dirty="0">
                <a:solidFill>
                  <a:schemeClr val="tx1"/>
                </a:solidFill>
              </a:rPr>
              <a:t>$791K </a:t>
            </a:r>
            <a:br>
              <a:rPr lang="en-US" sz="2400" dirty="0">
                <a:solidFill>
                  <a:schemeClr val="tx1"/>
                </a:solidFill>
              </a:rPr>
            </a:br>
            <a:r>
              <a:rPr lang="en-US" sz="2400" dirty="0">
                <a:solidFill>
                  <a:schemeClr val="tx1"/>
                </a:solidFill>
              </a:rPr>
              <a:t>(0.9% of proposed budget)</a:t>
            </a:r>
            <a:endParaRPr lang="en-US" sz="4400" dirty="0">
              <a:solidFill>
                <a:schemeClr val="tx1"/>
              </a:solidFill>
            </a:endParaRPr>
          </a:p>
        </p:txBody>
      </p:sp>
      <p:sp>
        <p:nvSpPr>
          <p:cNvPr id="3" name="Content Placeholder 2"/>
          <p:cNvSpPr>
            <a:spLocks noGrp="1"/>
          </p:cNvSpPr>
          <p:nvPr>
            <p:ph idx="1"/>
          </p:nvPr>
        </p:nvSpPr>
        <p:spPr>
          <a:xfrm>
            <a:off x="609600" y="1828800"/>
            <a:ext cx="8305800" cy="4495800"/>
          </a:xfrm>
        </p:spPr>
        <p:txBody>
          <a:bodyPr>
            <a:normAutofit/>
          </a:bodyPr>
          <a:lstStyle/>
          <a:p>
            <a:pPr lvl="1"/>
            <a:r>
              <a:rPr lang="en-US" sz="2700" dirty="0">
                <a:solidFill>
                  <a:srgbClr val="339933"/>
                </a:solidFill>
              </a:rPr>
              <a:t>Police Vehicles (safety)</a:t>
            </a:r>
          </a:p>
          <a:p>
            <a:pPr lvl="1"/>
            <a:r>
              <a:rPr lang="en-US" sz="2700" dirty="0">
                <a:solidFill>
                  <a:srgbClr val="339933"/>
                </a:solidFill>
              </a:rPr>
              <a:t>Handicap Door at Comm. Ctr. (Safety)</a:t>
            </a:r>
          </a:p>
          <a:p>
            <a:pPr lvl="1"/>
            <a:r>
              <a:rPr lang="en-US" sz="2700" dirty="0">
                <a:solidFill>
                  <a:srgbClr val="339933"/>
                </a:solidFill>
              </a:rPr>
              <a:t>Lightning Detection (Safety)</a:t>
            </a:r>
          </a:p>
          <a:p>
            <a:pPr lvl="1"/>
            <a:r>
              <a:rPr lang="en-US" sz="2700" dirty="0">
                <a:solidFill>
                  <a:srgbClr val="990033"/>
                </a:solidFill>
              </a:rPr>
              <a:t>Repairs at the Sr. Ctr. (Safety/Infrastructure)</a:t>
            </a:r>
          </a:p>
          <a:p>
            <a:pPr lvl="1"/>
            <a:r>
              <a:rPr lang="en-US" sz="2700" dirty="0">
                <a:solidFill>
                  <a:srgbClr val="990033"/>
                </a:solidFill>
              </a:rPr>
              <a:t>Garage Roof (Safety/Infrastructure)</a:t>
            </a:r>
          </a:p>
          <a:p>
            <a:pPr lvl="1"/>
            <a:r>
              <a:rPr lang="en-US" sz="2700" dirty="0">
                <a:solidFill>
                  <a:srgbClr val="990033"/>
                </a:solidFill>
              </a:rPr>
              <a:t>School Phones (Safety/Infrastructure) </a:t>
            </a:r>
          </a:p>
          <a:p>
            <a:pPr lvl="1"/>
            <a:r>
              <a:rPr lang="en-US" sz="2700" dirty="0">
                <a:solidFill>
                  <a:schemeClr val="tx1"/>
                </a:solidFill>
              </a:rPr>
              <a:t>Highway Vehicles (Infrastructure)</a:t>
            </a:r>
          </a:p>
          <a:p>
            <a:pPr lvl="1"/>
            <a:r>
              <a:rPr lang="en-US" sz="2700" dirty="0">
                <a:solidFill>
                  <a:schemeClr val="tx1"/>
                </a:solidFill>
              </a:rPr>
              <a:t>Golf Equipment (Infrastructure)</a:t>
            </a:r>
          </a:p>
          <a:p>
            <a:pPr lvl="1"/>
            <a:r>
              <a:rPr lang="en-US" sz="2700" dirty="0">
                <a:solidFill>
                  <a:schemeClr val="tx1"/>
                </a:solidFill>
              </a:rPr>
              <a:t>Grounds Equipment (Infrastructure)</a:t>
            </a:r>
          </a:p>
        </p:txBody>
      </p:sp>
    </p:spTree>
    <p:extLst>
      <p:ext uri="{BB962C8B-B14F-4D97-AF65-F5344CB8AC3E}">
        <p14:creationId xmlns:p14="http://schemas.microsoft.com/office/powerpoint/2010/main" val="1236973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660400" y="304800"/>
            <a:ext cx="7848600" cy="1066800"/>
          </a:xfrm>
        </p:spPr>
        <p:txBody>
          <a:bodyPr/>
          <a:lstStyle/>
          <a:p>
            <a:pPr algn="ctr" eaLnBrk="1" hangingPunct="1">
              <a:lnSpc>
                <a:spcPct val="110000"/>
              </a:lnSpc>
              <a:spcAft>
                <a:spcPct val="30000"/>
              </a:spcAft>
            </a:pPr>
            <a:r>
              <a:rPr lang="en-US" sz="3800" dirty="0">
                <a:solidFill>
                  <a:srgbClr val="00B0F0"/>
                </a:solidFill>
              </a:rPr>
              <a:t>Projected Liability Balance </a:t>
            </a:r>
            <a:br>
              <a:rPr lang="en-US" sz="3800" dirty="0">
                <a:solidFill>
                  <a:srgbClr val="00B0F0"/>
                </a:solidFill>
              </a:rPr>
            </a:br>
            <a:r>
              <a:rPr lang="en-US" sz="3800" dirty="0">
                <a:solidFill>
                  <a:srgbClr val="00B0F0"/>
                </a:solidFill>
              </a:rPr>
              <a:t>as of 6/30/2019</a:t>
            </a:r>
            <a:endParaRPr lang="en-US" sz="3800" dirty="0">
              <a:solidFill>
                <a:schemeClr val="hlink"/>
              </a:solidFill>
            </a:endParaRPr>
          </a:p>
        </p:txBody>
      </p:sp>
      <p:sp>
        <p:nvSpPr>
          <p:cNvPr id="18435" name="Rectangle 3"/>
          <p:cNvSpPr>
            <a:spLocks noGrp="1" noChangeArrowheads="1"/>
          </p:cNvSpPr>
          <p:nvPr>
            <p:ph idx="1"/>
          </p:nvPr>
        </p:nvSpPr>
        <p:spPr>
          <a:xfrm>
            <a:off x="457200" y="1524000"/>
            <a:ext cx="8331200" cy="5105400"/>
          </a:xfrm>
        </p:spPr>
        <p:txBody>
          <a:bodyPr>
            <a:normAutofit fontScale="62500" lnSpcReduction="20000"/>
          </a:bodyPr>
          <a:lstStyle/>
          <a:p>
            <a:pPr eaLnBrk="1" hangingPunct="1">
              <a:lnSpc>
                <a:spcPct val="90000"/>
              </a:lnSpc>
              <a:buFont typeface="Wingdings" pitchFamily="2" charset="2"/>
              <a:buNone/>
            </a:pPr>
            <a:r>
              <a:rPr lang="en-US" sz="3600" b="1" dirty="0">
                <a:solidFill>
                  <a:srgbClr val="00B0F0"/>
                </a:solidFill>
              </a:rPr>
              <a:t> </a:t>
            </a:r>
          </a:p>
          <a:p>
            <a:pPr indent="0" eaLnBrk="1" hangingPunct="1">
              <a:lnSpc>
                <a:spcPct val="120000"/>
              </a:lnSpc>
              <a:spcBef>
                <a:spcPts val="0"/>
              </a:spcBef>
              <a:buFont typeface="Wingdings" pitchFamily="2" charset="2"/>
              <a:buNone/>
              <a:tabLst>
                <a:tab pos="5832475" algn="l"/>
              </a:tabLst>
            </a:pPr>
            <a:r>
              <a:rPr lang="en-US" sz="3600" b="1" dirty="0">
                <a:solidFill>
                  <a:schemeClr val="tx1"/>
                </a:solidFill>
              </a:rPr>
              <a:t>General Obligation Bonds (P&amp;I)  	$83.3 million</a:t>
            </a:r>
          </a:p>
          <a:p>
            <a:pPr indent="0" eaLnBrk="1" hangingPunct="1">
              <a:lnSpc>
                <a:spcPct val="120000"/>
              </a:lnSpc>
              <a:spcBef>
                <a:spcPts val="0"/>
              </a:spcBef>
              <a:buFont typeface="Wingdings" pitchFamily="2" charset="2"/>
              <a:buNone/>
            </a:pPr>
            <a:endParaRPr lang="en-US" sz="2900" b="1" dirty="0">
              <a:solidFill>
                <a:schemeClr val="tx1"/>
              </a:solidFill>
            </a:endParaRPr>
          </a:p>
          <a:p>
            <a:pPr indent="0" eaLnBrk="1" hangingPunct="1">
              <a:lnSpc>
                <a:spcPct val="120000"/>
              </a:lnSpc>
              <a:spcBef>
                <a:spcPts val="0"/>
              </a:spcBef>
              <a:buFont typeface="Wingdings" pitchFamily="2" charset="2"/>
              <a:buNone/>
              <a:tabLst>
                <a:tab pos="5832475" algn="l"/>
              </a:tabLst>
            </a:pPr>
            <a:r>
              <a:rPr lang="en-US" sz="3600" b="1" dirty="0">
                <a:solidFill>
                  <a:schemeClr val="tx1"/>
                </a:solidFill>
              </a:rPr>
              <a:t>Bond Anticipation Notes (P&amp;I)	$  0.9 million</a:t>
            </a:r>
          </a:p>
          <a:p>
            <a:pPr indent="0">
              <a:lnSpc>
                <a:spcPct val="120000"/>
              </a:lnSpc>
              <a:spcBef>
                <a:spcPts val="0"/>
              </a:spcBef>
              <a:buNone/>
            </a:pPr>
            <a:endParaRPr lang="en-US" sz="2900" b="1" dirty="0">
              <a:solidFill>
                <a:schemeClr val="tx1"/>
              </a:solidFill>
            </a:endParaRPr>
          </a:p>
          <a:p>
            <a:pPr indent="0">
              <a:lnSpc>
                <a:spcPct val="120000"/>
              </a:lnSpc>
              <a:spcBef>
                <a:spcPts val="0"/>
              </a:spcBef>
              <a:buNone/>
              <a:tabLst>
                <a:tab pos="5834063" algn="l"/>
              </a:tabLst>
            </a:pPr>
            <a:r>
              <a:rPr lang="en-US" sz="3600" b="1" dirty="0">
                <a:solidFill>
                  <a:schemeClr val="tx1"/>
                </a:solidFill>
              </a:rPr>
              <a:t>Unfunded DB Pension 	$  6.9 million</a:t>
            </a:r>
          </a:p>
          <a:p>
            <a:pPr indent="0" eaLnBrk="1" hangingPunct="1">
              <a:lnSpc>
                <a:spcPct val="120000"/>
              </a:lnSpc>
              <a:spcBef>
                <a:spcPts val="0"/>
              </a:spcBef>
              <a:buFont typeface="Wingdings" pitchFamily="2" charset="2"/>
              <a:buNone/>
            </a:pPr>
            <a:endParaRPr lang="en-US" sz="2900" b="1" dirty="0">
              <a:solidFill>
                <a:schemeClr val="tx1"/>
              </a:solidFill>
            </a:endParaRPr>
          </a:p>
          <a:p>
            <a:pPr indent="0" eaLnBrk="1" hangingPunct="1">
              <a:lnSpc>
                <a:spcPct val="120000"/>
              </a:lnSpc>
              <a:spcBef>
                <a:spcPts val="0"/>
              </a:spcBef>
              <a:buFont typeface="Wingdings" pitchFamily="2" charset="2"/>
              <a:buNone/>
              <a:tabLst>
                <a:tab pos="5832475" algn="l"/>
              </a:tabLst>
            </a:pPr>
            <a:r>
              <a:rPr lang="en-US" sz="3600" b="1" dirty="0">
                <a:solidFill>
                  <a:schemeClr val="tx1"/>
                </a:solidFill>
              </a:rPr>
              <a:t>Capital Leases (P&amp;I)	$12.2 million</a:t>
            </a:r>
          </a:p>
          <a:p>
            <a:pPr indent="0" eaLnBrk="1" hangingPunct="1">
              <a:lnSpc>
                <a:spcPct val="120000"/>
              </a:lnSpc>
              <a:spcBef>
                <a:spcPts val="0"/>
              </a:spcBef>
              <a:buFont typeface="Wingdings" pitchFamily="2" charset="2"/>
              <a:buNone/>
              <a:tabLst>
                <a:tab pos="5832475" algn="l"/>
              </a:tabLst>
            </a:pPr>
            <a:endParaRPr lang="en-US" sz="2900" b="1" dirty="0">
              <a:solidFill>
                <a:schemeClr val="tx1"/>
              </a:solidFill>
            </a:endParaRPr>
          </a:p>
          <a:p>
            <a:pPr indent="0" eaLnBrk="1" hangingPunct="1">
              <a:lnSpc>
                <a:spcPct val="120000"/>
              </a:lnSpc>
              <a:spcBef>
                <a:spcPts val="0"/>
              </a:spcBef>
              <a:buFont typeface="Wingdings" pitchFamily="2" charset="2"/>
              <a:buNone/>
              <a:tabLst>
                <a:tab pos="5832475" algn="l"/>
              </a:tabLst>
            </a:pPr>
            <a:r>
              <a:rPr lang="en-US" sz="3600" b="1" dirty="0">
                <a:solidFill>
                  <a:schemeClr val="tx1"/>
                </a:solidFill>
              </a:rPr>
              <a:t>Farmington Ave. Clean Up Work	$  0.9 million</a:t>
            </a:r>
          </a:p>
          <a:p>
            <a:pPr indent="0" eaLnBrk="1" hangingPunct="1">
              <a:lnSpc>
                <a:spcPct val="120000"/>
              </a:lnSpc>
              <a:spcBef>
                <a:spcPts val="0"/>
              </a:spcBef>
              <a:buFont typeface="Wingdings" pitchFamily="2" charset="2"/>
              <a:buNone/>
            </a:pPr>
            <a:endParaRPr lang="en-US" sz="5700" b="1" dirty="0">
              <a:solidFill>
                <a:schemeClr val="tx1"/>
              </a:solidFill>
            </a:endParaRPr>
          </a:p>
          <a:p>
            <a:pPr eaLnBrk="1" hangingPunct="1">
              <a:lnSpc>
                <a:spcPct val="90000"/>
              </a:lnSpc>
              <a:spcBef>
                <a:spcPts val="0"/>
              </a:spcBef>
              <a:buFont typeface="Wingdings" pitchFamily="2" charset="2"/>
              <a:buNone/>
            </a:pPr>
            <a:endParaRPr lang="en-US" sz="3600" b="1" dirty="0">
              <a:solidFill>
                <a:schemeClr val="tx1"/>
              </a:solidFill>
            </a:endParaRPr>
          </a:p>
          <a:p>
            <a:pPr algn="ctr" eaLnBrk="1" hangingPunct="1">
              <a:lnSpc>
                <a:spcPct val="90000"/>
              </a:lnSpc>
              <a:spcBef>
                <a:spcPts val="0"/>
              </a:spcBef>
              <a:buFont typeface="Wingdings" pitchFamily="2" charset="2"/>
              <a:buNone/>
            </a:pPr>
            <a:r>
              <a:rPr lang="en-US" sz="6300" b="1" dirty="0">
                <a:solidFill>
                  <a:schemeClr val="tx1"/>
                </a:solidFill>
              </a:rPr>
              <a:t>TOTAL		$104.2 million</a:t>
            </a:r>
          </a:p>
          <a:p>
            <a:pPr algn="ctr" eaLnBrk="1" hangingPunct="1">
              <a:lnSpc>
                <a:spcPct val="90000"/>
              </a:lnSpc>
              <a:spcBef>
                <a:spcPts val="0"/>
              </a:spcBef>
              <a:buFont typeface="Wingdings" pitchFamily="2" charset="2"/>
              <a:buNone/>
            </a:pPr>
            <a:endParaRPr lang="en-US" sz="4600" b="1" dirty="0">
              <a:solidFill>
                <a:schemeClr val="tx1"/>
              </a:solidFill>
            </a:endParaRPr>
          </a:p>
          <a:p>
            <a:pPr algn="ctr" eaLnBrk="1" hangingPunct="1">
              <a:lnSpc>
                <a:spcPct val="90000"/>
              </a:lnSpc>
              <a:spcBef>
                <a:spcPts val="0"/>
              </a:spcBef>
              <a:buFont typeface="Wingdings" pitchFamily="2" charset="2"/>
              <a:buNone/>
            </a:pPr>
            <a:r>
              <a:rPr lang="en-US" sz="4000" b="1" dirty="0">
                <a:solidFill>
                  <a:schemeClr val="tx1"/>
                </a:solidFill>
              </a:rPr>
              <a:t>(113% of Proposed Budget)</a:t>
            </a:r>
            <a:endParaRPr lang="en-US" sz="4600" dirty="0">
              <a:solidFill>
                <a:schemeClr val="tx1"/>
              </a:solidFill>
            </a:endParaRPr>
          </a:p>
          <a:p>
            <a:pPr eaLnBrk="1" hangingPunct="1">
              <a:lnSpc>
                <a:spcPct val="90000"/>
              </a:lnSpc>
              <a:spcBef>
                <a:spcPts val="0"/>
              </a:spcBef>
              <a:buFont typeface="Wingdings" pitchFamily="2" charset="2"/>
              <a:buNone/>
            </a:pPr>
            <a:endParaRPr lang="en-US" sz="2000" dirty="0"/>
          </a:p>
        </p:txBody>
      </p:sp>
      <p:sp>
        <p:nvSpPr>
          <p:cNvPr id="18436" name="Rectangle 4"/>
          <p:cNvSpPr>
            <a:spLocks noChangeArrowheads="1"/>
          </p:cNvSpPr>
          <p:nvPr/>
        </p:nvSpPr>
        <p:spPr bwMode="auto">
          <a:xfrm>
            <a:off x="660400" y="5715000"/>
            <a:ext cx="184150" cy="384175"/>
          </a:xfrm>
          <a:prstGeom prst="rect">
            <a:avLst/>
          </a:prstGeom>
          <a:noFill/>
          <a:ln w="9525">
            <a:noFill/>
            <a:miter lim="800000"/>
            <a:headEnd/>
            <a:tailEnd/>
          </a:ln>
        </p:spPr>
        <p:txBody>
          <a:bodyPr wrap="none" lIns="92075" tIns="46038" rIns="92075" bIns="46038">
            <a:spAutoFit/>
          </a:bodyPr>
          <a:lstStyle/>
          <a:p>
            <a:pPr eaLnBrk="1" hangingPunct="1">
              <a:lnSpc>
                <a:spcPct val="80000"/>
              </a:lnSpc>
              <a:spcBef>
                <a:spcPct val="20000"/>
              </a:spcBef>
              <a:buClr>
                <a:schemeClr val="tx1"/>
              </a:buClr>
              <a:buSzPct val="75000"/>
              <a:buFont typeface="Wingdings" pitchFamily="2" charset="2"/>
              <a:buNone/>
            </a:pPr>
            <a:endParaRPr lang="en-US" sz="24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367862" y="152400"/>
            <a:ext cx="8458200" cy="914400"/>
          </a:xfrm>
        </p:spPr>
        <p:txBody>
          <a:bodyPr/>
          <a:lstStyle/>
          <a:p>
            <a:pPr algn="ctr" eaLnBrk="1" hangingPunct="1"/>
            <a:r>
              <a:rPr lang="en-US" sz="4400" dirty="0">
                <a:solidFill>
                  <a:srgbClr val="00B0F0"/>
                </a:solidFill>
              </a:rPr>
              <a:t>FY2020 Annual Liability Plan</a:t>
            </a:r>
            <a:endParaRPr lang="en-US" sz="2800" dirty="0">
              <a:solidFill>
                <a:schemeClr val="hlink"/>
              </a:solidFill>
            </a:endParaRPr>
          </a:p>
        </p:txBody>
      </p:sp>
      <p:sp>
        <p:nvSpPr>
          <p:cNvPr id="19459" name="Rectangle 3"/>
          <p:cNvSpPr>
            <a:spLocks noGrp="1" noChangeArrowheads="1"/>
          </p:cNvSpPr>
          <p:nvPr>
            <p:ph idx="1"/>
          </p:nvPr>
        </p:nvSpPr>
        <p:spPr>
          <a:xfrm>
            <a:off x="152400" y="1295400"/>
            <a:ext cx="8839200" cy="5334000"/>
          </a:xfrm>
          <a:noFill/>
          <a:ln>
            <a:noFill/>
          </a:ln>
        </p:spPr>
        <p:txBody>
          <a:bodyPr>
            <a:normAutofit fontScale="70000" lnSpcReduction="20000"/>
          </a:bodyPr>
          <a:lstStyle/>
          <a:p>
            <a:pPr marL="517525" eaLnBrk="1" hangingPunct="1">
              <a:lnSpc>
                <a:spcPct val="90000"/>
              </a:lnSpc>
              <a:spcBef>
                <a:spcPct val="10000"/>
              </a:spcBef>
            </a:pPr>
            <a:r>
              <a:rPr lang="en-US" sz="2400" dirty="0">
                <a:solidFill>
                  <a:srgbClr val="00B0F0"/>
                </a:solidFill>
              </a:rPr>
              <a:t>GENERAL OBLIGATION BONDS:</a:t>
            </a:r>
          </a:p>
          <a:p>
            <a:pPr marL="917575" lvl="1" eaLnBrk="1" hangingPunct="1">
              <a:lnSpc>
                <a:spcPct val="90000"/>
              </a:lnSpc>
              <a:spcBef>
                <a:spcPct val="10000"/>
              </a:spcBef>
            </a:pPr>
            <a:r>
              <a:rPr lang="en-US" sz="2000" dirty="0">
                <a:solidFill>
                  <a:srgbClr val="00B0F0"/>
                </a:solidFill>
              </a:rPr>
              <a:t>Borrow $6.5 million </a:t>
            </a:r>
          </a:p>
          <a:p>
            <a:pPr marL="1317625" lvl="2" eaLnBrk="1" hangingPunct="1">
              <a:lnSpc>
                <a:spcPct val="90000"/>
              </a:lnSpc>
              <a:spcBef>
                <a:spcPct val="10000"/>
              </a:spcBef>
            </a:pPr>
            <a:r>
              <a:rPr lang="en-US" sz="1800" b="1" dirty="0">
                <a:solidFill>
                  <a:srgbClr val="00B0F0"/>
                </a:solidFill>
              </a:rPr>
              <a:t>$3.7 million new borrowing</a:t>
            </a:r>
            <a:r>
              <a:rPr lang="en-US" sz="1800" dirty="0">
                <a:solidFill>
                  <a:srgbClr val="00B0F0"/>
                </a:solidFill>
              </a:rPr>
              <a:t>: Fire Radios, Burnham St. Bridge, Scalise Turf, Railroad Pond Dam</a:t>
            </a:r>
          </a:p>
          <a:p>
            <a:pPr marL="1317625" lvl="2" eaLnBrk="1" hangingPunct="1">
              <a:lnSpc>
                <a:spcPct val="90000"/>
              </a:lnSpc>
              <a:spcBef>
                <a:spcPct val="10000"/>
              </a:spcBef>
            </a:pPr>
            <a:endParaRPr lang="en-US" sz="900" dirty="0">
              <a:solidFill>
                <a:srgbClr val="00B0F0"/>
              </a:solidFill>
            </a:endParaRPr>
          </a:p>
          <a:p>
            <a:pPr marL="1317625" lvl="2" eaLnBrk="1" hangingPunct="1">
              <a:lnSpc>
                <a:spcPct val="90000"/>
              </a:lnSpc>
              <a:spcBef>
                <a:spcPct val="10000"/>
              </a:spcBef>
            </a:pPr>
            <a:r>
              <a:rPr lang="en-US" sz="1800" b="1" dirty="0">
                <a:solidFill>
                  <a:srgbClr val="00B0F0"/>
                </a:solidFill>
              </a:rPr>
              <a:t>$2.8 million rollover </a:t>
            </a:r>
            <a:r>
              <a:rPr lang="en-US" sz="1800" dirty="0">
                <a:solidFill>
                  <a:srgbClr val="00B0F0"/>
                </a:solidFill>
              </a:rPr>
              <a:t>of short-term notes (Roads &amp; RR Pond Dam)</a:t>
            </a:r>
          </a:p>
          <a:p>
            <a:pPr marL="1317625" lvl="2" eaLnBrk="1" hangingPunct="1">
              <a:lnSpc>
                <a:spcPct val="90000"/>
              </a:lnSpc>
              <a:spcBef>
                <a:spcPct val="10000"/>
              </a:spcBef>
            </a:pPr>
            <a:endParaRPr lang="en-US" sz="900" dirty="0">
              <a:solidFill>
                <a:srgbClr val="00B0F0"/>
              </a:solidFill>
            </a:endParaRPr>
          </a:p>
          <a:p>
            <a:pPr marL="1317625" lvl="2" eaLnBrk="1" hangingPunct="1">
              <a:lnSpc>
                <a:spcPct val="90000"/>
              </a:lnSpc>
              <a:spcBef>
                <a:spcPct val="10000"/>
              </a:spcBef>
            </a:pPr>
            <a:r>
              <a:rPr lang="en-US" sz="1800" b="1" dirty="0">
                <a:solidFill>
                  <a:srgbClr val="00B0F0"/>
                </a:solidFill>
              </a:rPr>
              <a:t>No GO bonds </a:t>
            </a:r>
            <a:r>
              <a:rPr lang="en-US" sz="1800" dirty="0">
                <a:solidFill>
                  <a:srgbClr val="00B0F0"/>
                </a:solidFill>
              </a:rPr>
              <a:t>issued in FY2019</a:t>
            </a:r>
          </a:p>
          <a:p>
            <a:pPr marL="1089025" lvl="2" indent="0" eaLnBrk="1" hangingPunct="1">
              <a:lnSpc>
                <a:spcPct val="90000"/>
              </a:lnSpc>
              <a:spcBef>
                <a:spcPct val="10000"/>
              </a:spcBef>
              <a:buNone/>
            </a:pPr>
            <a:endParaRPr lang="en-US" sz="600" dirty="0">
              <a:solidFill>
                <a:srgbClr val="00B0F0"/>
              </a:solidFill>
            </a:endParaRPr>
          </a:p>
          <a:p>
            <a:pPr marL="917575" lvl="1" eaLnBrk="1" hangingPunct="1">
              <a:lnSpc>
                <a:spcPct val="90000"/>
              </a:lnSpc>
              <a:spcBef>
                <a:spcPct val="10000"/>
              </a:spcBef>
            </a:pPr>
            <a:r>
              <a:rPr lang="en-US" sz="2000" dirty="0">
                <a:solidFill>
                  <a:srgbClr val="00B0F0"/>
                </a:solidFill>
              </a:rPr>
              <a:t>Pay down $6.6 million (including $669k bond premium)</a:t>
            </a:r>
          </a:p>
          <a:p>
            <a:pPr marL="917575" lvl="1" eaLnBrk="1" hangingPunct="1">
              <a:lnSpc>
                <a:spcPct val="90000"/>
              </a:lnSpc>
              <a:spcBef>
                <a:spcPct val="10000"/>
              </a:spcBef>
            </a:pPr>
            <a:endParaRPr lang="en-US" sz="2000" dirty="0">
              <a:solidFill>
                <a:srgbClr val="00B0F0"/>
              </a:solidFill>
            </a:endParaRPr>
          </a:p>
          <a:p>
            <a:pPr marL="517525" eaLnBrk="1" hangingPunct="1">
              <a:lnSpc>
                <a:spcPct val="90000"/>
              </a:lnSpc>
              <a:spcBef>
                <a:spcPct val="10000"/>
              </a:spcBef>
            </a:pPr>
            <a:r>
              <a:rPr lang="en-US" sz="2400" dirty="0">
                <a:solidFill>
                  <a:srgbClr val="00B0F0"/>
                </a:solidFill>
              </a:rPr>
              <a:t>SHORT-TERM NOTES:</a:t>
            </a:r>
          </a:p>
          <a:p>
            <a:pPr marL="917575" lvl="1" eaLnBrk="1" hangingPunct="1">
              <a:lnSpc>
                <a:spcPct val="90000"/>
              </a:lnSpc>
              <a:spcBef>
                <a:spcPct val="10000"/>
              </a:spcBef>
            </a:pPr>
            <a:r>
              <a:rPr lang="en-US" sz="2000" dirty="0">
                <a:solidFill>
                  <a:srgbClr val="00B0F0"/>
                </a:solidFill>
              </a:rPr>
              <a:t>Pay down $487K of principal</a:t>
            </a:r>
          </a:p>
          <a:p>
            <a:pPr marL="917575" lvl="1" eaLnBrk="1" hangingPunct="1">
              <a:lnSpc>
                <a:spcPct val="90000"/>
              </a:lnSpc>
              <a:spcBef>
                <a:spcPct val="10000"/>
              </a:spcBef>
            </a:pPr>
            <a:r>
              <a:rPr lang="en-US" sz="2000" dirty="0">
                <a:solidFill>
                  <a:srgbClr val="00B0F0"/>
                </a:solidFill>
              </a:rPr>
              <a:t>No new short-term borrowing</a:t>
            </a:r>
          </a:p>
          <a:p>
            <a:pPr marL="917575" lvl="1" eaLnBrk="1" hangingPunct="1">
              <a:lnSpc>
                <a:spcPct val="90000"/>
              </a:lnSpc>
              <a:spcBef>
                <a:spcPct val="10000"/>
              </a:spcBef>
            </a:pPr>
            <a:r>
              <a:rPr lang="en-US" sz="2000" dirty="0">
                <a:solidFill>
                  <a:srgbClr val="00B0F0"/>
                </a:solidFill>
              </a:rPr>
              <a:t>Use FY19 surplus, if available, to retire remaining $444k of principal in January 2020</a:t>
            </a:r>
          </a:p>
          <a:p>
            <a:pPr marL="231775" indent="0">
              <a:lnSpc>
                <a:spcPct val="90000"/>
              </a:lnSpc>
              <a:spcBef>
                <a:spcPct val="10000"/>
              </a:spcBef>
              <a:buNone/>
            </a:pPr>
            <a:endParaRPr lang="en-US" dirty="0">
              <a:solidFill>
                <a:srgbClr val="00B0F0"/>
              </a:solidFill>
            </a:endParaRPr>
          </a:p>
          <a:p>
            <a:pPr marL="508000" indent="-333375">
              <a:lnSpc>
                <a:spcPct val="90000"/>
              </a:lnSpc>
              <a:spcBef>
                <a:spcPct val="10000"/>
              </a:spcBef>
            </a:pPr>
            <a:r>
              <a:rPr lang="en-US" dirty="0">
                <a:solidFill>
                  <a:srgbClr val="00B0F0"/>
                </a:solidFill>
              </a:rPr>
              <a:t>DB PENSION: </a:t>
            </a:r>
            <a:r>
              <a:rPr lang="en-US" sz="2100" dirty="0">
                <a:solidFill>
                  <a:srgbClr val="00B0F0"/>
                </a:solidFill>
              </a:rPr>
              <a:t>Fully fund Actuarially-Determined Contribution</a:t>
            </a:r>
          </a:p>
          <a:p>
            <a:pPr marL="631825" lvl="1" indent="0" eaLnBrk="1" hangingPunct="1">
              <a:lnSpc>
                <a:spcPct val="90000"/>
              </a:lnSpc>
              <a:spcBef>
                <a:spcPct val="10000"/>
              </a:spcBef>
              <a:buNone/>
            </a:pPr>
            <a:endParaRPr lang="en-US" sz="2000" dirty="0">
              <a:solidFill>
                <a:srgbClr val="00B0F0"/>
              </a:solidFill>
            </a:endParaRPr>
          </a:p>
          <a:p>
            <a:pPr marL="517525" eaLnBrk="1" hangingPunct="1">
              <a:lnSpc>
                <a:spcPct val="90000"/>
              </a:lnSpc>
              <a:spcBef>
                <a:spcPct val="10000"/>
              </a:spcBef>
            </a:pPr>
            <a:r>
              <a:rPr lang="en-US" sz="2400" dirty="0">
                <a:solidFill>
                  <a:srgbClr val="00B0F0"/>
                </a:solidFill>
              </a:rPr>
              <a:t>ENERGY LEASE:  </a:t>
            </a:r>
            <a:r>
              <a:rPr lang="en-US" sz="2000" dirty="0">
                <a:solidFill>
                  <a:srgbClr val="00B0F0"/>
                </a:solidFill>
              </a:rPr>
              <a:t>$719.5k annual payment</a:t>
            </a:r>
          </a:p>
          <a:p>
            <a:pPr marL="517525" eaLnBrk="1" hangingPunct="1">
              <a:lnSpc>
                <a:spcPct val="90000"/>
              </a:lnSpc>
              <a:spcBef>
                <a:spcPct val="10000"/>
              </a:spcBef>
            </a:pPr>
            <a:endParaRPr lang="en-US" sz="2000" dirty="0">
              <a:solidFill>
                <a:srgbClr val="00B0F0"/>
              </a:solidFill>
            </a:endParaRPr>
          </a:p>
          <a:p>
            <a:pPr marL="517525" eaLnBrk="1" hangingPunct="1">
              <a:lnSpc>
                <a:spcPct val="90000"/>
              </a:lnSpc>
              <a:spcBef>
                <a:spcPct val="10000"/>
              </a:spcBef>
            </a:pPr>
            <a:r>
              <a:rPr lang="en-US" dirty="0">
                <a:solidFill>
                  <a:srgbClr val="00B0F0"/>
                </a:solidFill>
              </a:rPr>
              <a:t>FARMINGTON AVE CLEAN UP COSTS</a:t>
            </a:r>
            <a:r>
              <a:rPr lang="en-US" sz="2000" dirty="0">
                <a:solidFill>
                  <a:srgbClr val="00B0F0"/>
                </a:solidFill>
              </a:rPr>
              <a:t>: $861k pay off with closed capital project funds (when available), FY19 surplus, if available, and General Fund balance, if necessary</a:t>
            </a:r>
          </a:p>
          <a:p>
            <a:pPr eaLnBrk="1" hangingPunct="1">
              <a:lnSpc>
                <a:spcPct val="90000"/>
              </a:lnSpc>
              <a:spcBef>
                <a:spcPct val="10000"/>
              </a:spcBef>
              <a:buFont typeface="Wingdings" pitchFamily="2" charset="2"/>
              <a:buNone/>
            </a:pPr>
            <a:endParaRPr lang="en-US" sz="2000" dirty="0"/>
          </a:p>
          <a:p>
            <a:pPr eaLnBrk="1" hangingPunct="1">
              <a:lnSpc>
                <a:spcPct val="90000"/>
              </a:lnSpc>
              <a:spcBef>
                <a:spcPct val="10000"/>
              </a:spcBef>
              <a:buFont typeface="Wingdings" pitchFamily="2" charset="2"/>
              <a:buNone/>
            </a:pPr>
            <a:endParaRPr lang="en-US" sz="2000" dirty="0"/>
          </a:p>
          <a:p>
            <a:pPr eaLnBrk="1" hangingPunct="1">
              <a:lnSpc>
                <a:spcPct val="90000"/>
              </a:lnSpc>
              <a:spcBef>
                <a:spcPct val="10000"/>
              </a:spcBef>
              <a:buFont typeface="Wingdings" pitchFamily="2" charset="2"/>
              <a:buNone/>
            </a:pPr>
            <a:endParaRPr lang="en-US" sz="2000" dirty="0"/>
          </a:p>
          <a:p>
            <a:pPr algn="ctr" eaLnBrk="1" hangingPunct="1">
              <a:lnSpc>
                <a:spcPct val="90000"/>
              </a:lnSpc>
              <a:spcBef>
                <a:spcPct val="10000"/>
              </a:spcBef>
              <a:buFont typeface="Wingdings" pitchFamily="2" charset="2"/>
              <a:buNone/>
            </a:pPr>
            <a:r>
              <a:rPr lang="en-US" sz="4200" b="1" dirty="0">
                <a:solidFill>
                  <a:srgbClr val="FF0000"/>
                </a:solidFill>
              </a:rPr>
              <a:t>MIGRATING TO “PAY AS WE GO” </a:t>
            </a:r>
          </a:p>
          <a:p>
            <a:pPr algn="ctr" eaLnBrk="1" hangingPunct="1">
              <a:lnSpc>
                <a:spcPct val="90000"/>
              </a:lnSpc>
              <a:spcBef>
                <a:spcPct val="10000"/>
              </a:spcBef>
              <a:buFont typeface="Wingdings" pitchFamily="2" charset="2"/>
              <a:buNone/>
            </a:pPr>
            <a:r>
              <a:rPr lang="en-US" sz="4200" b="1" dirty="0">
                <a:solidFill>
                  <a:srgbClr val="FF0000"/>
                </a:solidFill>
              </a:rPr>
              <a:t>FUNDING STRATEGY</a:t>
            </a:r>
            <a:r>
              <a:rPr lang="en-US" sz="4200" dirty="0">
                <a:solidFill>
                  <a:srgbClr val="FF0000"/>
                </a:solidFill>
              </a:rPr>
              <a:t> </a:t>
            </a:r>
          </a:p>
          <a:p>
            <a:pPr eaLnBrk="1" hangingPunct="1">
              <a:lnSpc>
                <a:spcPct val="90000"/>
              </a:lnSpc>
              <a:spcBef>
                <a:spcPct val="10000"/>
              </a:spcBef>
              <a:buFont typeface="Wingdings" pitchFamily="2" charset="2"/>
              <a:buNone/>
            </a:pPr>
            <a:endParaRPr lang="en-US" sz="2000" dirty="0"/>
          </a:p>
          <a:p>
            <a:pPr eaLnBrk="1" hangingPunct="1">
              <a:lnSpc>
                <a:spcPct val="90000"/>
              </a:lnSpc>
              <a:spcBef>
                <a:spcPct val="10000"/>
              </a:spcBef>
              <a:buFont typeface="Wingdings" pitchFamily="2" charset="2"/>
              <a:buNone/>
            </a:pPr>
            <a:endParaRPr lang="en-US" sz="2000" dirty="0"/>
          </a:p>
          <a:p>
            <a:pPr eaLnBrk="1" hangingPunct="1">
              <a:lnSpc>
                <a:spcPct val="90000"/>
              </a:lnSpc>
              <a:spcBef>
                <a:spcPct val="10000"/>
              </a:spcBef>
              <a:buFont typeface="Wingdings" pitchFamily="2" charset="2"/>
              <a:buNone/>
            </a:pPr>
            <a:endParaRPr lang="en-US" sz="2000" dirty="0"/>
          </a:p>
        </p:txBody>
      </p:sp>
      <p:sp>
        <p:nvSpPr>
          <p:cNvPr id="19460" name="Rectangle 4"/>
          <p:cNvSpPr>
            <a:spLocks noChangeArrowheads="1"/>
          </p:cNvSpPr>
          <p:nvPr/>
        </p:nvSpPr>
        <p:spPr bwMode="auto">
          <a:xfrm>
            <a:off x="660400" y="5715000"/>
            <a:ext cx="184150" cy="384175"/>
          </a:xfrm>
          <a:prstGeom prst="rect">
            <a:avLst/>
          </a:prstGeom>
          <a:noFill/>
          <a:ln w="9525">
            <a:noFill/>
            <a:miter lim="800000"/>
            <a:headEnd/>
            <a:tailEnd/>
          </a:ln>
        </p:spPr>
        <p:txBody>
          <a:bodyPr wrap="none" lIns="92075" tIns="46038" rIns="92075" bIns="46038">
            <a:spAutoFit/>
          </a:bodyPr>
          <a:lstStyle/>
          <a:p>
            <a:pPr eaLnBrk="1" hangingPunct="1">
              <a:lnSpc>
                <a:spcPct val="80000"/>
              </a:lnSpc>
              <a:spcBef>
                <a:spcPct val="20000"/>
              </a:spcBef>
              <a:buClr>
                <a:schemeClr val="tx1"/>
              </a:buClr>
              <a:buSzPct val="75000"/>
              <a:buFont typeface="Wingdings" pitchFamily="2" charset="2"/>
              <a:buNone/>
            </a:pPr>
            <a:endParaRPr lang="en-US" sz="2400" dirty="0"/>
          </a:p>
        </p:txBody>
      </p:sp>
    </p:spTree>
    <p:extLst>
      <p:ext uri="{BB962C8B-B14F-4D97-AF65-F5344CB8AC3E}">
        <p14:creationId xmlns:p14="http://schemas.microsoft.com/office/powerpoint/2010/main" val="17759033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4000" dirty="0">
                <a:solidFill>
                  <a:schemeClr val="hlink"/>
                </a:solidFill>
              </a:rPr>
              <a:t>Agenda</a:t>
            </a:r>
            <a:endParaRPr lang="en-US" sz="4000" dirty="0"/>
          </a:p>
        </p:txBody>
      </p:sp>
      <p:sp>
        <p:nvSpPr>
          <p:cNvPr id="3" name="Content Placeholder 2"/>
          <p:cNvSpPr>
            <a:spLocks noGrp="1"/>
          </p:cNvSpPr>
          <p:nvPr>
            <p:ph idx="1"/>
          </p:nvPr>
        </p:nvSpPr>
        <p:spPr>
          <a:xfrm>
            <a:off x="457200" y="1447800"/>
            <a:ext cx="8382000" cy="5181600"/>
          </a:xfrm>
        </p:spPr>
        <p:txBody>
          <a:bodyPr>
            <a:normAutofit fontScale="77500" lnSpcReduction="20000"/>
          </a:bodyPr>
          <a:lstStyle/>
          <a:p>
            <a:r>
              <a:rPr lang="en-US" sz="4700" dirty="0"/>
              <a:t>Overview of Total Proposal</a:t>
            </a:r>
          </a:p>
          <a:p>
            <a:endParaRPr lang="en-US" sz="4700" dirty="0"/>
          </a:p>
          <a:p>
            <a:r>
              <a:rPr lang="en-US" sz="4700" dirty="0"/>
              <a:t>Revenue Budget</a:t>
            </a:r>
          </a:p>
          <a:p>
            <a:endParaRPr lang="en-US" sz="4700" dirty="0"/>
          </a:p>
          <a:p>
            <a:r>
              <a:rPr lang="en-US" sz="4700" dirty="0"/>
              <a:t>General Government Budget</a:t>
            </a:r>
          </a:p>
          <a:p>
            <a:pPr lvl="1"/>
            <a:r>
              <a:rPr lang="en-US" sz="3300" dirty="0"/>
              <a:t>Operating</a:t>
            </a:r>
          </a:p>
          <a:p>
            <a:pPr lvl="1"/>
            <a:r>
              <a:rPr lang="en-US" sz="3300" dirty="0"/>
              <a:t>Capital</a:t>
            </a:r>
          </a:p>
          <a:p>
            <a:pPr lvl="1"/>
            <a:r>
              <a:rPr lang="en-US" sz="3300" dirty="0"/>
              <a:t>Liabilities</a:t>
            </a:r>
          </a:p>
          <a:p>
            <a:pPr lvl="1"/>
            <a:endParaRPr lang="en-US" sz="3300" dirty="0"/>
          </a:p>
          <a:p>
            <a:pPr marL="400050"/>
            <a:r>
              <a:rPr lang="en-US" sz="4700" dirty="0"/>
              <a:t>Board of Education Budget</a:t>
            </a:r>
          </a:p>
          <a:p>
            <a:pPr marL="457200" lvl="1" indent="0">
              <a:buNone/>
            </a:pPr>
            <a:endParaRPr lang="en-US" dirty="0"/>
          </a:p>
        </p:txBody>
      </p:sp>
    </p:spTree>
    <p:extLst>
      <p:ext uri="{BB962C8B-B14F-4D97-AF65-F5344CB8AC3E}">
        <p14:creationId xmlns:p14="http://schemas.microsoft.com/office/powerpoint/2010/main" val="74734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200" y="228600"/>
            <a:ext cx="8991600" cy="1015663"/>
          </a:xfrm>
          <a:prstGeom prst="rect">
            <a:avLst/>
          </a:prstGeom>
          <a:noFill/>
        </p:spPr>
        <p:txBody>
          <a:bodyPr wrap="square" rtlCol="0">
            <a:spAutoFit/>
          </a:bodyPr>
          <a:lstStyle/>
          <a:p>
            <a:pPr algn="ctr"/>
            <a:r>
              <a:rPr lang="en-US" sz="3600" b="1" dirty="0">
                <a:solidFill>
                  <a:srgbClr val="00B0F0"/>
                </a:solidFill>
              </a:rPr>
              <a:t>Projected Long-Term Bond Debt Service</a:t>
            </a:r>
          </a:p>
          <a:p>
            <a:pPr algn="ctr"/>
            <a:r>
              <a:rPr lang="en-US" sz="2400" b="1" dirty="0">
                <a:solidFill>
                  <a:srgbClr val="00B0F0"/>
                </a:solidFill>
              </a:rPr>
              <a:t>Existing and FY2020 Proposed Issue (P&amp;I)</a:t>
            </a:r>
          </a:p>
        </p:txBody>
      </p:sp>
      <p:sp>
        <p:nvSpPr>
          <p:cNvPr id="3" name="TextBox 2">
            <a:extLst>
              <a:ext uri="{FF2B5EF4-FFF2-40B4-BE49-F238E27FC236}">
                <a16:creationId xmlns:a16="http://schemas.microsoft.com/office/drawing/2014/main" xmlns="" id="{B367CC56-D6EC-4FB7-B0E1-48AEAE0C7674}"/>
              </a:ext>
            </a:extLst>
          </p:cNvPr>
          <p:cNvSpPr txBox="1"/>
          <p:nvPr/>
        </p:nvSpPr>
        <p:spPr>
          <a:xfrm>
            <a:off x="2493818" y="4991534"/>
            <a:ext cx="4503987" cy="1754326"/>
          </a:xfrm>
          <a:prstGeom prst="rect">
            <a:avLst/>
          </a:prstGeom>
          <a:noFill/>
          <a:ln w="254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latin typeface="Calibri"/>
              </a:rPr>
              <a:t>FY20 Bonded Projects:</a:t>
            </a:r>
          </a:p>
          <a:p>
            <a:pPr marL="214313" marR="0" lvl="0" indent="-214313"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a:rPr>
              <a:t>Fire Radio Upgrade: $1.2 million</a:t>
            </a:r>
          </a:p>
          <a:p>
            <a:pPr marL="214313" marR="0" lvl="0" indent="-214313"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a:rPr>
              <a:t>Scalise Field Turf Replacement: $1.0 million</a:t>
            </a:r>
          </a:p>
          <a:p>
            <a:pPr marL="214313" marR="0" lvl="0" indent="-214313"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a:rPr>
              <a:t>Burnham Street Bridge: $1.0 million</a:t>
            </a:r>
          </a:p>
          <a:p>
            <a:pPr marL="214313" marR="0" lvl="0" indent="-214313"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a:rPr>
              <a:t>Railroad Pond Dam: $500k</a:t>
            </a:r>
          </a:p>
          <a:p>
            <a:pPr marL="214313" marR="0" lvl="0" indent="-214313"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a:rPr>
              <a:t>Roll Existing Notes: $2.8 million</a:t>
            </a:r>
          </a:p>
        </p:txBody>
      </p:sp>
      <p:pic>
        <p:nvPicPr>
          <p:cNvPr id="5" name="Picture 4">
            <a:extLst>
              <a:ext uri="{FF2B5EF4-FFF2-40B4-BE49-F238E27FC236}">
                <a16:creationId xmlns:a16="http://schemas.microsoft.com/office/drawing/2014/main" xmlns="" id="{BD112549-E3F2-4330-AB6D-13212CF93268}"/>
              </a:ext>
            </a:extLst>
          </p:cNvPr>
          <p:cNvPicPr>
            <a:picLocks noChangeAspect="1"/>
          </p:cNvPicPr>
          <p:nvPr/>
        </p:nvPicPr>
        <p:blipFill>
          <a:blip r:embed="rId2"/>
          <a:stretch>
            <a:fillRect/>
          </a:stretch>
        </p:blipFill>
        <p:spPr>
          <a:xfrm>
            <a:off x="152400" y="1256113"/>
            <a:ext cx="8855335" cy="369263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304800"/>
            <a:ext cx="8915400" cy="707886"/>
          </a:xfrm>
          <a:prstGeom prst="rect">
            <a:avLst/>
          </a:prstGeom>
          <a:noFill/>
        </p:spPr>
        <p:txBody>
          <a:bodyPr wrap="square" rtlCol="0">
            <a:spAutoFit/>
          </a:bodyPr>
          <a:lstStyle/>
          <a:p>
            <a:pPr algn="ctr"/>
            <a:r>
              <a:rPr lang="en-US" sz="4000" b="1" dirty="0">
                <a:solidFill>
                  <a:srgbClr val="00B0F0"/>
                </a:solidFill>
              </a:rPr>
              <a:t>Other Liabilities – DB Pension Plan</a:t>
            </a:r>
            <a:endParaRPr lang="en-US" sz="2400" b="1" dirty="0">
              <a:solidFill>
                <a:srgbClr val="00B0F0"/>
              </a:solidFill>
            </a:endParaRPr>
          </a:p>
        </p:txBody>
      </p:sp>
      <p:sp>
        <p:nvSpPr>
          <p:cNvPr id="6" name="Content Placeholder 5"/>
          <p:cNvSpPr>
            <a:spLocks noGrp="1"/>
          </p:cNvSpPr>
          <p:nvPr>
            <p:ph sz="half" idx="2"/>
          </p:nvPr>
        </p:nvSpPr>
        <p:spPr>
          <a:xfrm>
            <a:off x="152400" y="5181600"/>
            <a:ext cx="8839200" cy="1524000"/>
          </a:xfrm>
        </p:spPr>
        <p:txBody>
          <a:bodyPr>
            <a:normAutofit fontScale="70000" lnSpcReduction="20000"/>
          </a:bodyPr>
          <a:lstStyle/>
          <a:p>
            <a:pPr marL="290513" lvl="1" indent="-290513">
              <a:buFont typeface="Arial" pitchFamily="34" charset="0"/>
              <a:buChar char="•"/>
            </a:pPr>
            <a:r>
              <a:rPr lang="en-US" sz="3100" dirty="0">
                <a:solidFill>
                  <a:srgbClr val="00B0F0"/>
                </a:solidFill>
              </a:rPr>
              <a:t>Use Fund Balance to cover </a:t>
            </a:r>
            <a:r>
              <a:rPr lang="en-US" sz="3100" b="1" u="sng" dirty="0">
                <a:solidFill>
                  <a:srgbClr val="00B0F0"/>
                </a:solidFill>
              </a:rPr>
              <a:t>100%</a:t>
            </a:r>
            <a:r>
              <a:rPr lang="en-US" sz="3100" dirty="0">
                <a:solidFill>
                  <a:srgbClr val="00B0F0"/>
                </a:solidFill>
              </a:rPr>
              <a:t> of the FY2020 contribution</a:t>
            </a:r>
          </a:p>
          <a:p>
            <a:pPr marL="290513" lvl="1" indent="-290513">
              <a:buFont typeface="Arial" pitchFamily="34" charset="0"/>
              <a:buChar char="•"/>
            </a:pPr>
            <a:r>
              <a:rPr lang="en-US" sz="3100" dirty="0">
                <a:solidFill>
                  <a:srgbClr val="00B0F0"/>
                </a:solidFill>
              </a:rPr>
              <a:t>60% funded is considered </a:t>
            </a:r>
            <a:r>
              <a:rPr lang="en-US" sz="3100" u="sng" dirty="0">
                <a:solidFill>
                  <a:srgbClr val="00B0F0"/>
                </a:solidFill>
              </a:rPr>
              <a:t>minimum</a:t>
            </a:r>
            <a:r>
              <a:rPr lang="en-US" sz="3100" dirty="0">
                <a:solidFill>
                  <a:srgbClr val="00B0F0"/>
                </a:solidFill>
              </a:rPr>
              <a:t> funding level</a:t>
            </a:r>
          </a:p>
          <a:p>
            <a:pPr marL="290513" lvl="1" indent="-290513">
              <a:buFont typeface="Arial" pitchFamily="34" charset="0"/>
              <a:buChar char="•"/>
            </a:pPr>
            <a:r>
              <a:rPr lang="en-US" sz="3100" dirty="0">
                <a:solidFill>
                  <a:srgbClr val="00B0F0"/>
                </a:solidFill>
              </a:rPr>
              <a:t>At 6/30/2018, Berlin was </a:t>
            </a:r>
            <a:r>
              <a:rPr lang="en-US" sz="3100" b="1" u="sng" dirty="0">
                <a:solidFill>
                  <a:srgbClr val="00B0F0"/>
                </a:solidFill>
              </a:rPr>
              <a:t>0.8%</a:t>
            </a:r>
            <a:r>
              <a:rPr lang="en-US" sz="3100" dirty="0">
                <a:solidFill>
                  <a:srgbClr val="00B0F0"/>
                </a:solidFill>
              </a:rPr>
              <a:t> funded</a:t>
            </a:r>
          </a:p>
          <a:p>
            <a:pPr marL="290513" lvl="1" indent="-290513">
              <a:buFont typeface="Arial" pitchFamily="34" charset="0"/>
              <a:buChar char="•"/>
            </a:pPr>
            <a:r>
              <a:rPr lang="en-US" sz="3100" dirty="0">
                <a:solidFill>
                  <a:srgbClr val="00B0F0"/>
                </a:solidFill>
              </a:rPr>
              <a:t>Funding Actuarially-Determine Contribution is essential</a:t>
            </a:r>
            <a:endParaRPr lang="en-US" dirty="0"/>
          </a:p>
        </p:txBody>
      </p:sp>
      <p:pic>
        <p:nvPicPr>
          <p:cNvPr id="2" name="Picture 1">
            <a:extLst>
              <a:ext uri="{FF2B5EF4-FFF2-40B4-BE49-F238E27FC236}">
                <a16:creationId xmlns:a16="http://schemas.microsoft.com/office/drawing/2014/main" xmlns="" id="{CFBC42CD-6349-4489-81DA-7F6B4BE07C1E}"/>
              </a:ext>
            </a:extLst>
          </p:cNvPr>
          <p:cNvPicPr>
            <a:picLocks noChangeAspect="1"/>
          </p:cNvPicPr>
          <p:nvPr/>
        </p:nvPicPr>
        <p:blipFill>
          <a:blip r:embed="rId2"/>
          <a:stretch>
            <a:fillRect/>
          </a:stretch>
        </p:blipFill>
        <p:spPr>
          <a:xfrm>
            <a:off x="1219200" y="1143001"/>
            <a:ext cx="6781800" cy="3810000"/>
          </a:xfrm>
          <a:prstGeom prst="rect">
            <a:avLst/>
          </a:prstGeom>
        </p:spPr>
      </p:pic>
    </p:spTree>
    <p:extLst>
      <p:ext uri="{BB962C8B-B14F-4D97-AF65-F5344CB8AC3E}">
        <p14:creationId xmlns:p14="http://schemas.microsoft.com/office/powerpoint/2010/main" val="365673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304800"/>
            <a:ext cx="89154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B0F0"/>
                </a:solidFill>
                <a:effectLst/>
                <a:uLnTx/>
                <a:uFillTx/>
                <a:latin typeface="Arial" charset="0"/>
                <a:ea typeface="+mn-ea"/>
                <a:cs typeface="+mn-cs"/>
              </a:rPr>
              <a:t>Other Liabilities – Energy Lease</a:t>
            </a:r>
            <a:endParaRPr kumimoji="0" lang="en-US" sz="2400" b="1" i="0" u="none" strike="noStrike" kern="1200" cap="none" spc="0" normalizeH="0" baseline="0" noProof="0" dirty="0">
              <a:ln>
                <a:noFill/>
              </a:ln>
              <a:solidFill>
                <a:srgbClr val="00B0F0"/>
              </a:solidFill>
              <a:effectLst/>
              <a:uLnTx/>
              <a:uFillTx/>
              <a:latin typeface="Arial" charset="0"/>
              <a:ea typeface="+mn-ea"/>
              <a:cs typeface="+mn-cs"/>
            </a:endParaRPr>
          </a:p>
        </p:txBody>
      </p:sp>
      <p:sp>
        <p:nvSpPr>
          <p:cNvPr id="6" name="Content Placeholder 5"/>
          <p:cNvSpPr>
            <a:spLocks noGrp="1"/>
          </p:cNvSpPr>
          <p:nvPr>
            <p:ph sz="half" idx="2"/>
          </p:nvPr>
        </p:nvSpPr>
        <p:spPr>
          <a:xfrm>
            <a:off x="178138" y="5584143"/>
            <a:ext cx="8839200" cy="1219200"/>
          </a:xfrm>
        </p:spPr>
        <p:txBody>
          <a:bodyPr>
            <a:normAutofit/>
          </a:bodyPr>
          <a:lstStyle/>
          <a:p>
            <a:pPr marL="290513" lvl="1" indent="-290513">
              <a:buFont typeface="Arial" pitchFamily="34" charset="0"/>
              <a:buChar char="•"/>
            </a:pPr>
            <a:r>
              <a:rPr lang="en-US" sz="2000" dirty="0">
                <a:solidFill>
                  <a:srgbClr val="00B0F0"/>
                </a:solidFill>
              </a:rPr>
              <a:t>Town entered into a “$10 million Energy Lease” in February 2016</a:t>
            </a:r>
          </a:p>
          <a:p>
            <a:pPr marL="290513" lvl="1" indent="-290513">
              <a:buFont typeface="Arial" pitchFamily="34" charset="0"/>
              <a:buChar char="•"/>
            </a:pPr>
            <a:r>
              <a:rPr lang="en-US" sz="2000" dirty="0">
                <a:solidFill>
                  <a:srgbClr val="00B0F0"/>
                </a:solidFill>
              </a:rPr>
              <a:t>Energy savings &amp; credits intended to offset lease costs</a:t>
            </a:r>
          </a:p>
          <a:p>
            <a:pPr marL="290513" lvl="1" indent="-290513">
              <a:buFont typeface="Arial" pitchFamily="34" charset="0"/>
              <a:buChar char="•"/>
            </a:pPr>
            <a:r>
              <a:rPr lang="en-US" sz="2000" dirty="0">
                <a:solidFill>
                  <a:srgbClr val="00B0F0"/>
                </a:solidFill>
              </a:rPr>
              <a:t>Total Principal &amp; Interest = $14.05 million over 20-years</a:t>
            </a:r>
          </a:p>
          <a:p>
            <a:pPr marL="290513" lvl="1" indent="-290513" algn="ctr">
              <a:buFont typeface="Arial" pitchFamily="34" charset="0"/>
              <a:buChar char="•"/>
            </a:pPr>
            <a:endParaRPr lang="en-US" sz="1800" dirty="0">
              <a:solidFill>
                <a:srgbClr val="00B0F0"/>
              </a:solidFill>
            </a:endParaRPr>
          </a:p>
          <a:p>
            <a:pPr marL="0" indent="0" algn="ctr">
              <a:buNone/>
            </a:pPr>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50" y="972631"/>
            <a:ext cx="7398472" cy="458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3048000" y="17526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73086" y="1295400"/>
            <a:ext cx="1447800" cy="369332"/>
          </a:xfrm>
          <a:prstGeom prst="rect">
            <a:avLst/>
          </a:prstGeom>
          <a:noFill/>
        </p:spPr>
        <p:txBody>
          <a:bodyPr wrap="square" rtlCol="0">
            <a:spAutoFit/>
          </a:bodyPr>
          <a:lstStyle/>
          <a:p>
            <a:r>
              <a:rPr lang="en-US" b="1" dirty="0">
                <a:solidFill>
                  <a:srgbClr val="FF0000"/>
                </a:solidFill>
              </a:rPr>
              <a:t>Budget Yr.</a:t>
            </a:r>
          </a:p>
        </p:txBody>
      </p:sp>
    </p:spTree>
    <p:extLst>
      <p:ext uri="{BB962C8B-B14F-4D97-AF65-F5344CB8AC3E}">
        <p14:creationId xmlns:p14="http://schemas.microsoft.com/office/powerpoint/2010/main" val="139775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685800" y="304800"/>
            <a:ext cx="7848600" cy="1143000"/>
          </a:xfrm>
        </p:spPr>
        <p:txBody>
          <a:bodyPr>
            <a:normAutofit fontScale="90000"/>
          </a:bodyPr>
          <a:lstStyle/>
          <a:p>
            <a:pPr algn="ctr" eaLnBrk="1" hangingPunct="1">
              <a:lnSpc>
                <a:spcPct val="120000"/>
              </a:lnSpc>
              <a:spcAft>
                <a:spcPct val="30000"/>
              </a:spcAft>
            </a:pPr>
            <a:r>
              <a:rPr lang="en-US" sz="4400" dirty="0">
                <a:solidFill>
                  <a:schemeClr val="hlink"/>
                </a:solidFill>
              </a:rPr>
              <a:t>Expenditure Drivers</a:t>
            </a:r>
            <a:br>
              <a:rPr lang="en-US" sz="4400" dirty="0">
                <a:solidFill>
                  <a:schemeClr val="hlink"/>
                </a:solidFill>
              </a:rPr>
            </a:br>
            <a:r>
              <a:rPr lang="en-US" sz="2000" dirty="0">
                <a:solidFill>
                  <a:schemeClr val="hlink"/>
                </a:solidFill>
              </a:rPr>
              <a:t>(FY19 vs. FY20)</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676400"/>
            <a:ext cx="7912468" cy="484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380999" y="304800"/>
            <a:ext cx="8382000" cy="1066800"/>
          </a:xfrm>
        </p:spPr>
        <p:txBody>
          <a:bodyPr>
            <a:normAutofit fontScale="90000"/>
          </a:bodyPr>
          <a:lstStyle/>
          <a:p>
            <a:pPr algn="ctr" eaLnBrk="1" hangingPunct="1">
              <a:lnSpc>
                <a:spcPct val="100000"/>
              </a:lnSpc>
            </a:pPr>
            <a:r>
              <a:rPr lang="en-US" sz="4400" dirty="0">
                <a:solidFill>
                  <a:schemeClr val="tx1"/>
                </a:solidFill>
              </a:rPr>
              <a:t/>
            </a:r>
            <a:br>
              <a:rPr lang="en-US" sz="4400" dirty="0">
                <a:solidFill>
                  <a:schemeClr val="tx1"/>
                </a:solidFill>
              </a:rPr>
            </a:br>
            <a:r>
              <a:rPr lang="en-US" sz="4400" dirty="0">
                <a:solidFill>
                  <a:schemeClr val="tx1"/>
                </a:solidFill>
              </a:rPr>
              <a:t/>
            </a:r>
            <a:br>
              <a:rPr lang="en-US" sz="4400" dirty="0">
                <a:solidFill>
                  <a:schemeClr val="tx1"/>
                </a:solidFill>
              </a:rPr>
            </a:br>
            <a:r>
              <a:rPr lang="en-US" sz="4400" dirty="0">
                <a:solidFill>
                  <a:schemeClr val="tx1"/>
                </a:solidFill>
              </a:rPr>
              <a:t/>
            </a:r>
            <a:br>
              <a:rPr lang="en-US" sz="4400" dirty="0">
                <a:solidFill>
                  <a:schemeClr val="tx1"/>
                </a:solidFill>
              </a:rPr>
            </a:br>
            <a:r>
              <a:rPr lang="en-US" sz="4400" dirty="0">
                <a:solidFill>
                  <a:srgbClr val="00B0F0"/>
                </a:solidFill>
              </a:rPr>
              <a:t>How much will my taxes increase?</a:t>
            </a:r>
            <a:br>
              <a:rPr lang="en-US" sz="4400" dirty="0">
                <a:solidFill>
                  <a:srgbClr val="00B0F0"/>
                </a:solidFill>
              </a:rPr>
            </a:br>
            <a:r>
              <a:rPr lang="en-US" sz="2000" dirty="0">
                <a:solidFill>
                  <a:srgbClr val="00B0F0"/>
                </a:solidFill>
              </a:rPr>
              <a:t>$250,000 House</a:t>
            </a:r>
          </a:p>
        </p:txBody>
      </p:sp>
      <p:pic>
        <p:nvPicPr>
          <p:cNvPr id="2" name="Picture 1">
            <a:extLst>
              <a:ext uri="{FF2B5EF4-FFF2-40B4-BE49-F238E27FC236}">
                <a16:creationId xmlns:a16="http://schemas.microsoft.com/office/drawing/2014/main" xmlns="" id="{BCCE7B35-C264-4254-BD0C-9EF039FB7BBD}"/>
              </a:ext>
            </a:extLst>
          </p:cNvPr>
          <p:cNvPicPr>
            <a:picLocks noChangeAspect="1"/>
          </p:cNvPicPr>
          <p:nvPr/>
        </p:nvPicPr>
        <p:blipFill>
          <a:blip r:embed="rId3"/>
          <a:stretch>
            <a:fillRect/>
          </a:stretch>
        </p:blipFill>
        <p:spPr>
          <a:xfrm>
            <a:off x="1480272" y="1524000"/>
            <a:ext cx="6183451" cy="4752001"/>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a:xfrm>
            <a:off x="762000" y="609600"/>
            <a:ext cx="7924800" cy="838200"/>
          </a:xfrm>
        </p:spPr>
        <p:txBody>
          <a:bodyPr/>
          <a:lstStyle/>
          <a:p>
            <a:pPr algn="ctr" eaLnBrk="1" hangingPunct="1"/>
            <a:r>
              <a:rPr lang="en-US" sz="4800" dirty="0">
                <a:solidFill>
                  <a:srgbClr val="00B0F0"/>
                </a:solidFill>
              </a:rPr>
              <a:t>In Summary</a:t>
            </a:r>
          </a:p>
        </p:txBody>
      </p:sp>
      <p:sp>
        <p:nvSpPr>
          <p:cNvPr id="77827" name="Rectangle 3"/>
          <p:cNvSpPr>
            <a:spLocks noGrp="1" noChangeArrowheads="1"/>
          </p:cNvSpPr>
          <p:nvPr>
            <p:ph idx="1"/>
          </p:nvPr>
        </p:nvSpPr>
        <p:spPr>
          <a:xfrm>
            <a:off x="228600" y="1905000"/>
            <a:ext cx="8839200" cy="4343400"/>
          </a:xfrm>
        </p:spPr>
        <p:txBody>
          <a:bodyPr/>
          <a:lstStyle/>
          <a:p>
            <a:pPr marL="0" indent="0" eaLnBrk="1" hangingPunct="1">
              <a:buNone/>
            </a:pPr>
            <a:r>
              <a:rPr lang="en-US" sz="2400" dirty="0">
                <a:solidFill>
                  <a:srgbClr val="00B0F0"/>
                </a:solidFill>
              </a:rPr>
              <a:t>Proposed Budget…</a:t>
            </a:r>
          </a:p>
          <a:p>
            <a:pPr lvl="1" eaLnBrk="1" hangingPunct="1"/>
            <a:r>
              <a:rPr lang="en-US" sz="2000" dirty="0">
                <a:solidFill>
                  <a:srgbClr val="00B0F0"/>
                </a:solidFill>
              </a:rPr>
              <a:t>funds school security guards &amp; equipment</a:t>
            </a:r>
          </a:p>
          <a:p>
            <a:pPr lvl="1" eaLnBrk="1" hangingPunct="1"/>
            <a:r>
              <a:rPr lang="en-US" sz="2000" dirty="0">
                <a:solidFill>
                  <a:srgbClr val="00B0F0"/>
                </a:solidFill>
              </a:rPr>
              <a:t>maintains existing services &amp; programs</a:t>
            </a:r>
          </a:p>
          <a:p>
            <a:pPr lvl="1" eaLnBrk="1" hangingPunct="1"/>
            <a:r>
              <a:rPr lang="en-US" sz="2000" dirty="0">
                <a:solidFill>
                  <a:srgbClr val="00B0F0"/>
                </a:solidFill>
              </a:rPr>
              <a:t>makes limited but critical capital investments</a:t>
            </a:r>
          </a:p>
          <a:p>
            <a:pPr lvl="1" eaLnBrk="1" hangingPunct="1"/>
            <a:r>
              <a:rPr lang="en-US" sz="2000" dirty="0">
                <a:solidFill>
                  <a:srgbClr val="00B0F0"/>
                </a:solidFill>
              </a:rPr>
              <a:t>makes necessary contributions to closed pension fund</a:t>
            </a:r>
          </a:p>
          <a:p>
            <a:pPr lvl="1" eaLnBrk="1" hangingPunct="1"/>
            <a:r>
              <a:rPr lang="en-US" sz="2000" dirty="0">
                <a:solidFill>
                  <a:srgbClr val="00B0F0"/>
                </a:solidFill>
              </a:rPr>
              <a:t>addresses declining State grants, and</a:t>
            </a:r>
          </a:p>
          <a:p>
            <a:pPr lvl="1" eaLnBrk="1" hangingPunct="1"/>
            <a:r>
              <a:rPr lang="en-US" sz="2000" dirty="0">
                <a:solidFill>
                  <a:srgbClr val="00B0F0"/>
                </a:solidFill>
              </a:rPr>
              <a:t>maintains tight expenditure controls.</a:t>
            </a:r>
            <a:endParaRPr lang="en-US" sz="1400" dirty="0">
              <a:solidFill>
                <a:srgbClr val="00B0F0"/>
              </a:solidFill>
            </a:endParaRPr>
          </a:p>
          <a:p>
            <a:pPr eaLnBrk="1" hangingPunct="1">
              <a:buFont typeface="Wingdings" pitchFamily="2" charset="2"/>
              <a:buNone/>
            </a:pPr>
            <a:endParaRPr lang="en-US" sz="1400" dirty="0">
              <a:solidFill>
                <a:srgbClr val="00B0F0"/>
              </a:solidFill>
            </a:endParaRPr>
          </a:p>
          <a:p>
            <a:pPr marL="0" indent="0" algn="ctr" eaLnBrk="1" hangingPunct="1">
              <a:buNone/>
            </a:pPr>
            <a:r>
              <a:rPr lang="en-US" sz="2200" b="1" dirty="0">
                <a:solidFill>
                  <a:srgbClr val="339933"/>
                </a:solidFill>
              </a:rPr>
              <a:t>Safety + Infrastructure + Servicing Liabilities + Declining Grants = </a:t>
            </a:r>
          </a:p>
          <a:p>
            <a:pPr marL="0" indent="0" algn="ctr" eaLnBrk="1" hangingPunct="1">
              <a:buNone/>
            </a:pPr>
            <a:r>
              <a:rPr lang="en-US" sz="2800" b="1" dirty="0">
                <a:solidFill>
                  <a:srgbClr val="009900"/>
                </a:solidFill>
              </a:rPr>
              <a:t>34.40 Mill Rate</a:t>
            </a:r>
            <a:r>
              <a:rPr lang="en-US" sz="2800" dirty="0"/>
              <a:t>	</a:t>
            </a:r>
            <a:endParaRPr lang="en-US" sz="2800" b="1" dirty="0">
              <a:solidFill>
                <a:srgbClr val="009900"/>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647699" y="533400"/>
            <a:ext cx="7848600" cy="838200"/>
          </a:xfrm>
          <a:prstGeom prst="roundRect">
            <a:avLst>
              <a:gd name="adj" fmla="val 50000"/>
            </a:avLst>
          </a:prstGeom>
        </p:spPr>
        <p:txBody>
          <a:bodyPr>
            <a:normAutofit fontScale="90000"/>
          </a:bodyPr>
          <a:lstStyle/>
          <a:p>
            <a:pPr algn="ctr" eaLnBrk="1" hangingPunct="1">
              <a:lnSpc>
                <a:spcPct val="100000"/>
              </a:lnSpc>
            </a:pPr>
            <a:r>
              <a:rPr lang="en-US" sz="4400" dirty="0">
                <a:solidFill>
                  <a:schemeClr val="tx1"/>
                </a:solidFill>
              </a:rPr>
              <a:t/>
            </a:r>
            <a:br>
              <a:rPr lang="en-US" sz="4400" dirty="0">
                <a:solidFill>
                  <a:schemeClr val="tx1"/>
                </a:solidFill>
              </a:rPr>
            </a:br>
            <a:r>
              <a:rPr lang="en-US" sz="4400" dirty="0">
                <a:solidFill>
                  <a:schemeClr val="tx1"/>
                </a:solidFill>
              </a:rPr>
              <a:t/>
            </a:r>
            <a:br>
              <a:rPr lang="en-US" sz="4400" dirty="0">
                <a:solidFill>
                  <a:schemeClr val="tx1"/>
                </a:solidFill>
              </a:rPr>
            </a:br>
            <a:r>
              <a:rPr lang="en-US" sz="4400" dirty="0">
                <a:solidFill>
                  <a:schemeClr val="tx1"/>
                </a:solidFill>
              </a:rPr>
              <a:t/>
            </a:r>
            <a:br>
              <a:rPr lang="en-US" sz="4400" dirty="0">
                <a:solidFill>
                  <a:schemeClr val="tx1"/>
                </a:solidFill>
              </a:rPr>
            </a:br>
            <a:r>
              <a:rPr lang="en-US" sz="4400" dirty="0">
                <a:solidFill>
                  <a:srgbClr val="00B0F0"/>
                </a:solidFill>
              </a:rPr>
              <a:t>Water Control Commission</a:t>
            </a:r>
          </a:p>
        </p:txBody>
      </p:sp>
      <p:sp>
        <p:nvSpPr>
          <p:cNvPr id="3" name="TextBox 2"/>
          <p:cNvSpPr txBox="1"/>
          <p:nvPr/>
        </p:nvSpPr>
        <p:spPr>
          <a:xfrm>
            <a:off x="5029200" y="1816243"/>
            <a:ext cx="3733800" cy="4247317"/>
          </a:xfrm>
          <a:prstGeom prst="rect">
            <a:avLst/>
          </a:prstGeom>
          <a:noFill/>
          <a:ln>
            <a:solidFill>
              <a:schemeClr val="tx1"/>
            </a:solidFill>
          </a:ln>
        </p:spPr>
        <p:txBody>
          <a:bodyPr wrap="square" rtlCol="0">
            <a:spAutoFit/>
          </a:bodyPr>
          <a:lstStyle/>
          <a:p>
            <a:pPr marL="285750" indent="-285750">
              <a:buFont typeface="Arial" pitchFamily="34" charset="0"/>
              <a:buChar char="•"/>
            </a:pPr>
            <a:r>
              <a:rPr lang="en-US" dirty="0"/>
              <a:t>Decrease of $0.7 million or 12%</a:t>
            </a:r>
          </a:p>
          <a:p>
            <a:pPr marL="285750" indent="-285750">
              <a:buFont typeface="Arial" pitchFamily="34" charset="0"/>
              <a:buChar char="•"/>
            </a:pPr>
            <a:endParaRPr lang="en-US" dirty="0"/>
          </a:p>
          <a:p>
            <a:pPr marL="285750" indent="-285750">
              <a:buFont typeface="Arial" pitchFamily="34" charset="0"/>
              <a:buChar char="•"/>
            </a:pPr>
            <a:r>
              <a:rPr lang="en-US" dirty="0"/>
              <a:t>Major drivers:</a:t>
            </a:r>
          </a:p>
          <a:p>
            <a:pPr marL="742950" lvl="1" indent="-285750">
              <a:buFont typeface="Arial" pitchFamily="34" charset="0"/>
              <a:buChar char="•"/>
            </a:pPr>
            <a:r>
              <a:rPr lang="en-US" dirty="0"/>
              <a:t>Lower capital in both water &amp; sewer</a:t>
            </a:r>
          </a:p>
          <a:p>
            <a:pPr marL="742950" lvl="1" indent="-285750">
              <a:buFont typeface="Arial" pitchFamily="34" charset="0"/>
              <a:buChar char="•"/>
            </a:pPr>
            <a:r>
              <a:rPr lang="en-US" dirty="0"/>
              <a:t>Lower salaries as 25% of Public Works Director cost shifted to General Fund</a:t>
            </a:r>
          </a:p>
          <a:p>
            <a:pPr marL="742950" lvl="1" indent="-285750">
              <a:buFont typeface="Arial" pitchFamily="34" charset="0"/>
              <a:buChar char="•"/>
            </a:pPr>
            <a:r>
              <a:rPr lang="en-US" dirty="0"/>
              <a:t>Lower purchased water cost based on emerging experience</a:t>
            </a:r>
          </a:p>
          <a:p>
            <a:pPr lvl="1"/>
            <a:endParaRPr lang="en-US" dirty="0"/>
          </a:p>
          <a:p>
            <a:pPr marL="285750" indent="-285750">
              <a:buFont typeface="Arial" pitchFamily="34" charset="0"/>
              <a:buChar char="•"/>
            </a:pPr>
            <a:r>
              <a:rPr lang="en-US" dirty="0"/>
              <a:t>Rate study implementation generating higher revenues in both water &amp; sewer</a:t>
            </a:r>
          </a:p>
        </p:txBody>
      </p:sp>
      <p:pic>
        <p:nvPicPr>
          <p:cNvPr id="2" name="Picture 1">
            <a:extLst>
              <a:ext uri="{FF2B5EF4-FFF2-40B4-BE49-F238E27FC236}">
                <a16:creationId xmlns:a16="http://schemas.microsoft.com/office/drawing/2014/main" xmlns="" id="{1AA8E629-C067-43C0-BD75-D768BE22C610}"/>
              </a:ext>
            </a:extLst>
          </p:cNvPr>
          <p:cNvPicPr>
            <a:picLocks noChangeAspect="1"/>
          </p:cNvPicPr>
          <p:nvPr/>
        </p:nvPicPr>
        <p:blipFill>
          <a:blip r:embed="rId3"/>
          <a:stretch>
            <a:fillRect/>
          </a:stretch>
        </p:blipFill>
        <p:spPr>
          <a:xfrm>
            <a:off x="241536" y="1752600"/>
            <a:ext cx="4330463" cy="4276801"/>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solidFill>
                  <a:srgbClr val="00B0F0"/>
                </a:solidFill>
              </a:rPr>
              <a:t>Next Steps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46299692"/>
              </p:ext>
            </p:extLst>
          </p:nvPr>
        </p:nvGraphicFramePr>
        <p:xfrm>
          <a:off x="190500" y="1066800"/>
          <a:ext cx="8763000" cy="5664892"/>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tblGrid>
              <a:tr h="597869">
                <a:tc>
                  <a:txBody>
                    <a:bodyPr/>
                    <a:lstStyle/>
                    <a:p>
                      <a:r>
                        <a:rPr lang="en-US" sz="2400" b="1" dirty="0"/>
                        <a:t>Action to be taken…</a:t>
                      </a:r>
                    </a:p>
                  </a:txBody>
                  <a:tcPr/>
                </a:tc>
                <a:tc>
                  <a:txBody>
                    <a:bodyPr/>
                    <a:lstStyle/>
                    <a:p>
                      <a:r>
                        <a:rPr lang="en-US" sz="2400" b="1" dirty="0"/>
                        <a:t>Timing &amp; Location…</a:t>
                      </a:r>
                    </a:p>
                  </a:txBody>
                  <a:tcPr/>
                </a:tc>
                <a:extLst>
                  <a:ext uri="{0D108BD9-81ED-4DB2-BD59-A6C34878D82A}">
                    <a16:rowId xmlns:a16="http://schemas.microsoft.com/office/drawing/2014/main" xmlns="" val="10000"/>
                  </a:ext>
                </a:extLst>
              </a:tr>
              <a:tr h="102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Board of Finance votes to recommend Board</a:t>
                      </a:r>
                      <a:r>
                        <a:rPr lang="en-US" sz="2400" baseline="0" dirty="0">
                          <a:latin typeface="Times New Roman" pitchFamily="18" charset="0"/>
                          <a:cs typeface="Times New Roman" pitchFamily="18" charset="0"/>
                        </a:rPr>
                        <a:t> of Education </a:t>
                      </a:r>
                      <a:r>
                        <a:rPr lang="en-US" sz="2400" dirty="0">
                          <a:latin typeface="Times New Roman" pitchFamily="18" charset="0"/>
                          <a:cs typeface="Times New Roman" pitchFamily="18" charset="0"/>
                        </a:rPr>
                        <a:t>&amp; General Government budgets to the Town Council.</a:t>
                      </a:r>
                      <a:endParaRPr lang="en-US" sz="1600" dirty="0"/>
                    </a:p>
                  </a:txBody>
                  <a:tcPr/>
                </a:tc>
                <a:tc>
                  <a:txBody>
                    <a:bodyPr/>
                    <a:lstStyle/>
                    <a:p>
                      <a:r>
                        <a:rPr lang="en-US" sz="1600" dirty="0"/>
                        <a:t>March</a:t>
                      </a:r>
                      <a:r>
                        <a:rPr lang="en-US" sz="1600" baseline="0" dirty="0"/>
                        <a:t> 27</a:t>
                      </a:r>
                      <a:r>
                        <a:rPr lang="en-US" sz="1600" baseline="30000" dirty="0"/>
                        <a:t>th</a:t>
                      </a:r>
                      <a:endParaRPr lang="en-US" sz="1600" baseline="0" dirty="0"/>
                    </a:p>
                    <a:p>
                      <a:r>
                        <a:rPr lang="en-US" sz="1600" baseline="0" dirty="0"/>
                        <a:t>“Doc” McIntosh Conference Room</a:t>
                      </a:r>
                      <a:endParaRPr lang="en-US" sz="1600" dirty="0"/>
                    </a:p>
                  </a:txBody>
                  <a:tcPr/>
                </a:tc>
                <a:extLst>
                  <a:ext uri="{0D108BD9-81ED-4DB2-BD59-A6C34878D82A}">
                    <a16:rowId xmlns:a16="http://schemas.microsoft.com/office/drawing/2014/main" xmlns="" val="10001"/>
                  </a:ext>
                </a:extLst>
              </a:tr>
              <a:tr h="2790163">
                <a:tc>
                  <a:txBody>
                    <a:bodyPr/>
                    <a:lstStyle/>
                    <a:p>
                      <a:r>
                        <a:rPr lang="en-US" sz="2400" dirty="0"/>
                        <a:t>Town Council</a:t>
                      </a:r>
                      <a:r>
                        <a:rPr lang="en-US" sz="2400" baseline="0" dirty="0"/>
                        <a:t> takes action on the recommended budget; either:</a:t>
                      </a:r>
                    </a:p>
                    <a:p>
                      <a:endParaRPr lang="en-US" sz="1600" baseline="0" dirty="0"/>
                    </a:p>
                    <a:p>
                      <a:r>
                        <a:rPr lang="en-US" sz="1600" baseline="0" dirty="0"/>
                        <a:t>     - Approve the BOF recommended budget “as is”</a:t>
                      </a:r>
                    </a:p>
                    <a:p>
                      <a:endParaRPr lang="en-US" sz="1600" baseline="0" dirty="0"/>
                    </a:p>
                    <a:p>
                      <a:pPr marL="365760" indent="-457200"/>
                      <a:r>
                        <a:rPr lang="en-US" sz="1600" baseline="0" dirty="0"/>
                        <a:t>     - Approve the BOF recommended budget “with reductions”</a:t>
                      </a:r>
                    </a:p>
                    <a:p>
                      <a:pPr marL="365760" indent="-457200"/>
                      <a:endParaRPr lang="en-US" sz="1600" baseline="0" dirty="0"/>
                    </a:p>
                    <a:p>
                      <a:pPr marL="365760" indent="-457200"/>
                      <a:r>
                        <a:rPr lang="en-US" sz="1600" baseline="0" dirty="0"/>
                        <a:t>     - Reject the BOF recommended budget</a:t>
                      </a:r>
                    </a:p>
                    <a:p>
                      <a:pPr marL="365760" indent="-457200"/>
                      <a:endParaRPr lang="en-US" sz="1600" dirty="0"/>
                    </a:p>
                  </a:txBody>
                  <a:tcPr/>
                </a:tc>
                <a:tc>
                  <a:txBody>
                    <a:bodyPr/>
                    <a:lstStyle/>
                    <a:p>
                      <a:r>
                        <a:rPr lang="en-US" sz="1600" dirty="0"/>
                        <a:t>April 2</a:t>
                      </a:r>
                      <a:r>
                        <a:rPr lang="en-US" sz="1600" baseline="30000" dirty="0"/>
                        <a:t>nd</a:t>
                      </a:r>
                      <a:r>
                        <a:rPr lang="en-US" sz="1600" dirty="0"/>
                        <a:t> (3</a:t>
                      </a:r>
                      <a:r>
                        <a:rPr lang="en-US" sz="1600" baseline="30000" dirty="0"/>
                        <a:t>rd</a:t>
                      </a:r>
                      <a:r>
                        <a:rPr lang="en-US" sz="1600" dirty="0"/>
                        <a:t> &amp; 4</a:t>
                      </a:r>
                      <a:r>
                        <a:rPr lang="en-US" sz="1600" baseline="30000" dirty="0"/>
                        <a:t>th</a:t>
                      </a:r>
                      <a:r>
                        <a:rPr lang="en-US" sz="1600" baseline="0" dirty="0"/>
                        <a:t>, if needed)</a:t>
                      </a:r>
                    </a:p>
                    <a:p>
                      <a:r>
                        <a:rPr lang="en-US" sz="1600" baseline="0" dirty="0"/>
                        <a:t>Town Council Chambers</a:t>
                      </a:r>
                    </a:p>
                    <a:p>
                      <a:endParaRPr lang="en-US" sz="1600" baseline="0" dirty="0"/>
                    </a:p>
                    <a:p>
                      <a:endParaRPr lang="en-US" sz="1600" baseline="0" dirty="0"/>
                    </a:p>
                    <a:p>
                      <a:r>
                        <a:rPr lang="en-US" sz="1600" baseline="0" dirty="0"/>
                        <a:t>Budget sent to referendum</a:t>
                      </a:r>
                    </a:p>
                    <a:p>
                      <a:endParaRPr lang="en-US" sz="1600" dirty="0"/>
                    </a:p>
                    <a:p>
                      <a:r>
                        <a:rPr lang="en-US" sz="1600" dirty="0"/>
                        <a:t>Budget sent to referendum</a:t>
                      </a:r>
                    </a:p>
                    <a:p>
                      <a:endParaRPr lang="en-US" sz="1600" dirty="0"/>
                    </a:p>
                    <a:p>
                      <a:endParaRPr lang="en-US" sz="1600" dirty="0"/>
                    </a:p>
                    <a:p>
                      <a:r>
                        <a:rPr lang="en-US" sz="1600" dirty="0"/>
                        <a:t>Special joint meeting between Council &amp; BOF</a:t>
                      </a:r>
                      <a:r>
                        <a:rPr lang="en-US" sz="1600" baseline="0" dirty="0"/>
                        <a:t> immediately after the Council vote</a:t>
                      </a:r>
                    </a:p>
                    <a:p>
                      <a:endParaRPr lang="en-US" sz="400" dirty="0"/>
                    </a:p>
                  </a:txBody>
                  <a:tcPr/>
                </a:tc>
                <a:extLst>
                  <a:ext uri="{0D108BD9-81ED-4DB2-BD59-A6C34878D82A}">
                    <a16:rowId xmlns:a16="http://schemas.microsoft.com/office/drawing/2014/main" xmlns="" val="10002"/>
                  </a:ext>
                </a:extLst>
              </a:tr>
              <a:tr h="799823">
                <a:tc>
                  <a:txBody>
                    <a:bodyPr/>
                    <a:lstStyle/>
                    <a:p>
                      <a:pPr algn="ctr"/>
                      <a:r>
                        <a:rPr lang="en-US" sz="4400" b="1" dirty="0">
                          <a:solidFill>
                            <a:srgbClr val="990033"/>
                          </a:solidFill>
                        </a:rPr>
                        <a:t>Budget</a:t>
                      </a:r>
                      <a:r>
                        <a:rPr lang="en-US" sz="4400" b="1" baseline="0" dirty="0">
                          <a:solidFill>
                            <a:srgbClr val="990033"/>
                          </a:solidFill>
                        </a:rPr>
                        <a:t> Referendum</a:t>
                      </a:r>
                      <a:endParaRPr lang="en-US" sz="4400" b="1" dirty="0">
                        <a:solidFill>
                          <a:srgbClr val="990033"/>
                        </a:solidFill>
                      </a:endParaRPr>
                    </a:p>
                  </a:txBody>
                  <a:tcPr/>
                </a:tc>
                <a:tc>
                  <a:txBody>
                    <a:bodyPr/>
                    <a:lstStyle/>
                    <a:p>
                      <a:pPr algn="ctr"/>
                      <a:r>
                        <a:rPr lang="en-US" sz="4400" b="1" dirty="0">
                          <a:solidFill>
                            <a:srgbClr val="990033"/>
                          </a:solidFill>
                        </a:rPr>
                        <a:t>April 30</a:t>
                      </a:r>
                      <a:r>
                        <a:rPr lang="en-US" sz="4400" b="1" baseline="30000" dirty="0">
                          <a:solidFill>
                            <a:srgbClr val="990033"/>
                          </a:solidFill>
                        </a:rPr>
                        <a:t>th</a:t>
                      </a:r>
                      <a:r>
                        <a:rPr lang="en-US" sz="4400" b="1" dirty="0">
                          <a:solidFill>
                            <a:srgbClr val="990033"/>
                          </a:solidFill>
                        </a:rPr>
                        <a:t> </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34116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t>
            </a:r>
          </a:p>
        </p:txBody>
      </p:sp>
      <p:sp>
        <p:nvSpPr>
          <p:cNvPr id="3" name="Subtitle 2"/>
          <p:cNvSpPr>
            <a:spLocks noGrp="1"/>
          </p:cNvSpPr>
          <p:nvPr>
            <p:ph type="subTitle" idx="1"/>
          </p:nvPr>
        </p:nvSpPr>
        <p:spPr>
          <a:xfrm>
            <a:off x="1526407" y="4572000"/>
            <a:ext cx="6400800" cy="1752600"/>
          </a:xfrm>
        </p:spPr>
        <p:txBody>
          <a:bodyPr>
            <a:normAutofit lnSpcReduction="10000"/>
          </a:bodyPr>
          <a:lstStyle/>
          <a:p>
            <a:r>
              <a:rPr lang="en-US" b="1" dirty="0">
                <a:solidFill>
                  <a:schemeClr val="tx1"/>
                </a:solidFill>
              </a:rPr>
              <a:t>Board of Education Budget</a:t>
            </a:r>
          </a:p>
          <a:p>
            <a:r>
              <a:rPr lang="en-US" b="1" dirty="0">
                <a:solidFill>
                  <a:schemeClr val="tx1"/>
                </a:solidFill>
              </a:rPr>
              <a:t>2019-2020</a:t>
            </a:r>
          </a:p>
          <a:p>
            <a:endParaRPr lang="en-US" sz="2000" b="1" dirty="0">
              <a:solidFill>
                <a:schemeClr val="tx1"/>
              </a:solidFill>
            </a:endParaRPr>
          </a:p>
          <a:p>
            <a:r>
              <a:rPr lang="en-US" sz="2000" b="1" dirty="0">
                <a:solidFill>
                  <a:schemeClr val="tx1"/>
                </a:solidFill>
              </a:rPr>
              <a:t>March </a:t>
            </a:r>
            <a:r>
              <a:rPr lang="en-US" sz="2000" b="1" dirty="0" smtClean="0">
                <a:solidFill>
                  <a:schemeClr val="tx1"/>
                </a:solidFill>
              </a:rPr>
              <a:t>26</a:t>
            </a:r>
            <a:r>
              <a:rPr lang="en-US" sz="2000" b="1" dirty="0">
                <a:solidFill>
                  <a:schemeClr val="tx1"/>
                </a:solidFill>
              </a:rPr>
              <a:t>, 2019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312" y="255069"/>
            <a:ext cx="6408737"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827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5029200"/>
          </a:xfrm>
        </p:spPr>
        <p:txBody>
          <a:bodyPr>
            <a:normAutofit/>
          </a:bodyPr>
          <a:lstStyle/>
          <a:p>
            <a:pPr marL="0" indent="0">
              <a:buNone/>
            </a:pPr>
            <a:endParaRPr lang="en-US" dirty="0"/>
          </a:p>
          <a:p>
            <a:pPr marL="0" indent="0">
              <a:buNone/>
            </a:pPr>
            <a:r>
              <a:rPr lang="en-US" b="1" dirty="0"/>
              <a:t>Our budget reflects our district priorities:</a:t>
            </a:r>
          </a:p>
          <a:p>
            <a:pPr marL="0" indent="0">
              <a:buNone/>
            </a:pPr>
            <a:endParaRPr lang="en-US" sz="2400" dirty="0"/>
          </a:p>
          <a:p>
            <a:pPr marL="457200" lvl="1" indent="0">
              <a:buNone/>
            </a:pPr>
            <a:r>
              <a:rPr lang="en-US" sz="4000" b="1" dirty="0"/>
              <a:t>PURPOSE</a:t>
            </a:r>
            <a:r>
              <a:rPr lang="en-US" sz="4000" dirty="0"/>
              <a:t>: </a:t>
            </a:r>
          </a:p>
          <a:p>
            <a:pPr marL="914400" lvl="2" indent="0">
              <a:buNone/>
            </a:pPr>
            <a:r>
              <a:rPr lang="en-US" sz="2800" dirty="0"/>
              <a:t>Students and educators must feel that their work has purpose and meaning. Developing critical,  lifelong skills is work that matters. As a district, we will </a:t>
            </a:r>
            <a:r>
              <a:rPr lang="en-US" sz="2800" b="1" dirty="0"/>
              <a:t>build shared understanding of and commitment to student achievement of the Berlin Learner Outcomes</a:t>
            </a:r>
            <a:r>
              <a:rPr lang="en-US" sz="2800" dirty="0"/>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2438400" cy="118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53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71574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7" name="AutoShape 2"/>
          <p:cNvSpPr>
            <a:spLocks noGrp="1" noChangeArrowheads="1"/>
          </p:cNvSpPr>
          <p:nvPr>
            <p:ph type="title"/>
          </p:nvPr>
        </p:nvSpPr>
        <p:spPr>
          <a:xfrm>
            <a:off x="571500" y="609600"/>
            <a:ext cx="8153400" cy="762000"/>
          </a:xfrm>
        </p:spPr>
        <p:txBody>
          <a:bodyPr>
            <a:noAutofit/>
          </a:bodyPr>
          <a:lstStyle/>
          <a:p>
            <a:pPr algn="ctr" eaLnBrk="1" hangingPunct="1"/>
            <a:r>
              <a:rPr lang="en-US" sz="3600" dirty="0">
                <a:solidFill>
                  <a:schemeClr val="hlink"/>
                </a:solidFill>
              </a:rPr>
              <a:t>Proposed Budgets &amp; Mill Rate</a:t>
            </a:r>
          </a:p>
        </p:txBody>
      </p:sp>
      <p:sp>
        <p:nvSpPr>
          <p:cNvPr id="2" name="TextBox 1">
            <a:extLst>
              <a:ext uri="{FF2B5EF4-FFF2-40B4-BE49-F238E27FC236}">
                <a16:creationId xmlns:a16="http://schemas.microsoft.com/office/drawing/2014/main" xmlns="" id="{B7C29E28-2C39-42BD-9199-C398305D5819}"/>
              </a:ext>
            </a:extLst>
          </p:cNvPr>
          <p:cNvSpPr txBox="1"/>
          <p:nvPr/>
        </p:nvSpPr>
        <p:spPr>
          <a:xfrm>
            <a:off x="152400" y="2133600"/>
            <a:ext cx="8839200" cy="1446550"/>
          </a:xfrm>
          <a:prstGeom prst="rect">
            <a:avLst/>
          </a:prstGeom>
          <a:noFill/>
        </p:spPr>
        <p:txBody>
          <a:bodyPr wrap="square" rtlCol="0">
            <a:spAutoFit/>
          </a:bodyPr>
          <a:lstStyle/>
          <a:p>
            <a:r>
              <a:rPr lang="en-US" sz="2200" dirty="0">
                <a:latin typeface="+mn-lt"/>
              </a:rPr>
              <a:t> </a:t>
            </a:r>
            <a:r>
              <a:rPr lang="en-US" sz="2200" u="sng" dirty="0">
                <a:latin typeface="+mn-lt"/>
              </a:rPr>
              <a:t>Board of Education</a:t>
            </a:r>
            <a:r>
              <a:rPr lang="en-US" sz="2200" dirty="0">
                <a:latin typeface="+mn-lt"/>
              </a:rPr>
              <a:t>        </a:t>
            </a:r>
            <a:r>
              <a:rPr lang="en-US" sz="2200" u="sng" dirty="0">
                <a:latin typeface="+mn-lt"/>
              </a:rPr>
              <a:t>General Government</a:t>
            </a:r>
            <a:r>
              <a:rPr lang="en-US" sz="2200" dirty="0">
                <a:latin typeface="+mn-lt"/>
              </a:rPr>
              <a:t>	       </a:t>
            </a:r>
            <a:r>
              <a:rPr lang="en-US" sz="2200" u="sng" dirty="0">
                <a:latin typeface="+mn-lt"/>
              </a:rPr>
              <a:t>Total</a:t>
            </a:r>
          </a:p>
          <a:p>
            <a:pPr>
              <a:tabLst>
                <a:tab pos="3371850" algn="l"/>
              </a:tabLst>
            </a:pPr>
            <a:r>
              <a:rPr lang="en-US" sz="2200" b="1" dirty="0">
                <a:solidFill>
                  <a:srgbClr val="FF0000"/>
                </a:solidFill>
              </a:rPr>
              <a:t>    $45.3 million	 $47.4 million		$92.7 million</a:t>
            </a:r>
          </a:p>
          <a:p>
            <a:pPr>
              <a:tabLst>
                <a:tab pos="3371850" algn="l"/>
              </a:tabLst>
            </a:pPr>
            <a:r>
              <a:rPr lang="en-US" sz="2200" b="1" dirty="0">
                <a:solidFill>
                  <a:srgbClr val="FF0000"/>
                </a:solidFill>
              </a:rPr>
              <a:t>    +$1.7 million	 +$3.0 million		+$4.7 million</a:t>
            </a:r>
          </a:p>
          <a:p>
            <a:pPr>
              <a:tabLst>
                <a:tab pos="3371850" algn="l"/>
              </a:tabLst>
            </a:pPr>
            <a:r>
              <a:rPr lang="en-US" sz="2200" b="1" dirty="0">
                <a:solidFill>
                  <a:srgbClr val="FF0000"/>
                </a:solidFill>
              </a:rPr>
              <a:t>         +3.9%	       +6.8%		      +5.4%</a:t>
            </a:r>
          </a:p>
        </p:txBody>
      </p:sp>
      <p:sp>
        <p:nvSpPr>
          <p:cNvPr id="3" name="TextBox 2">
            <a:extLst>
              <a:ext uri="{FF2B5EF4-FFF2-40B4-BE49-F238E27FC236}">
                <a16:creationId xmlns:a16="http://schemas.microsoft.com/office/drawing/2014/main" xmlns="" id="{310446D0-3F62-444C-B796-E1FA225E51C7}"/>
              </a:ext>
            </a:extLst>
          </p:cNvPr>
          <p:cNvSpPr txBox="1"/>
          <p:nvPr/>
        </p:nvSpPr>
        <p:spPr>
          <a:xfrm>
            <a:off x="152400" y="4572000"/>
            <a:ext cx="8839200" cy="646331"/>
          </a:xfrm>
          <a:prstGeom prst="rect">
            <a:avLst/>
          </a:prstGeom>
          <a:noFill/>
        </p:spPr>
        <p:txBody>
          <a:bodyPr wrap="square" rtlCol="0">
            <a:spAutoFit/>
          </a:bodyPr>
          <a:lstStyle/>
          <a:p>
            <a:pPr algn="ctr"/>
            <a:r>
              <a:rPr lang="en-US" sz="3600" dirty="0"/>
              <a:t>Mill Rate: </a:t>
            </a:r>
            <a:r>
              <a:rPr lang="en-US" sz="3600" dirty="0">
                <a:solidFill>
                  <a:srgbClr val="00B0F0"/>
                </a:solidFill>
              </a:rPr>
              <a:t>34.40 (+1.90 mills or 5.85%)</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r>
              <a:rPr lang="en-US" b="1" dirty="0"/>
              <a:t>Our budget reflects our district priorities:</a:t>
            </a:r>
          </a:p>
          <a:p>
            <a:pPr marL="0" indent="0">
              <a:buNone/>
            </a:pPr>
            <a:endParaRPr lang="en-US" sz="2400" dirty="0"/>
          </a:p>
          <a:p>
            <a:pPr marL="457200" lvl="1" indent="0">
              <a:buNone/>
            </a:pPr>
            <a:r>
              <a:rPr lang="en-US" sz="4000" b="1" dirty="0"/>
              <a:t>PASSION:</a:t>
            </a:r>
          </a:p>
          <a:p>
            <a:pPr marL="457200" lvl="1" indent="0">
              <a:buNone/>
            </a:pPr>
            <a:r>
              <a:rPr lang="en-US" dirty="0"/>
              <a:t>	Berlin students and educators care deeply about their work. As part of a learning community, they teach, inspire, motivate and learn from one another. </a:t>
            </a:r>
            <a:r>
              <a:rPr lang="en-US" b="1" dirty="0"/>
              <a:t>As a district, we cultivate a strong learning culture for both educators and students.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2438400" cy="118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53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910083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10600" cy="4876800"/>
          </a:xfrm>
        </p:spPr>
        <p:txBody>
          <a:bodyPr>
            <a:normAutofit/>
          </a:bodyPr>
          <a:lstStyle/>
          <a:p>
            <a:pPr marL="0" indent="0">
              <a:buNone/>
            </a:pPr>
            <a:endParaRPr lang="en-US" b="1" dirty="0"/>
          </a:p>
          <a:p>
            <a:pPr marL="0" indent="0">
              <a:buNone/>
            </a:pPr>
            <a:r>
              <a:rPr lang="en-US" b="1" dirty="0"/>
              <a:t>Our budget reflects our district priorities:</a:t>
            </a:r>
          </a:p>
          <a:p>
            <a:pPr marL="457200" lvl="1" indent="0">
              <a:buNone/>
            </a:pPr>
            <a:endParaRPr lang="en-US" sz="2400" dirty="0"/>
          </a:p>
          <a:p>
            <a:pPr marL="457200" lvl="1" indent="0">
              <a:buNone/>
            </a:pPr>
            <a:r>
              <a:rPr lang="en-US" sz="4000" b="1" dirty="0"/>
              <a:t>PRIDE: </a:t>
            </a:r>
          </a:p>
          <a:p>
            <a:pPr marL="457200" lvl="1" indent="0">
              <a:buNone/>
            </a:pPr>
            <a:r>
              <a:rPr lang="en-US" b="1" dirty="0"/>
              <a:t>	</a:t>
            </a:r>
            <a:r>
              <a:rPr lang="en-US" dirty="0"/>
              <a:t>Education is a community responsibility. Students and educators benefit from the support of parents and community members.  </a:t>
            </a:r>
            <a:r>
              <a:rPr lang="en-US" b="1" dirty="0"/>
              <a:t>As a district, we strive to enhance community partnerships to support student learning.</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2438400" cy="118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53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280837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839200" cy="5029200"/>
          </a:xfrm>
        </p:spPr>
        <p:txBody>
          <a:bodyPr>
            <a:normAutofit/>
          </a:bodyPr>
          <a:lstStyle/>
          <a:p>
            <a:pPr marL="0" indent="0">
              <a:buNone/>
            </a:pPr>
            <a:r>
              <a:rPr lang="en-US" b="1" dirty="0"/>
              <a:t>We are proud of our students’ accomplishments, including</a:t>
            </a:r>
            <a:r>
              <a:rPr lang="en-US" dirty="0"/>
              <a:t>:</a:t>
            </a:r>
          </a:p>
          <a:p>
            <a:pPr marL="0" indent="0">
              <a:buNone/>
            </a:pPr>
            <a:endParaRPr lang="en-US" sz="2000" dirty="0"/>
          </a:p>
          <a:p>
            <a:r>
              <a:rPr lang="en-US" sz="2800" dirty="0"/>
              <a:t>SAT scores in Mathematics - #1 in DRG</a:t>
            </a:r>
          </a:p>
          <a:p>
            <a:pPr marL="0" indent="0">
              <a:buNone/>
            </a:pPr>
            <a:endParaRPr lang="en-US" sz="2800" dirty="0"/>
          </a:p>
          <a:p>
            <a:r>
              <a:rPr lang="en-US" sz="2800" dirty="0"/>
              <a:t>SAT scores in Reading/Writing - #4 in DRG</a:t>
            </a:r>
          </a:p>
          <a:p>
            <a:pPr marL="0" indent="0">
              <a:buNone/>
            </a:pPr>
            <a:endParaRPr lang="en-US" sz="2800" dirty="0"/>
          </a:p>
          <a:p>
            <a:r>
              <a:rPr lang="en-US" sz="2800" dirty="0"/>
              <a:t>386 AP exams taken; 84% with scores 3+</a:t>
            </a:r>
          </a:p>
          <a:p>
            <a:pPr marL="0" indent="0">
              <a:buNone/>
            </a:pPr>
            <a:endParaRPr lang="en-US" sz="2800" dirty="0"/>
          </a:p>
          <a:p>
            <a:r>
              <a:rPr lang="en-US" sz="2800" dirty="0"/>
              <a:t>Willard Elementary School - CSDE School of Distinction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4384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940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953000"/>
          </a:xfrm>
        </p:spPr>
        <p:txBody>
          <a:bodyPr>
            <a:normAutofit/>
          </a:bodyPr>
          <a:lstStyle/>
          <a:p>
            <a:pPr marL="0" indent="0">
              <a:buNone/>
            </a:pPr>
            <a:r>
              <a:rPr lang="en-US" dirty="0"/>
              <a:t>A school district’s budget reflects the </a:t>
            </a:r>
            <a:r>
              <a:rPr lang="en-US" b="1" dirty="0"/>
              <a:t>commitment </a:t>
            </a:r>
            <a:r>
              <a:rPr lang="en-US" dirty="0"/>
              <a:t>of the community to </a:t>
            </a:r>
            <a:r>
              <a:rPr lang="en-US" b="1" dirty="0"/>
              <a:t>invest in the future </a:t>
            </a:r>
            <a:r>
              <a:rPr lang="en-US" dirty="0"/>
              <a:t>of our children. </a:t>
            </a:r>
          </a:p>
          <a:p>
            <a:pPr marL="0" indent="0">
              <a:buNone/>
            </a:pPr>
            <a:endParaRPr lang="en-US" sz="2400" dirty="0"/>
          </a:p>
          <a:p>
            <a:pPr marL="0" indent="0">
              <a:buNone/>
            </a:pPr>
            <a:r>
              <a:rPr lang="en-US" dirty="0"/>
              <a:t>The erosion of funding for education challenges the sustainability of Berlin as a </a:t>
            </a:r>
            <a:r>
              <a:rPr lang="en-US" b="1" dirty="0"/>
              <a:t>competitive</a:t>
            </a:r>
            <a:r>
              <a:rPr lang="en-US" dirty="0"/>
              <a:t> school district with </a:t>
            </a:r>
            <a:r>
              <a:rPr lang="en-US" b="1" dirty="0"/>
              <a:t>rich educational and extracurricular opportunities </a:t>
            </a:r>
            <a:r>
              <a:rPr lang="en-US" dirty="0"/>
              <a:t>for our students.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4384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451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39762"/>
          </a:xfrm>
        </p:spPr>
        <p:txBody>
          <a:bodyPr>
            <a:normAutofit/>
          </a:bodyPr>
          <a:lstStyle/>
          <a:p>
            <a:r>
              <a:rPr lang="en-US" sz="2400" b="1" dirty="0"/>
              <a:t>2019-2020 Superintendent’s Proposed Budget Overview</a:t>
            </a:r>
          </a:p>
        </p:txBody>
      </p:sp>
      <p:graphicFrame>
        <p:nvGraphicFramePr>
          <p:cNvPr id="10" name="Content Placeholder 9"/>
          <p:cNvGraphicFramePr>
            <a:graphicFrameLocks noGrp="1"/>
          </p:cNvGraphicFramePr>
          <p:nvPr>
            <p:ph idx="1"/>
            <p:extLst/>
          </p:nvPr>
        </p:nvGraphicFramePr>
        <p:xfrm>
          <a:off x="1143000" y="838200"/>
          <a:ext cx="6858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
          <p:cNvSpPr txBox="1"/>
          <p:nvPr/>
        </p:nvSpPr>
        <p:spPr>
          <a:xfrm>
            <a:off x="4516359" y="5157692"/>
            <a:ext cx="2590800" cy="2569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1.38% - 5 Year Average Budget Increase</a:t>
            </a: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833" y="2153507"/>
            <a:ext cx="934384" cy="35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5981700" y="1219200"/>
            <a:ext cx="1390650" cy="22098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H="1">
            <a:off x="5981700" y="1219200"/>
            <a:ext cx="1390650" cy="220980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3716373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39762"/>
          </a:xfrm>
        </p:spPr>
        <p:txBody>
          <a:bodyPr>
            <a:normAutofit/>
          </a:bodyPr>
          <a:lstStyle/>
          <a:p>
            <a:r>
              <a:rPr lang="en-US" sz="2400" b="1" dirty="0"/>
              <a:t>2019-2020 Superintendent’s Proposed Budget Overview</a:t>
            </a:r>
          </a:p>
        </p:txBody>
      </p:sp>
      <p:graphicFrame>
        <p:nvGraphicFramePr>
          <p:cNvPr id="10" name="Content Placeholder 9"/>
          <p:cNvGraphicFramePr>
            <a:graphicFrameLocks noGrp="1"/>
          </p:cNvGraphicFramePr>
          <p:nvPr>
            <p:ph idx="1"/>
            <p:extLst/>
          </p:nvPr>
        </p:nvGraphicFramePr>
        <p:xfrm>
          <a:off x="457200" y="815991"/>
          <a:ext cx="6858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
          <p:cNvSpPr txBox="1"/>
          <p:nvPr/>
        </p:nvSpPr>
        <p:spPr>
          <a:xfrm>
            <a:off x="3886200" y="5029200"/>
            <a:ext cx="1732041" cy="4049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Calibri"/>
                <a:ea typeface="+mn-ea"/>
                <a:cs typeface="+mn-cs"/>
              </a:rPr>
              <a:t>1.38% - 5 Year Average Budget Increase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graphicFrame>
        <p:nvGraphicFramePr>
          <p:cNvPr id="2" name="Table 1"/>
          <p:cNvGraphicFramePr>
            <a:graphicFrameLocks noGrp="1"/>
          </p:cNvGraphicFramePr>
          <p:nvPr>
            <p:extLst/>
          </p:nvPr>
        </p:nvGraphicFramePr>
        <p:xfrm>
          <a:off x="5029200" y="1219200"/>
          <a:ext cx="3810000" cy="2423160"/>
        </p:xfrm>
        <a:graphic>
          <a:graphicData uri="http://schemas.openxmlformats.org/drawingml/2006/table">
            <a:tbl>
              <a:tblPr/>
              <a:tblGrid>
                <a:gridCol w="2722998">
                  <a:extLst>
                    <a:ext uri="{9D8B030D-6E8A-4147-A177-3AD203B41FA5}">
                      <a16:colId xmlns:a16="http://schemas.microsoft.com/office/drawing/2014/main" xmlns="" val="20000"/>
                    </a:ext>
                  </a:extLst>
                </a:gridCol>
                <a:gridCol w="1087002">
                  <a:extLst>
                    <a:ext uri="{9D8B030D-6E8A-4147-A177-3AD203B41FA5}">
                      <a16:colId xmlns:a16="http://schemas.microsoft.com/office/drawing/2014/main" xmlns="" val="20001"/>
                    </a:ext>
                  </a:extLst>
                </a:gridCol>
              </a:tblGrid>
              <a:tr h="190500">
                <a:tc gridSpan="2">
                  <a:txBody>
                    <a:bodyPr/>
                    <a:lstStyle/>
                    <a:p>
                      <a:pPr algn="l" fontAlgn="b"/>
                      <a:r>
                        <a:rPr lang="en-US" sz="1200" b="1" i="0" u="none" strike="noStrike" dirty="0">
                          <a:solidFill>
                            <a:srgbClr val="000000"/>
                          </a:solidFill>
                          <a:effectLst/>
                          <a:latin typeface="Calibri"/>
                        </a:rPr>
                        <a:t>Board of Finance Reductions to Proposed 19-20 Budget</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381000">
                <a:tc>
                  <a:txBody>
                    <a:bodyPr/>
                    <a:lstStyle/>
                    <a:p>
                      <a:pPr algn="l" fontAlgn="b"/>
                      <a:r>
                        <a:rPr lang="en-US" sz="1100" b="0" i="0" u="none" strike="noStrike" dirty="0">
                          <a:solidFill>
                            <a:srgbClr val="000000"/>
                          </a:solidFill>
                          <a:effectLst/>
                          <a:latin typeface="Calibri"/>
                        </a:rPr>
                        <a:t>Certified Salaries/Employees Benefits</a:t>
                      </a:r>
                    </a:p>
                    <a:p>
                      <a:pPr algn="l" fontAlgn="b"/>
                      <a:r>
                        <a:rPr lang="en-US" sz="1100" b="0" i="0" u="none" strike="noStrike" dirty="0">
                          <a:solidFill>
                            <a:srgbClr val="000000"/>
                          </a:solidFill>
                          <a:effectLst/>
                          <a:latin typeface="Calibri"/>
                        </a:rPr>
                        <a:t> (Elimination of 6 teachers)</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100" b="0" i="0" u="none" strike="noStrike" dirty="0">
                          <a:solidFill>
                            <a:srgbClr val="000000"/>
                          </a:solidFill>
                          <a:effectLst/>
                          <a:latin typeface="Calibri"/>
                        </a:rPr>
                        <a:t>($500,000)</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571500">
                <a:tc>
                  <a:txBody>
                    <a:bodyPr/>
                    <a:lstStyle/>
                    <a:p>
                      <a:pPr algn="l" fontAlgn="b"/>
                      <a:r>
                        <a:rPr lang="en-US" sz="1100" b="0" i="0" u="none" strike="noStrike" dirty="0">
                          <a:solidFill>
                            <a:srgbClr val="000000"/>
                          </a:solidFill>
                          <a:effectLst/>
                          <a:latin typeface="Calibri"/>
                        </a:rPr>
                        <a:t>Tuition/Transportation                                   (Optimistic about special education outplacements</a:t>
                      </a:r>
                      <a:r>
                        <a:rPr lang="en-US" sz="1100" b="0" i="0" u="none" strike="noStrike" baseline="0" dirty="0">
                          <a:solidFill>
                            <a:srgbClr val="000000"/>
                          </a:solidFill>
                          <a:effectLst/>
                          <a:latin typeface="Calibri"/>
                        </a:rPr>
                        <a:t> &amp; required transportation</a:t>
                      </a:r>
                      <a:r>
                        <a:rPr lang="en-US" sz="1100" b="0" i="0" u="none" strike="noStrike" dirty="0">
                          <a:solidFill>
                            <a:srgbClr val="000000"/>
                          </a:solidFill>
                          <a:effectLst/>
                          <a:latin typeface="Calibri"/>
                        </a:rPr>
                        <a:t>)</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n-US" sz="1100" b="0" i="0" u="none" strike="noStrike" dirty="0">
                          <a:solidFill>
                            <a:srgbClr val="000000"/>
                          </a:solidFill>
                          <a:effectLst/>
                          <a:latin typeface="Calibri"/>
                        </a:rPr>
                        <a:t>($400,000)</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0002"/>
                  </a:ext>
                </a:extLst>
              </a:tr>
              <a:tr h="381000">
                <a:tc>
                  <a:txBody>
                    <a:bodyPr/>
                    <a:lstStyle/>
                    <a:p>
                      <a:pPr algn="l" fontAlgn="b"/>
                      <a:r>
                        <a:rPr lang="en-US" sz="1100" b="0" i="0" u="none" strike="noStrike" dirty="0">
                          <a:solidFill>
                            <a:srgbClr val="000000"/>
                          </a:solidFill>
                          <a:effectLst/>
                          <a:latin typeface="Calibri"/>
                        </a:rPr>
                        <a:t>Contracted Services         </a:t>
                      </a:r>
                    </a:p>
                    <a:p>
                      <a:pPr algn="l" fontAlgn="b"/>
                      <a:r>
                        <a:rPr lang="en-US" sz="1100" b="0" i="0" u="none" strike="noStrike" dirty="0">
                          <a:solidFill>
                            <a:srgbClr val="000000"/>
                          </a:solidFill>
                          <a:effectLst/>
                          <a:latin typeface="Calibri"/>
                        </a:rPr>
                        <a:t>Effective School Solutions (ESS) at BHS                                  </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100" b="0" i="0" u="none" strike="noStrike" dirty="0">
                          <a:solidFill>
                            <a:srgbClr val="000000"/>
                          </a:solidFill>
                          <a:effectLst/>
                          <a:latin typeface="Calibri"/>
                        </a:rPr>
                        <a:t>($300,000)</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3"/>
                  </a:ext>
                </a:extLst>
              </a:tr>
              <a:tr h="190500">
                <a:tc>
                  <a:txBody>
                    <a:bodyPr/>
                    <a:lstStyle/>
                    <a:p>
                      <a:pPr algn="l" fontAlgn="b"/>
                      <a:r>
                        <a:rPr lang="en-US" sz="1100" b="0" i="0" u="none" strike="noStrike" dirty="0">
                          <a:solidFill>
                            <a:srgbClr val="000000"/>
                          </a:solidFill>
                          <a:effectLst/>
                          <a:latin typeface="Calibri"/>
                        </a:rPr>
                        <a:t>Supplies/Textbooks/Materials</a:t>
                      </a:r>
                    </a:p>
                    <a:p>
                      <a:pPr algn="l" fontAlgn="b"/>
                      <a:r>
                        <a:rPr lang="en-US" sz="1100" b="0" i="0" u="none" strike="noStrike" dirty="0">
                          <a:solidFill>
                            <a:srgbClr val="000000"/>
                          </a:solidFill>
                          <a:effectLst/>
                          <a:latin typeface="Calibri"/>
                        </a:rPr>
                        <a:t> (District-wide)</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($100,000)</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l" fontAlgn="b"/>
                      <a:r>
                        <a:rPr lang="en-US" sz="1200" b="1" i="0" u="none" strike="noStrike" dirty="0">
                          <a:solidFill>
                            <a:srgbClr val="000000"/>
                          </a:solidFill>
                          <a:effectLst/>
                          <a:latin typeface="Calibri"/>
                        </a:rPr>
                        <a:t>Total Reductions - 2.98%</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a:rPr>
                        <a:t>($1,300,000)</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04976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9647" y="-27272"/>
            <a:ext cx="76200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j-ea"/>
                <a:cs typeface="+mj-cs"/>
              </a:rPr>
              <a:t>2019-2020 New Staff Requests</a:t>
            </a:r>
          </a:p>
        </p:txBody>
      </p:sp>
      <p:graphicFrame>
        <p:nvGraphicFramePr>
          <p:cNvPr id="3" name="Object 2"/>
          <p:cNvGraphicFramePr>
            <a:graphicFrameLocks noChangeAspect="1"/>
          </p:cNvGraphicFramePr>
          <p:nvPr>
            <p:extLst/>
          </p:nvPr>
        </p:nvGraphicFramePr>
        <p:xfrm>
          <a:off x="533400" y="762000"/>
          <a:ext cx="2590800" cy="4983055"/>
        </p:xfrm>
        <a:graphic>
          <a:graphicData uri="http://schemas.openxmlformats.org/presentationml/2006/ole">
            <mc:AlternateContent xmlns:mc="http://schemas.openxmlformats.org/markup-compatibility/2006">
              <mc:Choice xmlns:v="urn:schemas-microsoft-com:vml" Requires="v">
                <p:oleObj spid="_x0000_s23557" name="Worksheet" r:id="rId4" imgW="3886132" imgH="7477110" progId="Excel.Sheet.12">
                  <p:link updateAutomatic="1"/>
                </p:oleObj>
              </mc:Choice>
              <mc:Fallback>
                <p:oleObj name="Worksheet" r:id="rId4" imgW="3886132" imgH="7477110" progId="Excel.Sheet.12">
                  <p:link updateAutomatic="1"/>
                  <p:pic>
                    <p:nvPicPr>
                      <p:cNvPr id="3" name="Object 2"/>
                      <p:cNvPicPr/>
                      <p:nvPr/>
                    </p:nvPicPr>
                    <p:blipFill>
                      <a:blip r:embed="rId5"/>
                      <a:stretch>
                        <a:fillRect/>
                      </a:stretch>
                    </p:blipFill>
                    <p:spPr>
                      <a:xfrm>
                        <a:off x="533400" y="762000"/>
                        <a:ext cx="2590800" cy="498305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3392295" y="770174"/>
          <a:ext cx="2398906" cy="6087826"/>
        </p:xfrm>
        <a:graphic>
          <a:graphicData uri="http://schemas.openxmlformats.org/presentationml/2006/ole">
            <mc:AlternateContent xmlns:mc="http://schemas.openxmlformats.org/markup-compatibility/2006">
              <mc:Choice xmlns:v="urn:schemas-microsoft-com:vml" Requires="v">
                <p:oleObj spid="_x0000_s23558" name="Worksheet" r:id="rId6" imgW="3886132" imgH="9877410" progId="Excel.Sheet.12">
                  <p:link updateAutomatic="1"/>
                </p:oleObj>
              </mc:Choice>
              <mc:Fallback>
                <p:oleObj name="Worksheet" r:id="rId6" imgW="3886132" imgH="9877410" progId="Excel.Sheet.12">
                  <p:link updateAutomatic="1"/>
                  <p:pic>
                    <p:nvPicPr>
                      <p:cNvPr id="6" name="Object 5"/>
                      <p:cNvPicPr/>
                      <p:nvPr/>
                    </p:nvPicPr>
                    <p:blipFill>
                      <a:blip r:embed="rId7"/>
                      <a:stretch>
                        <a:fillRect/>
                      </a:stretch>
                    </p:blipFill>
                    <p:spPr>
                      <a:xfrm>
                        <a:off x="3392295" y="770174"/>
                        <a:ext cx="2398906" cy="6087826"/>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6096000" y="762000"/>
          <a:ext cx="2468252" cy="2347259"/>
        </p:xfrm>
        <a:graphic>
          <a:graphicData uri="http://schemas.openxmlformats.org/presentationml/2006/ole">
            <mc:AlternateContent xmlns:mc="http://schemas.openxmlformats.org/markup-compatibility/2006">
              <mc:Choice xmlns:v="urn:schemas-microsoft-com:vml" Requires="v">
                <p:oleObj spid="_x0000_s23559" name="Worksheet" r:id="rId8" imgW="3886132" imgH="3695760" progId="Excel.Sheet.12">
                  <p:link updateAutomatic="1"/>
                </p:oleObj>
              </mc:Choice>
              <mc:Fallback>
                <p:oleObj name="Worksheet" r:id="rId8" imgW="3886132" imgH="3695760" progId="Excel.Sheet.12">
                  <p:link updateAutomatic="1"/>
                  <p:pic>
                    <p:nvPicPr>
                      <p:cNvPr id="7" name="Object 6"/>
                      <p:cNvPicPr/>
                      <p:nvPr/>
                    </p:nvPicPr>
                    <p:blipFill>
                      <a:blip r:embed="rId9"/>
                      <a:stretch>
                        <a:fillRect/>
                      </a:stretch>
                    </p:blipFill>
                    <p:spPr>
                      <a:xfrm>
                        <a:off x="6096000" y="762000"/>
                        <a:ext cx="2468252" cy="2347259"/>
                      </a:xfrm>
                      <a:prstGeom prst="rect">
                        <a:avLst/>
                      </a:prstGeom>
                    </p:spPr>
                  </p:pic>
                </p:oleObj>
              </mc:Fallback>
            </mc:AlternateContent>
          </a:graphicData>
        </a:graphic>
      </p:graphicFrame>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1276630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Berlin’s adopted budgets are not keeping pace</a:t>
            </a:r>
          </a:p>
        </p:txBody>
      </p:sp>
      <p:graphicFrame>
        <p:nvGraphicFramePr>
          <p:cNvPr id="3" name="Object 2"/>
          <p:cNvGraphicFramePr>
            <a:graphicFrameLocks noChangeAspect="1"/>
          </p:cNvGraphicFramePr>
          <p:nvPr>
            <p:extLst/>
          </p:nvPr>
        </p:nvGraphicFramePr>
        <p:xfrm>
          <a:off x="381000" y="1981200"/>
          <a:ext cx="8184431" cy="3610298"/>
        </p:xfrm>
        <a:graphic>
          <a:graphicData uri="http://schemas.openxmlformats.org/presentationml/2006/ole">
            <mc:AlternateContent xmlns:mc="http://schemas.openxmlformats.org/markup-compatibility/2006">
              <mc:Choice xmlns:v="urn:schemas-microsoft-com:vml" Requires="v">
                <p:oleObj spid="_x0000_s24579" name="Worksheet" r:id="rId3" imgW="4771898" imgH="2104920" progId="Excel.Sheet.12">
                  <p:link updateAutomatic="1"/>
                </p:oleObj>
              </mc:Choice>
              <mc:Fallback>
                <p:oleObj name="Worksheet" r:id="rId3" imgW="4771898" imgH="2104920" progId="Excel.Sheet.12">
                  <p:link updateAutomatic="1"/>
                  <p:pic>
                    <p:nvPicPr>
                      <p:cNvPr id="3" name="Object 2"/>
                      <p:cNvPicPr/>
                      <p:nvPr/>
                    </p:nvPicPr>
                    <p:blipFill>
                      <a:blip r:embed="rId4"/>
                      <a:stretch>
                        <a:fillRect/>
                      </a:stretch>
                    </p:blipFill>
                    <p:spPr>
                      <a:xfrm>
                        <a:off x="381000" y="1981200"/>
                        <a:ext cx="8184431" cy="3610298"/>
                      </a:xfrm>
                      <a:prstGeom prst="rect">
                        <a:avLst/>
                      </a:prstGeom>
                    </p:spPr>
                  </p:pic>
                </p:oleObj>
              </mc:Fallback>
            </mc:AlternateContent>
          </a:graphicData>
        </a:graphic>
      </p:graphicFrame>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2595189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Mill Rate Comparisons</a:t>
            </a:r>
          </a:p>
        </p:txBody>
      </p:sp>
      <p:graphicFrame>
        <p:nvGraphicFramePr>
          <p:cNvPr id="6" name="Object 5"/>
          <p:cNvGraphicFramePr>
            <a:graphicFrameLocks noChangeAspect="1"/>
          </p:cNvGraphicFramePr>
          <p:nvPr>
            <p:extLst/>
          </p:nvPr>
        </p:nvGraphicFramePr>
        <p:xfrm>
          <a:off x="381000" y="1524000"/>
          <a:ext cx="8305800" cy="3733800"/>
        </p:xfrm>
        <a:graphic>
          <a:graphicData uri="http://schemas.openxmlformats.org/presentationml/2006/ole">
            <mc:AlternateContent xmlns:mc="http://schemas.openxmlformats.org/markup-compatibility/2006">
              <mc:Choice xmlns:v="urn:schemas-microsoft-com:vml" Requires="v">
                <p:oleObj spid="_x0000_s25603" name="Worksheet" r:id="rId3" imgW="7267657" imgH="3267000" progId="Excel.Sheet.12">
                  <p:link updateAutomatic="1"/>
                </p:oleObj>
              </mc:Choice>
              <mc:Fallback>
                <p:oleObj name="Worksheet" r:id="rId3" imgW="7267657" imgH="3267000" progId="Excel.Sheet.12">
                  <p:link updateAutomatic="1"/>
                  <p:pic>
                    <p:nvPicPr>
                      <p:cNvPr id="6" name="Object 5"/>
                      <p:cNvPicPr/>
                      <p:nvPr/>
                    </p:nvPicPr>
                    <p:blipFill>
                      <a:blip r:embed="rId4"/>
                      <a:stretch>
                        <a:fillRect/>
                      </a:stretch>
                    </p:blipFill>
                    <p:spPr>
                      <a:xfrm>
                        <a:off x="381000" y="1524000"/>
                        <a:ext cx="8305800" cy="3733800"/>
                      </a:xfrm>
                      <a:prstGeom prst="rect">
                        <a:avLst/>
                      </a:prstGeom>
                    </p:spPr>
                  </p:pic>
                </p:oleObj>
              </mc:Fallback>
            </mc:AlternateContent>
          </a:graphicData>
        </a:graphic>
      </p:graphicFrame>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2663048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Are enough funds being allocated to education?</a:t>
            </a:r>
          </a:p>
        </p:txBody>
      </p:sp>
      <p:pic>
        <p:nvPicPr>
          <p:cNvPr id="3" name="Picture 2" descr="Screen Shot 2019-02-22 at 3.3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7696200" cy="4456661"/>
          </a:xfrm>
          <a:prstGeom prst="rect">
            <a:avLst/>
          </a:prstGeom>
        </p:spPr>
      </p:pic>
    </p:spTree>
    <p:extLst>
      <p:ext uri="{BB962C8B-B14F-4D97-AF65-F5344CB8AC3E}">
        <p14:creationId xmlns:p14="http://schemas.microsoft.com/office/powerpoint/2010/main" val="394327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6180" y="152400"/>
            <a:ext cx="8229600" cy="990600"/>
          </a:xfrm>
        </p:spPr>
        <p:txBody>
          <a:bodyPr/>
          <a:lstStyle/>
          <a:p>
            <a:r>
              <a:rPr lang="en-US" sz="4000" dirty="0"/>
              <a:t>Breakdown of Total Budget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67" y="1473200"/>
            <a:ext cx="8429528"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peech Bubble: Oval 2">
            <a:extLst>
              <a:ext uri="{FF2B5EF4-FFF2-40B4-BE49-F238E27FC236}">
                <a16:creationId xmlns:a16="http://schemas.microsoft.com/office/drawing/2014/main" xmlns="" id="{93149704-3440-41B3-A1DD-1D80D10BAC57}"/>
              </a:ext>
            </a:extLst>
          </p:cNvPr>
          <p:cNvSpPr/>
          <p:nvPr/>
        </p:nvSpPr>
        <p:spPr>
          <a:xfrm>
            <a:off x="907143" y="1473200"/>
            <a:ext cx="1582491" cy="533400"/>
          </a:xfrm>
          <a:prstGeom prst="wedgeEllipseCallout">
            <a:avLst>
              <a:gd name="adj1" fmla="val 61842"/>
              <a:gd name="adj2" fmla="val 2924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Target = 3%</a:t>
            </a:r>
          </a:p>
          <a:p>
            <a:pPr algn="ctr"/>
            <a:r>
              <a:rPr lang="en-US" sz="1200" dirty="0"/>
              <a:t>Ceiling = 6%</a:t>
            </a:r>
          </a:p>
        </p:txBody>
      </p:sp>
    </p:spTree>
    <p:extLst>
      <p:ext uri="{BB962C8B-B14F-4D97-AF65-F5344CB8AC3E}">
        <p14:creationId xmlns:p14="http://schemas.microsoft.com/office/powerpoint/2010/main" val="4287501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457200"/>
            <a:ext cx="7772400" cy="914399"/>
          </a:xfrm>
        </p:spPr>
        <p:txBody>
          <a:bodyPr>
            <a:normAutofit/>
          </a:bodyPr>
          <a:lstStyle/>
          <a:p>
            <a:r>
              <a:rPr lang="en-US" sz="3600" dirty="0"/>
              <a:t>Budget Funding History</a:t>
            </a:r>
          </a:p>
        </p:txBody>
      </p:sp>
      <p:graphicFrame>
        <p:nvGraphicFramePr>
          <p:cNvPr id="4" name="Object 3"/>
          <p:cNvGraphicFramePr>
            <a:graphicFrameLocks noChangeAspect="1"/>
          </p:cNvGraphicFramePr>
          <p:nvPr>
            <p:extLst/>
          </p:nvPr>
        </p:nvGraphicFramePr>
        <p:xfrm>
          <a:off x="381000" y="2057400"/>
          <a:ext cx="8353425" cy="2723182"/>
        </p:xfrm>
        <a:graphic>
          <a:graphicData uri="http://schemas.openxmlformats.org/presentationml/2006/ole">
            <mc:AlternateContent xmlns:mc="http://schemas.openxmlformats.org/markup-compatibility/2006">
              <mc:Choice xmlns:v="urn:schemas-microsoft-com:vml" Requires="v">
                <p:oleObj spid="_x0000_s26627" name="Worksheet" r:id="rId4" imgW="9086732" imgH="2962170" progId="Excel.Sheet.12">
                  <p:link updateAutomatic="1"/>
                </p:oleObj>
              </mc:Choice>
              <mc:Fallback>
                <p:oleObj name="Worksheet" r:id="rId4" imgW="9086732" imgH="2962170" progId="Excel.Sheet.12">
                  <p:link updateAutomatic="1"/>
                  <p:pic>
                    <p:nvPicPr>
                      <p:cNvPr id="4" name="Object 3"/>
                      <p:cNvPicPr/>
                      <p:nvPr/>
                    </p:nvPicPr>
                    <p:blipFill>
                      <a:blip r:embed="rId5"/>
                      <a:stretch>
                        <a:fillRect/>
                      </a:stretch>
                    </p:blipFill>
                    <p:spPr>
                      <a:xfrm>
                        <a:off x="381000" y="2057400"/>
                        <a:ext cx="8353425" cy="2723182"/>
                      </a:xfrm>
                      <a:prstGeom prst="rect">
                        <a:avLst/>
                      </a:prstGeom>
                    </p:spPr>
                  </p:pic>
                </p:oleObj>
              </mc:Fallback>
            </mc:AlternateContent>
          </a:graphicData>
        </a:graphic>
      </p:graphicFrame>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2606807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normAutofit/>
          </a:bodyPr>
          <a:lstStyle/>
          <a:p>
            <a:r>
              <a:rPr lang="en-US" sz="3600" dirty="0"/>
              <a:t>Net Current Expenditure per Pupil </a:t>
            </a:r>
          </a:p>
        </p:txBody>
      </p:sp>
      <p:sp>
        <p:nvSpPr>
          <p:cNvPr id="3" name="Rectangle 2"/>
          <p:cNvSpPr/>
          <p:nvPr/>
        </p:nvSpPr>
        <p:spPr>
          <a:xfrm>
            <a:off x="2590800" y="5763220"/>
            <a:ext cx="41876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NCEP – Net Current Expenditures per Pupil</a:t>
            </a:r>
          </a:p>
        </p:txBody>
      </p:sp>
      <p:graphicFrame>
        <p:nvGraphicFramePr>
          <p:cNvPr id="6" name="Object 5"/>
          <p:cNvGraphicFramePr>
            <a:graphicFrameLocks noChangeAspect="1"/>
          </p:cNvGraphicFramePr>
          <p:nvPr>
            <p:extLst/>
          </p:nvPr>
        </p:nvGraphicFramePr>
        <p:xfrm>
          <a:off x="1512888" y="1360488"/>
          <a:ext cx="6135687" cy="3894137"/>
        </p:xfrm>
        <a:graphic>
          <a:graphicData uri="http://schemas.openxmlformats.org/presentationml/2006/ole">
            <mc:AlternateContent xmlns:mc="http://schemas.openxmlformats.org/markup-compatibility/2006">
              <mc:Choice xmlns:v="urn:schemas-microsoft-com:vml" Requires="v">
                <p:oleObj spid="_x0000_s27651" name="Worksheet" r:id="rId4" imgW="5267322" imgH="3343410" progId="Excel.Sheet.12">
                  <p:link updateAutomatic="1"/>
                </p:oleObj>
              </mc:Choice>
              <mc:Fallback>
                <p:oleObj name="Worksheet" r:id="rId4" imgW="5267322" imgH="3343410" progId="Excel.Sheet.12">
                  <p:link updateAutomatic="1"/>
                  <p:pic>
                    <p:nvPicPr>
                      <p:cNvPr id="6" name="Object 5"/>
                      <p:cNvPicPr/>
                      <p:nvPr/>
                    </p:nvPicPr>
                    <p:blipFill>
                      <a:blip r:embed="rId5"/>
                      <a:stretch>
                        <a:fillRect/>
                      </a:stretch>
                    </p:blipFill>
                    <p:spPr>
                      <a:xfrm>
                        <a:off x="1512888" y="1360488"/>
                        <a:ext cx="6135687" cy="3894137"/>
                      </a:xfrm>
                      <a:prstGeom prst="rect">
                        <a:avLst/>
                      </a:prstGeom>
                    </p:spPr>
                  </p:pic>
                </p:oleObj>
              </mc:Fallback>
            </mc:AlternateContent>
          </a:graphicData>
        </a:graphic>
      </p:graphicFrame>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
        <p:nvSpPr>
          <p:cNvPr id="7" name="TextBox 6"/>
          <p:cNvSpPr txBox="1"/>
          <p:nvPr/>
        </p:nvSpPr>
        <p:spPr>
          <a:xfrm>
            <a:off x="533400" y="6172200"/>
            <a:ext cx="8202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Wealth Ranking is 65th  &amp; Per Pupil expenditure is 106th out of 169 towns</a:t>
            </a:r>
          </a:p>
        </p:txBody>
      </p:sp>
    </p:spTree>
    <p:extLst>
      <p:ext uri="{BB962C8B-B14F-4D97-AF65-F5344CB8AC3E}">
        <p14:creationId xmlns:p14="http://schemas.microsoft.com/office/powerpoint/2010/main" val="969909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609600"/>
            <a:ext cx="7772400" cy="685800"/>
          </a:xfrm>
        </p:spPr>
        <p:txBody>
          <a:bodyPr>
            <a:normAutofit/>
          </a:bodyPr>
          <a:lstStyle/>
          <a:p>
            <a:r>
              <a:rPr lang="en-US" sz="3600" dirty="0"/>
              <a:t>Berlin and State Per Pupil Expenditure</a:t>
            </a:r>
          </a:p>
        </p:txBody>
      </p:sp>
      <p:sp>
        <p:nvSpPr>
          <p:cNvPr id="6" name="Content Placeholder 3"/>
          <p:cNvSpPr txBox="1">
            <a:spLocks/>
          </p:cNvSpPr>
          <p:nvPr/>
        </p:nvSpPr>
        <p:spPr>
          <a:xfrm>
            <a:off x="447675" y="5791200"/>
            <a:ext cx="8229600" cy="563563"/>
          </a:xfrm>
          <a:prstGeom prst="rect">
            <a:avLst/>
          </a:prstGeom>
          <a:noFill/>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In 17-18 school year, state per pupil spending was $18,243, Berlin per pupil spending was $16,457 or $1,786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less than state. </a:t>
            </a:r>
          </a:p>
        </p:txBody>
      </p:sp>
      <p:sp>
        <p:nvSpPr>
          <p:cNvPr id="14" name="TextBox 13"/>
          <p:cNvSpPr txBox="1"/>
          <p:nvPr/>
        </p:nvSpPr>
        <p:spPr>
          <a:xfrm rot="21118103">
            <a:off x="3329601" y="4274397"/>
            <a:ext cx="533400" cy="276999"/>
          </a:xfrm>
          <a:prstGeom prst="rect">
            <a:avLst/>
          </a:prstGeom>
          <a:noFill/>
        </p:spPr>
        <p:txBody>
          <a:bodyPr wrap="square" rtlCol="0">
            <a:spAutoFit/>
          </a:bodyPr>
          <a:lstStyle>
            <a:defPPr>
              <a:defRPr lang="en-US"/>
            </a:defPPr>
            <a:lvl1pPr>
              <a:defRPr sz="12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	</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graphicFrame>
        <p:nvGraphicFramePr>
          <p:cNvPr id="5" name="Object 4"/>
          <p:cNvGraphicFramePr>
            <a:graphicFrameLocks noChangeAspect="1"/>
          </p:cNvGraphicFramePr>
          <p:nvPr>
            <p:extLst/>
          </p:nvPr>
        </p:nvGraphicFramePr>
        <p:xfrm>
          <a:off x="1123950" y="1295400"/>
          <a:ext cx="6877050" cy="4338243"/>
        </p:xfrm>
        <a:graphic>
          <a:graphicData uri="http://schemas.openxmlformats.org/presentationml/2006/ole">
            <mc:AlternateContent xmlns:mc="http://schemas.openxmlformats.org/markup-compatibility/2006">
              <mc:Choice xmlns:v="urn:schemas-microsoft-com:vml" Requires="v">
                <p:oleObj spid="_x0000_s28675" name="Worksheet" r:id="rId5" imgW="7353289" imgH="4638600" progId="Excel.Sheet.12">
                  <p:link updateAutomatic="1"/>
                </p:oleObj>
              </mc:Choice>
              <mc:Fallback>
                <p:oleObj name="Worksheet" r:id="rId5" imgW="7353289" imgH="4638600" progId="Excel.Sheet.12">
                  <p:link updateAutomatic="1"/>
                  <p:pic>
                    <p:nvPicPr>
                      <p:cNvPr id="5" name="Object 4"/>
                      <p:cNvPicPr/>
                      <p:nvPr/>
                    </p:nvPicPr>
                    <p:blipFill>
                      <a:blip r:embed="rId6"/>
                      <a:stretch>
                        <a:fillRect/>
                      </a:stretch>
                    </p:blipFill>
                    <p:spPr>
                      <a:xfrm>
                        <a:off x="1123950" y="1295400"/>
                        <a:ext cx="6877050" cy="4338243"/>
                      </a:xfrm>
                      <a:prstGeom prst="rect">
                        <a:avLst/>
                      </a:prstGeom>
                    </p:spPr>
                  </p:pic>
                </p:oleObj>
              </mc:Fallback>
            </mc:AlternateContent>
          </a:graphicData>
        </a:graphic>
      </p:graphicFrame>
    </p:spTree>
    <p:extLst>
      <p:ext uri="{BB962C8B-B14F-4D97-AF65-F5344CB8AC3E}">
        <p14:creationId xmlns:p14="http://schemas.microsoft.com/office/powerpoint/2010/main" val="408528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Federal Funding</a:t>
            </a:r>
          </a:p>
        </p:txBody>
      </p:sp>
      <p:graphicFrame>
        <p:nvGraphicFramePr>
          <p:cNvPr id="3" name="Object 2"/>
          <p:cNvGraphicFramePr>
            <a:graphicFrameLocks noChangeAspect="1"/>
          </p:cNvGraphicFramePr>
          <p:nvPr>
            <p:extLst/>
          </p:nvPr>
        </p:nvGraphicFramePr>
        <p:xfrm>
          <a:off x="533400" y="1143000"/>
          <a:ext cx="8138762" cy="1600200"/>
        </p:xfrm>
        <a:graphic>
          <a:graphicData uri="http://schemas.openxmlformats.org/presentationml/2006/ole">
            <mc:AlternateContent xmlns:mc="http://schemas.openxmlformats.org/markup-compatibility/2006">
              <mc:Choice xmlns:v="urn:schemas-microsoft-com:vml" Requires="v">
                <p:oleObj spid="_x0000_s29700" name="Worksheet" r:id="rId4" imgW="9153455" imgH="1800360" progId="Excel.Sheet.12">
                  <p:link updateAutomatic="1"/>
                </p:oleObj>
              </mc:Choice>
              <mc:Fallback>
                <p:oleObj name="Worksheet" r:id="rId4" imgW="9153455" imgH="1800360" progId="Excel.Sheet.12">
                  <p:link updateAutomatic="1"/>
                  <p:pic>
                    <p:nvPicPr>
                      <p:cNvPr id="3" name="Object 2"/>
                      <p:cNvPicPr/>
                      <p:nvPr/>
                    </p:nvPicPr>
                    <p:blipFill>
                      <a:blip r:embed="rId5"/>
                      <a:stretch>
                        <a:fillRect/>
                      </a:stretch>
                    </p:blipFill>
                    <p:spPr>
                      <a:xfrm>
                        <a:off x="533400" y="1143000"/>
                        <a:ext cx="8138762" cy="1600200"/>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914400" y="3048000"/>
          <a:ext cx="7326312" cy="2445037"/>
        </p:xfrm>
        <a:graphic>
          <a:graphicData uri="http://schemas.openxmlformats.org/presentationml/2006/ole">
            <mc:AlternateContent xmlns:mc="http://schemas.openxmlformats.org/markup-compatibility/2006">
              <mc:Choice xmlns:v="urn:schemas-microsoft-com:vml" Requires="v">
                <p:oleObj spid="_x0000_s29701" name="Worksheet" r:id="rId6" imgW="6648512" imgH="2219400" progId="Excel.Sheet.12">
                  <p:link updateAutomatic="1"/>
                </p:oleObj>
              </mc:Choice>
              <mc:Fallback>
                <p:oleObj name="Worksheet" r:id="rId6" imgW="6648512" imgH="2219400" progId="Excel.Sheet.12">
                  <p:link updateAutomatic="1"/>
                  <p:pic>
                    <p:nvPicPr>
                      <p:cNvPr id="4" name="Object 3"/>
                      <p:cNvPicPr/>
                      <p:nvPr/>
                    </p:nvPicPr>
                    <p:blipFill>
                      <a:blip r:embed="rId7"/>
                      <a:stretch>
                        <a:fillRect/>
                      </a:stretch>
                    </p:blipFill>
                    <p:spPr>
                      <a:xfrm>
                        <a:off x="914400" y="3048000"/>
                        <a:ext cx="7326312" cy="2445037"/>
                      </a:xfrm>
                      <a:prstGeom prst="rect">
                        <a:avLst/>
                      </a:prstGeom>
                    </p:spPr>
                  </p:pic>
                </p:oleObj>
              </mc:Fallback>
            </mc:AlternateContent>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1036487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accent1">
                    <a:lumMod val="60000"/>
                    <a:lumOff val="40000"/>
                  </a:schemeClr>
                </a:solidFill>
              </a:rPr>
              <a:t>Hartford Open Choice</a:t>
            </a:r>
          </a:p>
        </p:txBody>
      </p:sp>
      <p:sp>
        <p:nvSpPr>
          <p:cNvPr id="3" name="Content Placeholder 2"/>
          <p:cNvSpPr>
            <a:spLocks noGrp="1"/>
          </p:cNvSpPr>
          <p:nvPr>
            <p:ph idx="1"/>
          </p:nvPr>
        </p:nvSpPr>
        <p:spPr/>
        <p:txBody>
          <a:bodyPr/>
          <a:lstStyle/>
          <a:p>
            <a:r>
              <a:rPr lang="en-US" sz="2400" dirty="0"/>
              <a:t>Why does Berlin accept Hartford students for $8,000 if the per pupil expenditure is $16,457?</a:t>
            </a:r>
          </a:p>
          <a:p>
            <a:r>
              <a:rPr lang="en-US" sz="2400" dirty="0"/>
              <a:t>The number of students that are accepted and their specific grade levels are determined by the superintendent and BOE.</a:t>
            </a:r>
          </a:p>
          <a:p>
            <a:r>
              <a:rPr lang="en-US" sz="2400" dirty="0"/>
              <a:t>These funds are used to offset inadequate funding of the budget.</a:t>
            </a:r>
          </a:p>
          <a:p>
            <a:r>
              <a:rPr lang="en-US" sz="2400" dirty="0"/>
              <a:t>Hartford reimburses all expenses over $8,000 for students with special needs.</a:t>
            </a:r>
          </a:p>
          <a:p>
            <a:r>
              <a:rPr lang="en-US" sz="2400" dirty="0"/>
              <a:t>This additional funding has allowed us to maintain staff that otherwise would have been eliminated based on an inadequate operational budget.</a:t>
            </a:r>
          </a:p>
          <a:p>
            <a:endParaRPr lang="en-US" sz="2800" dirty="0"/>
          </a:p>
          <a:p>
            <a:endParaRPr lang="en-US" dirty="0"/>
          </a:p>
        </p:txBody>
      </p:sp>
    </p:spTree>
    <p:extLst>
      <p:ext uri="{BB962C8B-B14F-4D97-AF65-F5344CB8AC3E}">
        <p14:creationId xmlns:p14="http://schemas.microsoft.com/office/powerpoint/2010/main" val="1619063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152400" y="3886200"/>
            <a:ext cx="8763000" cy="2514600"/>
          </a:xfrm>
        </p:spPr>
        <p:txBody>
          <a:bodyPr>
            <a:normAutofit lnSpcReduction="10000"/>
          </a:bodyPr>
          <a:lstStyle/>
          <a:p>
            <a:r>
              <a:rPr lang="en-US" sz="2400" dirty="0"/>
              <a:t>For the 2019-2020 school year we have offered 14 new seats for Choice students.</a:t>
            </a:r>
          </a:p>
          <a:p>
            <a:pPr lvl="1"/>
            <a:r>
              <a:rPr lang="en-US" sz="2000" dirty="0"/>
              <a:t>13 kindergarten students and 1 seventh grade sibling.</a:t>
            </a:r>
          </a:p>
          <a:p>
            <a:r>
              <a:rPr lang="en-US" sz="2400" dirty="0"/>
              <a:t>Every effort is being made to accept students at the Kindergarten level with a conscious awareness of maintaining at least 4%  Choice enrollment as these funds are tied to additional staff and programs.</a:t>
            </a:r>
          </a:p>
        </p:txBody>
      </p:sp>
      <p:sp>
        <p:nvSpPr>
          <p:cNvPr id="13" name="Title 1"/>
          <p:cNvSpPr>
            <a:spLocks noGrp="1"/>
          </p:cNvSpPr>
          <p:nvPr>
            <p:ph type="title"/>
          </p:nvPr>
        </p:nvSpPr>
        <p:spPr>
          <a:xfrm>
            <a:off x="457200" y="152400"/>
            <a:ext cx="8229600" cy="1143000"/>
          </a:xfrm>
        </p:spPr>
        <p:txBody>
          <a:bodyPr/>
          <a:lstStyle/>
          <a:p>
            <a:r>
              <a:rPr lang="en-US" dirty="0"/>
              <a:t>Hartford Open Choice Enrollment</a:t>
            </a:r>
          </a:p>
        </p:txBody>
      </p:sp>
      <p:graphicFrame>
        <p:nvGraphicFramePr>
          <p:cNvPr id="2" name="Table 1"/>
          <p:cNvGraphicFramePr>
            <a:graphicFrameLocks noGrp="1"/>
          </p:cNvGraphicFramePr>
          <p:nvPr>
            <p:extLst/>
          </p:nvPr>
        </p:nvGraphicFramePr>
        <p:xfrm>
          <a:off x="457200" y="1371600"/>
          <a:ext cx="8229598" cy="2481128"/>
        </p:xfrm>
        <a:graphic>
          <a:graphicData uri="http://schemas.openxmlformats.org/drawingml/2006/table">
            <a:tbl>
              <a:tblPr/>
              <a:tblGrid>
                <a:gridCol w="1230694">
                  <a:extLst>
                    <a:ext uri="{9D8B030D-6E8A-4147-A177-3AD203B41FA5}">
                      <a16:colId xmlns:a16="http://schemas.microsoft.com/office/drawing/2014/main" xmlns="" val="20000"/>
                    </a:ext>
                  </a:extLst>
                </a:gridCol>
                <a:gridCol w="1166484">
                  <a:extLst>
                    <a:ext uri="{9D8B030D-6E8A-4147-A177-3AD203B41FA5}">
                      <a16:colId xmlns:a16="http://schemas.microsoft.com/office/drawing/2014/main" xmlns="" val="20001"/>
                    </a:ext>
                  </a:extLst>
                </a:gridCol>
                <a:gridCol w="1166484">
                  <a:extLst>
                    <a:ext uri="{9D8B030D-6E8A-4147-A177-3AD203B41FA5}">
                      <a16:colId xmlns:a16="http://schemas.microsoft.com/office/drawing/2014/main" xmlns="" val="20002"/>
                    </a:ext>
                  </a:extLst>
                </a:gridCol>
                <a:gridCol w="1166484">
                  <a:extLst>
                    <a:ext uri="{9D8B030D-6E8A-4147-A177-3AD203B41FA5}">
                      <a16:colId xmlns:a16="http://schemas.microsoft.com/office/drawing/2014/main" xmlns="" val="20003"/>
                    </a:ext>
                  </a:extLst>
                </a:gridCol>
                <a:gridCol w="1166484">
                  <a:extLst>
                    <a:ext uri="{9D8B030D-6E8A-4147-A177-3AD203B41FA5}">
                      <a16:colId xmlns:a16="http://schemas.microsoft.com/office/drawing/2014/main" xmlns="" val="20004"/>
                    </a:ext>
                  </a:extLst>
                </a:gridCol>
                <a:gridCol w="1166484">
                  <a:extLst>
                    <a:ext uri="{9D8B030D-6E8A-4147-A177-3AD203B41FA5}">
                      <a16:colId xmlns:a16="http://schemas.microsoft.com/office/drawing/2014/main" xmlns="" val="20005"/>
                    </a:ext>
                  </a:extLst>
                </a:gridCol>
                <a:gridCol w="1166484">
                  <a:extLst>
                    <a:ext uri="{9D8B030D-6E8A-4147-A177-3AD203B41FA5}">
                      <a16:colId xmlns:a16="http://schemas.microsoft.com/office/drawing/2014/main" xmlns="" val="20006"/>
                    </a:ext>
                  </a:extLst>
                </a:gridCol>
              </a:tblGrid>
              <a:tr h="835208">
                <a:tc>
                  <a:txBody>
                    <a:bodyPr/>
                    <a:lstStyle/>
                    <a:p>
                      <a:pPr algn="ctr" fontAlgn="b"/>
                      <a:r>
                        <a:rPr lang="en-US" sz="1800" b="1"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2014-2015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800" b="1" i="0" u="none" strike="noStrike" dirty="0">
                          <a:solidFill>
                            <a:srgbClr val="000000"/>
                          </a:solidFill>
                          <a:effectLst/>
                          <a:latin typeface="Calibri"/>
                        </a:rPr>
                        <a:t>2015-2016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800" b="1" i="0" u="none" strike="noStrike" dirty="0">
                          <a:solidFill>
                            <a:srgbClr val="000000"/>
                          </a:solidFill>
                          <a:effectLst/>
                          <a:latin typeface="Calibri"/>
                        </a:rPr>
                        <a:t>2016-2017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800" b="1" i="0" u="none" strike="noStrike" dirty="0">
                          <a:solidFill>
                            <a:srgbClr val="000000"/>
                          </a:solidFill>
                          <a:effectLst/>
                          <a:latin typeface="Calibri"/>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800" b="1" i="0" u="none" strike="noStrike" dirty="0">
                          <a:solidFill>
                            <a:srgbClr val="000000"/>
                          </a:solidFill>
                          <a:effectLst/>
                          <a:latin typeface="Calibri"/>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800" b="1" i="0" u="none" strike="noStrike" dirty="0">
                          <a:solidFill>
                            <a:srgbClr val="000000"/>
                          </a:solidFill>
                          <a:effectLst/>
                          <a:latin typeface="Calibri"/>
                        </a:rPr>
                        <a:t>Projected 2019-2020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458197">
                <a:tc>
                  <a:txBody>
                    <a:bodyPr/>
                    <a:lstStyle/>
                    <a:p>
                      <a:pPr algn="ctr" fontAlgn="b"/>
                      <a:r>
                        <a:rPr lang="en-US" sz="1800" b="1" i="0" u="none" strike="noStrike" dirty="0">
                          <a:solidFill>
                            <a:srgbClr val="000000"/>
                          </a:solidFill>
                          <a:effectLst/>
                          <a:latin typeface="Calibri"/>
                        </a:rPr>
                        <a:t>Choice Students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800" b="0" i="0" u="none" strike="noStrike" dirty="0">
                          <a:solidFill>
                            <a:srgbClr val="000000"/>
                          </a:solidFill>
                          <a:effectLst/>
                          <a:latin typeface="Calibri"/>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8197">
                <a:tc>
                  <a:txBody>
                    <a:bodyPr/>
                    <a:lstStyle/>
                    <a:p>
                      <a:pPr algn="ctr" fontAlgn="b"/>
                      <a:r>
                        <a:rPr lang="en-US" sz="1800" b="1" i="0" u="none" strike="noStrike" dirty="0">
                          <a:solidFill>
                            <a:srgbClr val="000000"/>
                          </a:solidFill>
                          <a:effectLst/>
                          <a:latin typeface="Calibri"/>
                        </a:rPr>
                        <a:t>Total Enrollment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800" b="0" i="0" u="none" strike="noStrike" dirty="0">
                          <a:solidFill>
                            <a:srgbClr val="000000"/>
                          </a:solidFill>
                          <a:effectLst/>
                          <a:latin typeface="Calibri"/>
                        </a:rPr>
                        <a:t>2898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2863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2803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8197">
                <a:tc>
                  <a:txBody>
                    <a:bodyPr/>
                    <a:lstStyle/>
                    <a:p>
                      <a:pPr algn="ctr" fontAlgn="b"/>
                      <a:r>
                        <a:rPr lang="en-US" sz="1800" b="1" i="0" u="none" strike="noStrike" dirty="0">
                          <a:solidFill>
                            <a:srgbClr val="000000"/>
                          </a:solidFill>
                          <a:effectLst/>
                          <a:latin typeface="Calibri"/>
                        </a:rPr>
                        <a:t>% Choice Students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800" b="0" i="0" u="none" strike="noStrike" dirty="0">
                          <a:solidFill>
                            <a:srgbClr val="000000"/>
                          </a:solidFill>
                          <a:effectLst/>
                          <a:latin typeface="Calibri"/>
                        </a:rPr>
                        <a:t>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07500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State Funding</a:t>
            </a:r>
          </a:p>
        </p:txBody>
      </p:sp>
      <p:graphicFrame>
        <p:nvGraphicFramePr>
          <p:cNvPr id="4" name="Object 3"/>
          <p:cNvGraphicFramePr>
            <a:graphicFrameLocks noChangeAspect="1"/>
          </p:cNvGraphicFramePr>
          <p:nvPr>
            <p:extLst/>
          </p:nvPr>
        </p:nvGraphicFramePr>
        <p:xfrm>
          <a:off x="457200" y="1066800"/>
          <a:ext cx="8305800" cy="1581131"/>
        </p:xfrm>
        <a:graphic>
          <a:graphicData uri="http://schemas.openxmlformats.org/presentationml/2006/ole">
            <mc:AlternateContent xmlns:mc="http://schemas.openxmlformats.org/markup-compatibility/2006">
              <mc:Choice xmlns:v="urn:schemas-microsoft-com:vml" Requires="v">
                <p:oleObj spid="_x0000_s30724" name="Worksheet" r:id="rId4" imgW="9153455" imgH="1743120" progId="Excel.Sheet.12">
                  <p:link updateAutomatic="1"/>
                </p:oleObj>
              </mc:Choice>
              <mc:Fallback>
                <p:oleObj name="Worksheet" r:id="rId4" imgW="9153455" imgH="1743120" progId="Excel.Sheet.12">
                  <p:link updateAutomatic="1"/>
                  <p:pic>
                    <p:nvPicPr>
                      <p:cNvPr id="4" name="Object 3"/>
                      <p:cNvPicPr/>
                      <p:nvPr/>
                    </p:nvPicPr>
                    <p:blipFill>
                      <a:blip r:embed="rId5"/>
                      <a:stretch>
                        <a:fillRect/>
                      </a:stretch>
                    </p:blipFill>
                    <p:spPr>
                      <a:xfrm>
                        <a:off x="457200" y="1066800"/>
                        <a:ext cx="8305800" cy="1581131"/>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903288" y="3113088"/>
          <a:ext cx="7734300" cy="3222625"/>
        </p:xfrm>
        <a:graphic>
          <a:graphicData uri="http://schemas.openxmlformats.org/presentationml/2006/ole">
            <mc:AlternateContent xmlns:mc="http://schemas.openxmlformats.org/markup-compatibility/2006">
              <mc:Choice xmlns:v="urn:schemas-microsoft-com:vml" Requires="v">
                <p:oleObj spid="_x0000_s30725" name="Worksheet" r:id="rId6" imgW="6629332" imgH="2762370" progId="Excel.Sheet.12">
                  <p:link updateAutomatic="1"/>
                </p:oleObj>
              </mc:Choice>
              <mc:Fallback>
                <p:oleObj name="Worksheet" r:id="rId6" imgW="6629332" imgH="2762370" progId="Excel.Sheet.12">
                  <p:link updateAutomatic="1"/>
                  <p:pic>
                    <p:nvPicPr>
                      <p:cNvPr id="6" name="Object 5"/>
                      <p:cNvPicPr/>
                      <p:nvPr/>
                    </p:nvPicPr>
                    <p:blipFill>
                      <a:blip r:embed="rId7"/>
                      <a:stretch>
                        <a:fillRect/>
                      </a:stretch>
                    </p:blipFill>
                    <p:spPr>
                      <a:xfrm>
                        <a:off x="903288" y="3113088"/>
                        <a:ext cx="7734300" cy="3222625"/>
                      </a:xfrm>
                      <a:prstGeom prst="rect">
                        <a:avLst/>
                      </a:prstGeom>
                    </p:spPr>
                  </p:pic>
                </p:oleObj>
              </mc:Fallback>
            </mc:AlternateContent>
          </a:graphicData>
        </a:graphic>
      </p:graphicFrame>
    </p:spTree>
    <p:extLst>
      <p:ext uri="{BB962C8B-B14F-4D97-AF65-F5344CB8AC3E}">
        <p14:creationId xmlns:p14="http://schemas.microsoft.com/office/powerpoint/2010/main" val="3989610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1085850"/>
          </a:xfrm>
        </p:spPr>
        <p:txBody>
          <a:bodyPr>
            <a:noAutofit/>
          </a:bodyPr>
          <a:lstStyle/>
          <a:p>
            <a:r>
              <a:rPr lang="en-US" sz="3600" dirty="0"/>
              <a:t>Student Enrollment</a:t>
            </a:r>
          </a:p>
        </p:txBody>
      </p:sp>
      <p:graphicFrame>
        <p:nvGraphicFramePr>
          <p:cNvPr id="11" name="Object 10"/>
          <p:cNvGraphicFramePr>
            <a:graphicFrameLocks noChangeAspect="1"/>
          </p:cNvGraphicFramePr>
          <p:nvPr>
            <p:extLst/>
          </p:nvPr>
        </p:nvGraphicFramePr>
        <p:xfrm>
          <a:off x="2209800" y="990600"/>
          <a:ext cx="4581525" cy="1752600"/>
        </p:xfrm>
        <a:graphic>
          <a:graphicData uri="http://schemas.openxmlformats.org/presentationml/2006/ole">
            <mc:AlternateContent xmlns:mc="http://schemas.openxmlformats.org/markup-compatibility/2006">
              <mc:Choice xmlns:v="urn:schemas-microsoft-com:vml" Requires="v">
                <p:oleObj spid="_x0000_s31749" name="Worksheet" r:id="rId4" imgW="7743901" imgH="2962170" progId="Excel.Sheet.12">
                  <p:link updateAutomatic="1"/>
                </p:oleObj>
              </mc:Choice>
              <mc:Fallback>
                <p:oleObj name="Worksheet" r:id="rId4" imgW="7743901" imgH="2962170" progId="Excel.Sheet.12">
                  <p:link updateAutomatic="1"/>
                  <p:pic>
                    <p:nvPicPr>
                      <p:cNvPr id="11" name="Object 10"/>
                      <p:cNvPicPr/>
                      <p:nvPr/>
                    </p:nvPicPr>
                    <p:blipFill>
                      <a:blip r:embed="rId5"/>
                      <a:stretch>
                        <a:fillRect/>
                      </a:stretch>
                    </p:blipFill>
                    <p:spPr>
                      <a:xfrm>
                        <a:off x="2209800" y="990600"/>
                        <a:ext cx="4581525" cy="1752600"/>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2209800" y="2895600"/>
          <a:ext cx="4572000" cy="1848255"/>
        </p:xfrm>
        <a:graphic>
          <a:graphicData uri="http://schemas.openxmlformats.org/presentationml/2006/ole">
            <mc:AlternateContent xmlns:mc="http://schemas.openxmlformats.org/markup-compatibility/2006">
              <mc:Choice xmlns:v="urn:schemas-microsoft-com:vml" Requires="v">
                <p:oleObj spid="_x0000_s31750" name="Worksheet" r:id="rId6" imgW="7162845" imgH="2895480" progId="Excel.Sheet.12">
                  <p:link updateAutomatic="1"/>
                </p:oleObj>
              </mc:Choice>
              <mc:Fallback>
                <p:oleObj name="Worksheet" r:id="rId6" imgW="7162845" imgH="2895480" progId="Excel.Sheet.12">
                  <p:link updateAutomatic="1"/>
                  <p:pic>
                    <p:nvPicPr>
                      <p:cNvPr id="3" name="Object 2"/>
                      <p:cNvPicPr/>
                      <p:nvPr/>
                    </p:nvPicPr>
                    <p:blipFill>
                      <a:blip r:embed="rId7"/>
                      <a:stretch>
                        <a:fillRect/>
                      </a:stretch>
                    </p:blipFill>
                    <p:spPr>
                      <a:xfrm>
                        <a:off x="2209800" y="2895600"/>
                        <a:ext cx="4572000" cy="1848255"/>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2209800" y="4876800"/>
          <a:ext cx="4568489" cy="1752600"/>
        </p:xfrm>
        <a:graphic>
          <a:graphicData uri="http://schemas.openxmlformats.org/presentationml/2006/ole">
            <mc:AlternateContent xmlns:mc="http://schemas.openxmlformats.org/markup-compatibility/2006">
              <mc:Choice xmlns:v="urn:schemas-microsoft-com:vml" Requires="v">
                <p:oleObj spid="_x0000_s31751" name="Worksheet" r:id="rId8" imgW="7153390" imgH="2762370" progId="Excel.Sheet.12">
                  <p:link updateAutomatic="1"/>
                </p:oleObj>
              </mc:Choice>
              <mc:Fallback>
                <p:oleObj name="Worksheet" r:id="rId8" imgW="7153390" imgH="2762370" progId="Excel.Sheet.12">
                  <p:link updateAutomatic="1"/>
                  <p:pic>
                    <p:nvPicPr>
                      <p:cNvPr id="4" name="Object 3"/>
                      <p:cNvPicPr/>
                      <p:nvPr/>
                    </p:nvPicPr>
                    <p:blipFill>
                      <a:blip r:embed="rId9"/>
                      <a:stretch>
                        <a:fillRect/>
                      </a:stretch>
                    </p:blipFill>
                    <p:spPr>
                      <a:xfrm>
                        <a:off x="2209800" y="4876800"/>
                        <a:ext cx="4568489" cy="1752600"/>
                      </a:xfrm>
                      <a:prstGeom prst="rect">
                        <a:avLst/>
                      </a:prstGeom>
                    </p:spPr>
                  </p:pic>
                </p:oleObj>
              </mc:Fallback>
            </mc:AlternateContent>
          </a:graphicData>
        </a:graphic>
      </p:graphicFrame>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2615439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600" dirty="0"/>
              <a:t>Elementary Projected Enrollment</a:t>
            </a:r>
          </a:p>
        </p:txBody>
      </p:sp>
      <p:graphicFrame>
        <p:nvGraphicFramePr>
          <p:cNvPr id="4" name="Object 3"/>
          <p:cNvGraphicFramePr>
            <a:graphicFrameLocks noChangeAspect="1"/>
          </p:cNvGraphicFramePr>
          <p:nvPr>
            <p:extLst/>
          </p:nvPr>
        </p:nvGraphicFramePr>
        <p:xfrm>
          <a:off x="2971800" y="1066800"/>
          <a:ext cx="4759794" cy="1752600"/>
        </p:xfrm>
        <a:graphic>
          <a:graphicData uri="http://schemas.openxmlformats.org/presentationml/2006/ole">
            <mc:AlternateContent xmlns:mc="http://schemas.openxmlformats.org/markup-compatibility/2006">
              <mc:Choice xmlns:v="urn:schemas-microsoft-com:vml" Requires="v">
                <p:oleObj spid="_x0000_s32773" name="Worksheet" r:id="rId4" imgW="4733810" imgH="1743120" progId="Excel.Sheet.12">
                  <p:link updateAutomatic="1"/>
                </p:oleObj>
              </mc:Choice>
              <mc:Fallback>
                <p:oleObj name="Worksheet" r:id="rId4" imgW="4733810" imgH="1743120" progId="Excel.Sheet.12">
                  <p:link updateAutomatic="1"/>
                  <p:pic>
                    <p:nvPicPr>
                      <p:cNvPr id="4" name="Object 3"/>
                      <p:cNvPicPr/>
                      <p:nvPr/>
                    </p:nvPicPr>
                    <p:blipFill>
                      <a:blip r:embed="rId5"/>
                      <a:stretch>
                        <a:fillRect/>
                      </a:stretch>
                    </p:blipFill>
                    <p:spPr>
                      <a:xfrm>
                        <a:off x="2971800" y="1066800"/>
                        <a:ext cx="4759794" cy="175260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971800" y="3048000"/>
          <a:ext cx="4724399" cy="1739567"/>
        </p:xfrm>
        <a:graphic>
          <a:graphicData uri="http://schemas.openxmlformats.org/presentationml/2006/ole">
            <mc:AlternateContent xmlns:mc="http://schemas.openxmlformats.org/markup-compatibility/2006">
              <mc:Choice xmlns:v="urn:schemas-microsoft-com:vml" Requires="v">
                <p:oleObj spid="_x0000_s32774" name="Worksheet" r:id="rId6" imgW="4733810" imgH="1743120" progId="Excel.Sheet.12">
                  <p:link updateAutomatic="1"/>
                </p:oleObj>
              </mc:Choice>
              <mc:Fallback>
                <p:oleObj name="Worksheet" r:id="rId6" imgW="4733810" imgH="1743120" progId="Excel.Sheet.12">
                  <p:link updateAutomatic="1"/>
                  <p:pic>
                    <p:nvPicPr>
                      <p:cNvPr id="5" name="Object 4"/>
                      <p:cNvPicPr/>
                      <p:nvPr/>
                    </p:nvPicPr>
                    <p:blipFill>
                      <a:blip r:embed="rId7"/>
                      <a:stretch>
                        <a:fillRect/>
                      </a:stretch>
                    </p:blipFill>
                    <p:spPr>
                      <a:xfrm>
                        <a:off x="2971800" y="3048000"/>
                        <a:ext cx="4724399" cy="1739567"/>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971800" y="4947319"/>
          <a:ext cx="4775225" cy="1758282"/>
        </p:xfrm>
        <a:graphic>
          <a:graphicData uri="http://schemas.openxmlformats.org/presentationml/2006/ole">
            <mc:AlternateContent xmlns:mc="http://schemas.openxmlformats.org/markup-compatibility/2006">
              <mc:Choice xmlns:v="urn:schemas-microsoft-com:vml" Requires="v">
                <p:oleObj spid="_x0000_s32775" name="Worksheet" r:id="rId8" imgW="4733810" imgH="1743120" progId="Excel.Sheet.12">
                  <p:link updateAutomatic="1"/>
                </p:oleObj>
              </mc:Choice>
              <mc:Fallback>
                <p:oleObj name="Worksheet" r:id="rId8" imgW="4733810" imgH="1743120" progId="Excel.Sheet.12">
                  <p:link updateAutomatic="1"/>
                  <p:pic>
                    <p:nvPicPr>
                      <p:cNvPr id="7" name="Object 6"/>
                      <p:cNvPicPr/>
                      <p:nvPr/>
                    </p:nvPicPr>
                    <p:blipFill>
                      <a:blip r:embed="rId9"/>
                      <a:stretch>
                        <a:fillRect/>
                      </a:stretch>
                    </p:blipFill>
                    <p:spPr>
                      <a:xfrm>
                        <a:off x="2971800" y="4947319"/>
                        <a:ext cx="4775225" cy="1758282"/>
                      </a:xfrm>
                      <a:prstGeom prst="rect">
                        <a:avLst/>
                      </a:prstGeom>
                    </p:spPr>
                  </p:pic>
                </p:oleObj>
              </mc:Fallback>
            </mc:AlternateContent>
          </a:graphicData>
        </a:graphic>
      </p:graphicFrame>
      <p:sp>
        <p:nvSpPr>
          <p:cNvPr id="8" name="TextBox 7"/>
          <p:cNvSpPr txBox="1"/>
          <p:nvPr/>
        </p:nvSpPr>
        <p:spPr>
          <a:xfrm>
            <a:off x="1295400" y="1442049"/>
            <a:ext cx="1295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Griswold</a:t>
            </a:r>
          </a:p>
        </p:txBody>
      </p:sp>
      <p:sp>
        <p:nvSpPr>
          <p:cNvPr id="9" name="TextBox 8"/>
          <p:cNvSpPr txBox="1"/>
          <p:nvPr/>
        </p:nvSpPr>
        <p:spPr>
          <a:xfrm>
            <a:off x="1295400" y="3439749"/>
            <a:ext cx="1295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Hubbard</a:t>
            </a:r>
          </a:p>
        </p:txBody>
      </p:sp>
      <p:sp>
        <p:nvSpPr>
          <p:cNvPr id="10" name="TextBox 9"/>
          <p:cNvSpPr txBox="1"/>
          <p:nvPr/>
        </p:nvSpPr>
        <p:spPr>
          <a:xfrm>
            <a:off x="1295400" y="5212543"/>
            <a:ext cx="1219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Willard</a:t>
            </a:r>
          </a:p>
        </p:txBody>
      </p:sp>
    </p:spTree>
    <p:extLst>
      <p:ext uri="{BB962C8B-B14F-4D97-AF65-F5344CB8AC3E}">
        <p14:creationId xmlns:p14="http://schemas.microsoft.com/office/powerpoint/2010/main" val="3371747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563562"/>
          </a:xfrm>
        </p:spPr>
        <p:txBody>
          <a:bodyPr>
            <a:normAutofit fontScale="90000"/>
          </a:bodyPr>
          <a:lstStyle/>
          <a:p>
            <a:r>
              <a:rPr lang="en-US" sz="3600" dirty="0"/>
              <a:t>Projected Enrollments</a:t>
            </a:r>
          </a:p>
        </p:txBody>
      </p:sp>
      <p:graphicFrame>
        <p:nvGraphicFramePr>
          <p:cNvPr id="3" name="Object 2"/>
          <p:cNvGraphicFramePr>
            <a:graphicFrameLocks noChangeAspect="1"/>
          </p:cNvGraphicFramePr>
          <p:nvPr>
            <p:extLst/>
          </p:nvPr>
        </p:nvGraphicFramePr>
        <p:xfrm>
          <a:off x="304800" y="1066800"/>
          <a:ext cx="6781800" cy="1951302"/>
        </p:xfrm>
        <a:graphic>
          <a:graphicData uri="http://schemas.openxmlformats.org/presentationml/2006/ole">
            <mc:AlternateContent xmlns:mc="http://schemas.openxmlformats.org/markup-compatibility/2006">
              <mc:Choice xmlns:v="urn:schemas-microsoft-com:vml" Requires="v">
                <p:oleObj spid="_x0000_s33796" name="Worksheet" r:id="rId3" imgW="4733810" imgH="1362150" progId="Excel.Sheet.12">
                  <p:link updateAutomatic="1"/>
                </p:oleObj>
              </mc:Choice>
              <mc:Fallback>
                <p:oleObj name="Worksheet" r:id="rId3" imgW="4733810" imgH="1362150" progId="Excel.Sheet.12">
                  <p:link updateAutomatic="1"/>
                  <p:pic>
                    <p:nvPicPr>
                      <p:cNvPr id="3" name="Object 2"/>
                      <p:cNvPicPr/>
                      <p:nvPr/>
                    </p:nvPicPr>
                    <p:blipFill>
                      <a:blip r:embed="rId4"/>
                      <a:stretch>
                        <a:fillRect/>
                      </a:stretch>
                    </p:blipFill>
                    <p:spPr>
                      <a:xfrm>
                        <a:off x="304800" y="1066800"/>
                        <a:ext cx="6781800" cy="1951302"/>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381001" y="3733801"/>
          <a:ext cx="6705600" cy="2133600"/>
        </p:xfrm>
        <a:graphic>
          <a:graphicData uri="http://schemas.openxmlformats.org/presentationml/2006/ole">
            <mc:AlternateContent xmlns:mc="http://schemas.openxmlformats.org/markup-compatibility/2006">
              <mc:Choice xmlns:v="urn:schemas-microsoft-com:vml" Requires="v">
                <p:oleObj spid="_x0000_s33797" name="Worksheet" r:id="rId5" imgW="4733810" imgH="1552500" progId="Excel.Sheet.12">
                  <p:link updateAutomatic="1"/>
                </p:oleObj>
              </mc:Choice>
              <mc:Fallback>
                <p:oleObj name="Worksheet" r:id="rId5" imgW="4733810" imgH="1552500" progId="Excel.Sheet.12">
                  <p:link updateAutomatic="1"/>
                  <p:pic>
                    <p:nvPicPr>
                      <p:cNvPr id="7" name="Object 6"/>
                      <p:cNvPicPr/>
                      <p:nvPr/>
                    </p:nvPicPr>
                    <p:blipFill>
                      <a:blip r:embed="rId6"/>
                      <a:stretch>
                        <a:fillRect/>
                      </a:stretch>
                    </p:blipFill>
                    <p:spPr>
                      <a:xfrm>
                        <a:off x="381001" y="3733801"/>
                        <a:ext cx="6705600" cy="2133600"/>
                      </a:xfrm>
                      <a:prstGeom prst="rect">
                        <a:avLst/>
                      </a:prstGeom>
                    </p:spPr>
                  </p:pic>
                </p:oleObj>
              </mc:Fallback>
            </mc:AlternateContent>
          </a:graphicData>
        </a:graphic>
      </p:graphicFrame>
      <p:sp>
        <p:nvSpPr>
          <p:cNvPr id="9" name="TextBox 8"/>
          <p:cNvSpPr txBox="1"/>
          <p:nvPr/>
        </p:nvSpPr>
        <p:spPr>
          <a:xfrm>
            <a:off x="7315200" y="1981200"/>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McGee</a:t>
            </a:r>
          </a:p>
        </p:txBody>
      </p:sp>
      <p:sp>
        <p:nvSpPr>
          <p:cNvPr id="10" name="TextBox 9"/>
          <p:cNvSpPr txBox="1"/>
          <p:nvPr/>
        </p:nvSpPr>
        <p:spPr>
          <a:xfrm>
            <a:off x="7162800" y="4167388"/>
            <a:ext cx="21963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Berlin High School</a:t>
            </a:r>
          </a:p>
        </p:txBody>
      </p:sp>
    </p:spTree>
    <p:extLst>
      <p:ext uri="{BB962C8B-B14F-4D97-AF65-F5344CB8AC3E}">
        <p14:creationId xmlns:p14="http://schemas.microsoft.com/office/powerpoint/2010/main" val="7308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a:bodyPr>
          <a:lstStyle/>
          <a:p>
            <a:pPr algn="ctr">
              <a:lnSpc>
                <a:spcPct val="100000"/>
              </a:lnSpc>
            </a:pPr>
            <a:r>
              <a:rPr lang="en-US" sz="4000" dirty="0">
                <a:solidFill>
                  <a:srgbClr val="00B0F0"/>
                </a:solidFill>
              </a:rPr>
              <a:t>Bifurcated Vote…</a:t>
            </a:r>
            <a:br>
              <a:rPr lang="en-US" sz="4000" dirty="0">
                <a:solidFill>
                  <a:srgbClr val="00B0F0"/>
                </a:solidFill>
              </a:rPr>
            </a:br>
            <a:r>
              <a:rPr lang="en-US" sz="4000" dirty="0">
                <a:solidFill>
                  <a:srgbClr val="00B0F0"/>
                </a:solidFill>
              </a:rPr>
              <a:t>What Does Each Vote Include?</a:t>
            </a:r>
          </a:p>
        </p:txBody>
      </p:sp>
      <p:sp>
        <p:nvSpPr>
          <p:cNvPr id="8" name="TextBox 7"/>
          <p:cNvSpPr txBox="1"/>
          <p:nvPr/>
        </p:nvSpPr>
        <p:spPr>
          <a:xfrm>
            <a:off x="0" y="6172200"/>
            <a:ext cx="9144000" cy="338554"/>
          </a:xfrm>
          <a:prstGeom prst="rect">
            <a:avLst/>
          </a:prstGeom>
          <a:noFill/>
        </p:spPr>
        <p:txBody>
          <a:bodyPr wrap="square" rtlCol="0">
            <a:spAutoFit/>
          </a:bodyPr>
          <a:lstStyle/>
          <a:p>
            <a:pPr algn="ctr"/>
            <a:r>
              <a:rPr lang="en-US" sz="1600" dirty="0">
                <a:solidFill>
                  <a:srgbClr val="FF0000"/>
                </a:solidFill>
              </a:rPr>
              <a:t>BOE Ops, </a:t>
            </a:r>
            <a:r>
              <a:rPr lang="en-US" sz="1600" dirty="0">
                <a:solidFill>
                  <a:srgbClr val="0099CC"/>
                </a:solidFill>
              </a:rPr>
              <a:t>General Gov’t Ops </a:t>
            </a:r>
            <a:r>
              <a:rPr lang="en-US" sz="1600" dirty="0"/>
              <a:t>&amp;</a:t>
            </a:r>
            <a:r>
              <a:rPr lang="en-US" sz="1600" dirty="0">
                <a:solidFill>
                  <a:srgbClr val="0099CC"/>
                </a:solidFill>
              </a:rPr>
              <a:t> </a:t>
            </a:r>
            <a:r>
              <a:rPr lang="en-US" sz="1600" dirty="0">
                <a:solidFill>
                  <a:schemeClr val="accent5">
                    <a:lumMod val="75000"/>
                  </a:schemeClr>
                </a:solidFill>
              </a:rPr>
              <a:t>Shared Services included in General Gov’t budget</a:t>
            </a:r>
            <a:endParaRPr lang="en-US" sz="1600" dirty="0">
              <a:solidFill>
                <a:srgbClr val="FF0000"/>
              </a:solidFill>
            </a:endParaRPr>
          </a:p>
        </p:txBody>
      </p:sp>
      <p:sp>
        <p:nvSpPr>
          <p:cNvPr id="9" name="TextBox 8"/>
          <p:cNvSpPr txBox="1"/>
          <p:nvPr/>
        </p:nvSpPr>
        <p:spPr>
          <a:xfrm>
            <a:off x="645886" y="5465599"/>
            <a:ext cx="2590800" cy="369332"/>
          </a:xfrm>
          <a:prstGeom prst="rect">
            <a:avLst/>
          </a:prstGeom>
          <a:noFill/>
        </p:spPr>
        <p:txBody>
          <a:bodyPr wrap="square" rtlCol="0">
            <a:spAutoFit/>
          </a:bodyPr>
          <a:lstStyle/>
          <a:p>
            <a:pPr algn="ctr"/>
            <a:r>
              <a:rPr lang="en-US" dirty="0"/>
              <a:t>$45.3MM</a:t>
            </a:r>
          </a:p>
        </p:txBody>
      </p:sp>
      <p:sp>
        <p:nvSpPr>
          <p:cNvPr id="12" name="TextBox 11"/>
          <p:cNvSpPr txBox="1"/>
          <p:nvPr/>
        </p:nvSpPr>
        <p:spPr>
          <a:xfrm>
            <a:off x="3218543" y="5465599"/>
            <a:ext cx="2590800" cy="369332"/>
          </a:xfrm>
          <a:prstGeom prst="rect">
            <a:avLst/>
          </a:prstGeom>
          <a:noFill/>
        </p:spPr>
        <p:txBody>
          <a:bodyPr wrap="square" rtlCol="0">
            <a:spAutoFit/>
          </a:bodyPr>
          <a:lstStyle/>
          <a:p>
            <a:pPr algn="ctr"/>
            <a:r>
              <a:rPr lang="en-US" dirty="0"/>
              <a:t>$9.5MM</a:t>
            </a:r>
          </a:p>
        </p:txBody>
      </p:sp>
      <p:sp>
        <p:nvSpPr>
          <p:cNvPr id="13" name="TextBox 12"/>
          <p:cNvSpPr txBox="1"/>
          <p:nvPr/>
        </p:nvSpPr>
        <p:spPr>
          <a:xfrm>
            <a:off x="5816600" y="5465599"/>
            <a:ext cx="2590800" cy="369332"/>
          </a:xfrm>
          <a:prstGeom prst="rect">
            <a:avLst/>
          </a:prstGeom>
          <a:noFill/>
        </p:spPr>
        <p:txBody>
          <a:bodyPr wrap="square" rtlCol="0">
            <a:spAutoFit/>
          </a:bodyPr>
          <a:lstStyle/>
          <a:p>
            <a:pPr algn="ctr"/>
            <a:r>
              <a:rPr lang="en-US" dirty="0"/>
              <a:t>$37.9MM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806575"/>
            <a:ext cx="8029575"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434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5 Year FTE Comparisons</a:t>
            </a:r>
          </a:p>
        </p:txBody>
      </p:sp>
      <p:graphicFrame>
        <p:nvGraphicFramePr>
          <p:cNvPr id="3" name="Object 2"/>
          <p:cNvGraphicFramePr>
            <a:graphicFrameLocks noChangeAspect="1"/>
          </p:cNvGraphicFramePr>
          <p:nvPr>
            <p:extLst/>
          </p:nvPr>
        </p:nvGraphicFramePr>
        <p:xfrm>
          <a:off x="533400" y="1905000"/>
          <a:ext cx="7886544" cy="2309813"/>
        </p:xfrm>
        <a:graphic>
          <a:graphicData uri="http://schemas.openxmlformats.org/presentationml/2006/ole">
            <mc:AlternateContent xmlns:mc="http://schemas.openxmlformats.org/markup-compatibility/2006">
              <mc:Choice xmlns:v="urn:schemas-microsoft-com:vml" Requires="v">
                <p:oleObj spid="_x0000_s34819" name="Worksheet" r:id="rId3" imgW="5886467" imgH="1723950" progId="Excel.Sheet.12">
                  <p:link updateAutomatic="1"/>
                </p:oleObj>
              </mc:Choice>
              <mc:Fallback>
                <p:oleObj name="Worksheet" r:id="rId3" imgW="5886467" imgH="1723950" progId="Excel.Sheet.12">
                  <p:link updateAutomatic="1"/>
                  <p:pic>
                    <p:nvPicPr>
                      <p:cNvPr id="3" name="Object 2"/>
                      <p:cNvPicPr/>
                      <p:nvPr/>
                    </p:nvPicPr>
                    <p:blipFill>
                      <a:blip r:embed="rId4"/>
                      <a:stretch>
                        <a:fillRect/>
                      </a:stretch>
                    </p:blipFill>
                    <p:spPr>
                      <a:xfrm>
                        <a:off x="533400" y="1905000"/>
                        <a:ext cx="7886544" cy="2309813"/>
                      </a:xfrm>
                      <a:prstGeom prst="rect">
                        <a:avLst/>
                      </a:prstGeom>
                    </p:spPr>
                  </p:pic>
                </p:oleObj>
              </mc:Fallback>
            </mc:AlternateContent>
          </a:graphicData>
        </a:graphic>
      </p:graphicFrame>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3228153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If the Board of Education budget is reduced below 2.98%, the Board of Education will have no alternative but to make reductions that will negatively impact programs, learning experiences and opportunities for our students.</a:t>
            </a:r>
          </a:p>
        </p:txBody>
      </p:sp>
      <p:sp>
        <p:nvSpPr>
          <p:cNvPr id="6" name="Title 1"/>
          <p:cNvSpPr>
            <a:spLocks noGrp="1"/>
          </p:cNvSpPr>
          <p:nvPr>
            <p:ph type="title"/>
          </p:nvPr>
        </p:nvSpPr>
        <p:spPr>
          <a:xfrm>
            <a:off x="457200" y="274638"/>
            <a:ext cx="8229600" cy="1143000"/>
          </a:xfrm>
        </p:spPr>
        <p:txBody>
          <a:bodyPr>
            <a:normAutofit/>
          </a:bodyPr>
          <a:lstStyle/>
          <a:p>
            <a:r>
              <a:rPr lang="en-US" dirty="0">
                <a:solidFill>
                  <a:srgbClr val="FF0000"/>
                </a:solidFill>
              </a:rPr>
              <a:t>Impact of Further Reductions</a:t>
            </a:r>
          </a:p>
        </p:txBody>
      </p:sp>
    </p:spTree>
    <p:extLst>
      <p:ext uri="{BB962C8B-B14F-4D97-AF65-F5344CB8AC3E}">
        <p14:creationId xmlns:p14="http://schemas.microsoft.com/office/powerpoint/2010/main" val="821328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000" dirty="0"/>
              <a:t>Elimination of McGee sports</a:t>
            </a:r>
          </a:p>
          <a:p>
            <a:r>
              <a:rPr lang="en-US" sz="2000" dirty="0"/>
              <a:t>Elimination of freshmen sports</a:t>
            </a:r>
          </a:p>
          <a:p>
            <a:r>
              <a:rPr lang="en-US" sz="2000" dirty="0"/>
              <a:t>Reduction of JV sports</a:t>
            </a:r>
          </a:p>
          <a:p>
            <a:r>
              <a:rPr lang="en-US" sz="2000" dirty="0"/>
              <a:t>Elimination of all clubs and activities funded by stipends K-12</a:t>
            </a:r>
          </a:p>
          <a:p>
            <a:r>
              <a:rPr lang="en-US" sz="2000" dirty="0"/>
              <a:t>Reduction or elimination of co-curricular activities K-12</a:t>
            </a:r>
          </a:p>
          <a:p>
            <a:r>
              <a:rPr lang="en-US" sz="2000" dirty="0"/>
              <a:t>Institution of fees:</a:t>
            </a:r>
          </a:p>
          <a:p>
            <a:pPr lvl="1"/>
            <a:r>
              <a:rPr lang="en-US" sz="2000" dirty="0"/>
              <a:t>Parking fee at BHS</a:t>
            </a:r>
          </a:p>
          <a:p>
            <a:pPr lvl="1"/>
            <a:r>
              <a:rPr lang="en-US" sz="2000" dirty="0"/>
              <a:t>Pay to participate for all co-curricular</a:t>
            </a:r>
          </a:p>
          <a:p>
            <a:pPr lvl="1"/>
            <a:r>
              <a:rPr lang="en-US" sz="2000" dirty="0"/>
              <a:t>Pre-school peer models</a:t>
            </a:r>
          </a:p>
          <a:p>
            <a:r>
              <a:rPr lang="en-US" sz="2000" dirty="0"/>
              <a:t>Reduction of teachers and administrators:</a:t>
            </a:r>
          </a:p>
          <a:p>
            <a:pPr lvl="1"/>
            <a:r>
              <a:rPr lang="en-US" sz="2000" dirty="0"/>
              <a:t>Increase in class sizes</a:t>
            </a:r>
          </a:p>
          <a:p>
            <a:pPr lvl="1"/>
            <a:r>
              <a:rPr lang="en-US" sz="2000" dirty="0"/>
              <a:t>Number of electives at BHS and exploratories at McGee</a:t>
            </a:r>
          </a:p>
          <a:p>
            <a:pPr lvl="1"/>
            <a:r>
              <a:rPr lang="en-US" sz="2000" dirty="0"/>
              <a:t>Reduction/elimination of media specialists /tech integration teachers</a:t>
            </a:r>
          </a:p>
          <a:p>
            <a:pPr lvl="1"/>
            <a:endParaRPr lang="en-US" sz="2000" dirty="0"/>
          </a:p>
        </p:txBody>
      </p:sp>
      <p:sp>
        <p:nvSpPr>
          <p:cNvPr id="6" name="Title 1"/>
          <p:cNvSpPr>
            <a:spLocks noGrp="1"/>
          </p:cNvSpPr>
          <p:nvPr>
            <p:ph type="title"/>
          </p:nvPr>
        </p:nvSpPr>
        <p:spPr>
          <a:xfrm>
            <a:off x="457200" y="274638"/>
            <a:ext cx="8229600" cy="1143000"/>
          </a:xfrm>
        </p:spPr>
        <p:txBody>
          <a:bodyPr>
            <a:normAutofit/>
          </a:bodyPr>
          <a:lstStyle/>
          <a:p>
            <a:r>
              <a:rPr lang="en-US" sz="3200" dirty="0">
                <a:solidFill>
                  <a:srgbClr val="FF0000"/>
                </a:solidFill>
              </a:rPr>
              <a:t>If the BOE Operational Budget is reduced below 2.98% the following areas will be considered</a:t>
            </a:r>
            <a:r>
              <a:rPr lang="mr-IN" sz="3200"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324835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Site and Building</a:t>
            </a:r>
            <a:br>
              <a:rPr lang="en-US" sz="3600" dirty="0"/>
            </a:br>
            <a:r>
              <a:rPr lang="en-US" sz="3600" dirty="0"/>
              <a:t> 2019-2020</a:t>
            </a:r>
          </a:p>
        </p:txBody>
      </p:sp>
      <p:graphicFrame>
        <p:nvGraphicFramePr>
          <p:cNvPr id="3" name="Object 2"/>
          <p:cNvGraphicFramePr>
            <a:graphicFrameLocks noChangeAspect="1"/>
          </p:cNvGraphicFramePr>
          <p:nvPr>
            <p:extLst/>
          </p:nvPr>
        </p:nvGraphicFramePr>
        <p:xfrm>
          <a:off x="381000" y="1600200"/>
          <a:ext cx="8379830" cy="3817938"/>
        </p:xfrm>
        <a:graphic>
          <a:graphicData uri="http://schemas.openxmlformats.org/presentationml/2006/ole">
            <mc:AlternateContent xmlns:mc="http://schemas.openxmlformats.org/markup-compatibility/2006">
              <mc:Choice xmlns:v="urn:schemas-microsoft-com:vml" Requires="v">
                <p:oleObj spid="_x0000_s35843" name="Worksheet" r:id="rId3" imgW="5248143" imgH="2390850" progId="Excel.Sheet.12">
                  <p:link updateAutomatic="1"/>
                </p:oleObj>
              </mc:Choice>
              <mc:Fallback>
                <p:oleObj name="Worksheet" r:id="rId3" imgW="5248143" imgH="2390850" progId="Excel.Sheet.12">
                  <p:link updateAutomatic="1"/>
                  <p:pic>
                    <p:nvPicPr>
                      <p:cNvPr id="3" name="Object 2"/>
                      <p:cNvPicPr/>
                      <p:nvPr/>
                    </p:nvPicPr>
                    <p:blipFill>
                      <a:blip r:embed="rId4"/>
                      <a:stretch>
                        <a:fillRect/>
                      </a:stretch>
                    </p:blipFill>
                    <p:spPr>
                      <a:xfrm>
                        <a:off x="381000" y="1600200"/>
                        <a:ext cx="8379830" cy="3817938"/>
                      </a:xfrm>
                      <a:prstGeom prst="rect">
                        <a:avLst/>
                      </a:prstGeom>
                    </p:spPr>
                  </p:pic>
                </p:oleObj>
              </mc:Fallback>
            </mc:AlternateContent>
          </a:graphicData>
        </a:graphic>
      </p:graphicFrame>
    </p:spTree>
    <p:extLst>
      <p:ext uri="{BB962C8B-B14F-4D97-AF65-F5344CB8AC3E}">
        <p14:creationId xmlns:p14="http://schemas.microsoft.com/office/powerpoint/2010/main" val="4037963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Capital Equipment: 2019-2020</a:t>
            </a:r>
          </a:p>
        </p:txBody>
      </p:sp>
      <p:graphicFrame>
        <p:nvGraphicFramePr>
          <p:cNvPr id="9" name="Object 8"/>
          <p:cNvGraphicFramePr>
            <a:graphicFrameLocks noChangeAspect="1"/>
          </p:cNvGraphicFramePr>
          <p:nvPr>
            <p:extLst/>
          </p:nvPr>
        </p:nvGraphicFramePr>
        <p:xfrm>
          <a:off x="457200" y="1676400"/>
          <a:ext cx="8240528" cy="3962399"/>
        </p:xfrm>
        <a:graphic>
          <a:graphicData uri="http://schemas.openxmlformats.org/presentationml/2006/ole">
            <mc:AlternateContent xmlns:mc="http://schemas.openxmlformats.org/markup-compatibility/2006">
              <mc:Choice xmlns:v="urn:schemas-microsoft-com:vml" Requires="v">
                <p:oleObj spid="_x0000_s36867" name="Worksheet" r:id="rId3" imgW="4972067" imgH="2390850" progId="Excel.Sheet.12">
                  <p:link updateAutomatic="1"/>
                </p:oleObj>
              </mc:Choice>
              <mc:Fallback>
                <p:oleObj name="Worksheet" r:id="rId3" imgW="4972067" imgH="2390850" progId="Excel.Sheet.12">
                  <p:link updateAutomatic="1"/>
                  <p:pic>
                    <p:nvPicPr>
                      <p:cNvPr id="9" name="Object 8"/>
                      <p:cNvPicPr/>
                      <p:nvPr/>
                    </p:nvPicPr>
                    <p:blipFill>
                      <a:blip r:embed="rId4"/>
                      <a:stretch>
                        <a:fillRect/>
                      </a:stretch>
                    </p:blipFill>
                    <p:spPr>
                      <a:xfrm>
                        <a:off x="457200" y="1676400"/>
                        <a:ext cx="8240528" cy="3962399"/>
                      </a:xfrm>
                      <a:prstGeom prst="rect">
                        <a:avLst/>
                      </a:prstGeom>
                    </p:spPr>
                  </p:pic>
                </p:oleObj>
              </mc:Fallback>
            </mc:AlternateContent>
          </a:graphicData>
        </a:graphic>
      </p:graphicFrame>
    </p:spTree>
    <p:extLst>
      <p:ext uri="{BB962C8B-B14F-4D97-AF65-F5344CB8AC3E}">
        <p14:creationId xmlns:p14="http://schemas.microsoft.com/office/powerpoint/2010/main" val="2446276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90"/>
                </a:solidFill>
              </a:rPr>
              <a:t>School Security Staff</a:t>
            </a:r>
          </a:p>
        </p:txBody>
      </p:sp>
      <p:sp>
        <p:nvSpPr>
          <p:cNvPr id="3" name="Content Placeholder 2"/>
          <p:cNvSpPr>
            <a:spLocks noGrp="1"/>
          </p:cNvSpPr>
          <p:nvPr>
            <p:ph idx="1"/>
          </p:nvPr>
        </p:nvSpPr>
        <p:spPr>
          <a:xfrm>
            <a:off x="457200" y="1600200"/>
            <a:ext cx="8229600" cy="4876800"/>
          </a:xfrm>
        </p:spPr>
        <p:txBody>
          <a:bodyPr>
            <a:normAutofit/>
          </a:bodyPr>
          <a:lstStyle/>
          <a:p>
            <a:r>
              <a:rPr lang="en-US" sz="2400" dirty="0"/>
              <a:t>The BOE has been working collaboratively with the mayor and town manager to secure funding and determine requirements for these positions.</a:t>
            </a:r>
          </a:p>
          <a:p>
            <a:pPr marL="0" indent="0">
              <a:buNone/>
            </a:pPr>
            <a:endParaRPr lang="en-US" sz="2400" dirty="0"/>
          </a:p>
          <a:p>
            <a:r>
              <a:rPr lang="en-US" sz="2400" dirty="0"/>
              <a:t>It has always been the understanding that these funds would be in addition to the operational budget or reside in a town account that would be transferred to the BOE at a later date.</a:t>
            </a:r>
          </a:p>
          <a:p>
            <a:endParaRPr lang="en-US" sz="2400" dirty="0"/>
          </a:p>
          <a:p>
            <a:pPr marL="0" indent="0">
              <a:buNone/>
            </a:pPr>
            <a:r>
              <a:rPr lang="en-US" dirty="0">
                <a:solidFill>
                  <a:srgbClr val="000090"/>
                </a:solidFill>
              </a:rPr>
              <a:t>The Board of Education does not believe that a choice should have to be made between eliminating teachers or hiring security staff.</a:t>
            </a:r>
          </a:p>
          <a:p>
            <a:endParaRPr lang="en-US" sz="2400" dirty="0"/>
          </a:p>
          <a:p>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22860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953000"/>
          </a:xfrm>
        </p:spPr>
        <p:txBody>
          <a:bodyPr>
            <a:normAutofit/>
          </a:bodyPr>
          <a:lstStyle/>
          <a:p>
            <a:pPr marL="0" indent="0">
              <a:buNone/>
            </a:pPr>
            <a:endParaRPr lang="en-US" sz="2400" dirty="0"/>
          </a:p>
          <a:p>
            <a:pPr marL="0" indent="0">
              <a:buNone/>
            </a:pPr>
            <a:r>
              <a:rPr lang="en-US" dirty="0"/>
              <a:t>Without a substantive increase to the funding provided to the Board of Education, we cannot sustain Berlin as a </a:t>
            </a:r>
            <a:r>
              <a:rPr lang="en-US" b="1" dirty="0"/>
              <a:t>competitive</a:t>
            </a:r>
            <a:r>
              <a:rPr lang="en-US" dirty="0"/>
              <a:t> school district with </a:t>
            </a:r>
            <a:r>
              <a:rPr lang="en-US" b="1" dirty="0"/>
              <a:t>rich educational and extracurricular opportunities </a:t>
            </a:r>
            <a:r>
              <a:rPr lang="en-US" dirty="0"/>
              <a:t>for our students. </a:t>
            </a:r>
          </a:p>
          <a:p>
            <a:pPr marL="0" indent="0">
              <a:buNone/>
            </a:pPr>
            <a:endParaRPr lang="en-US" dirty="0"/>
          </a:p>
          <a:p>
            <a:pPr marL="0" indent="0">
              <a:buNone/>
            </a:pPr>
            <a:r>
              <a:rPr lang="en-US" dirty="0"/>
              <a:t>We must break the pattern of </a:t>
            </a:r>
            <a:r>
              <a:rPr lang="en-US" b="1" dirty="0"/>
              <a:t>inadequate funding and invest in the future </a:t>
            </a:r>
            <a:r>
              <a:rPr lang="en-US" dirty="0"/>
              <a:t>of our children. </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4384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781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r>
            <a:br>
              <a:rPr lang="en-US" sz="3600" dirty="0"/>
            </a:br>
            <a:r>
              <a:rPr lang="en-US" sz="3600" dirty="0"/>
              <a:t>5 Year FTE Comparisons</a:t>
            </a:r>
            <a:br>
              <a:rPr lang="en-US" sz="3600" dirty="0"/>
            </a:br>
            <a:r>
              <a:rPr lang="en-US" sz="3600" dirty="0"/>
              <a:t>Administrators </a:t>
            </a:r>
            <a:br>
              <a:rPr lang="en-US" sz="3600" dirty="0"/>
            </a:br>
            <a:endParaRPr lang="en-US" sz="3600" dirty="0"/>
          </a:p>
        </p:txBody>
      </p:sp>
      <p:graphicFrame>
        <p:nvGraphicFramePr>
          <p:cNvPr id="4" name="Object 3"/>
          <p:cNvGraphicFramePr>
            <a:graphicFrameLocks noChangeAspect="1"/>
          </p:cNvGraphicFramePr>
          <p:nvPr>
            <p:extLst/>
          </p:nvPr>
        </p:nvGraphicFramePr>
        <p:xfrm>
          <a:off x="1447800" y="2514600"/>
          <a:ext cx="6248400" cy="3771213"/>
        </p:xfrm>
        <a:graphic>
          <a:graphicData uri="http://schemas.openxmlformats.org/presentationml/2006/ole">
            <mc:AlternateContent xmlns:mc="http://schemas.openxmlformats.org/markup-compatibility/2006">
              <mc:Choice xmlns:v="urn:schemas-microsoft-com:vml" Requires="v">
                <p:oleObj spid="_x0000_s37892" name="Worksheet" r:id="rId3" imgW="6172268" imgH="3724380" progId="Excel.Sheet.12">
                  <p:link updateAutomatic="1"/>
                </p:oleObj>
              </mc:Choice>
              <mc:Fallback>
                <p:oleObj name="Worksheet" r:id="rId3" imgW="6172268" imgH="3724380" progId="Excel.Sheet.12">
                  <p:link updateAutomatic="1"/>
                  <p:pic>
                    <p:nvPicPr>
                      <p:cNvPr id="4" name="Object 3"/>
                      <p:cNvPicPr/>
                      <p:nvPr/>
                    </p:nvPicPr>
                    <p:blipFill>
                      <a:blip r:embed="rId4"/>
                      <a:stretch>
                        <a:fillRect/>
                      </a:stretch>
                    </p:blipFill>
                    <p:spPr>
                      <a:xfrm>
                        <a:off x="1447800" y="2514600"/>
                        <a:ext cx="6248400" cy="3771213"/>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1600200" y="1828800"/>
          <a:ext cx="5886450" cy="390525"/>
        </p:xfrm>
        <a:graphic>
          <a:graphicData uri="http://schemas.openxmlformats.org/presentationml/2006/ole">
            <mc:AlternateContent xmlns:mc="http://schemas.openxmlformats.org/markup-compatibility/2006">
              <mc:Choice xmlns:v="urn:schemas-microsoft-com:vml" Requires="v">
                <p:oleObj spid="_x0000_s37893" name="Worksheet" r:id="rId5" imgW="5886467" imgH="390420" progId="Excel.Sheet.12">
                  <p:link updateAutomatic="1"/>
                </p:oleObj>
              </mc:Choice>
              <mc:Fallback>
                <p:oleObj name="Worksheet" r:id="rId5" imgW="5886467" imgH="390420" progId="Excel.Sheet.12">
                  <p:link updateAutomatic="1"/>
                  <p:pic>
                    <p:nvPicPr>
                      <p:cNvPr id="5" name="Object 4"/>
                      <p:cNvPicPr/>
                      <p:nvPr/>
                    </p:nvPicPr>
                    <p:blipFill>
                      <a:blip r:embed="rId6"/>
                      <a:stretch>
                        <a:fillRect/>
                      </a:stretch>
                    </p:blipFill>
                    <p:spPr>
                      <a:xfrm>
                        <a:off x="1600200" y="1828800"/>
                        <a:ext cx="5886450" cy="390525"/>
                      </a:xfrm>
                      <a:prstGeom prst="rect">
                        <a:avLst/>
                      </a:prstGeom>
                    </p:spPr>
                  </p:pic>
                </p:oleObj>
              </mc:Fallback>
            </mc:AlternateContent>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3941557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r>
            <a:br>
              <a:rPr lang="en-US" sz="3600" dirty="0"/>
            </a:br>
            <a:r>
              <a:rPr lang="en-US" sz="3600" dirty="0"/>
              <a:t>5 Year FTE Comparisons</a:t>
            </a:r>
            <a:br>
              <a:rPr lang="en-US" sz="3600" dirty="0"/>
            </a:br>
            <a:r>
              <a:rPr lang="en-US" sz="3600" dirty="0"/>
              <a:t>Teachers/Certified Staff</a:t>
            </a:r>
            <a:br>
              <a:rPr lang="en-US" sz="3600" dirty="0"/>
            </a:br>
            <a:r>
              <a:rPr lang="en-US" sz="3600" dirty="0"/>
              <a:t> </a:t>
            </a:r>
          </a:p>
        </p:txBody>
      </p:sp>
      <p:graphicFrame>
        <p:nvGraphicFramePr>
          <p:cNvPr id="4" name="Object 3"/>
          <p:cNvGraphicFramePr>
            <a:graphicFrameLocks noChangeAspect="1"/>
          </p:cNvGraphicFramePr>
          <p:nvPr>
            <p:extLst/>
          </p:nvPr>
        </p:nvGraphicFramePr>
        <p:xfrm>
          <a:off x="1752600" y="1752600"/>
          <a:ext cx="5886450" cy="390525"/>
        </p:xfrm>
        <a:graphic>
          <a:graphicData uri="http://schemas.openxmlformats.org/presentationml/2006/ole">
            <mc:AlternateContent xmlns:mc="http://schemas.openxmlformats.org/markup-compatibility/2006">
              <mc:Choice xmlns:v="urn:schemas-microsoft-com:vml" Requires="v">
                <p:oleObj spid="_x0000_s38916" name="Worksheet" r:id="rId3" imgW="5886467" imgH="390420" progId="Excel.Sheet.12">
                  <p:link updateAutomatic="1"/>
                </p:oleObj>
              </mc:Choice>
              <mc:Fallback>
                <p:oleObj name="Worksheet" r:id="rId3" imgW="5886467" imgH="390420" progId="Excel.Sheet.12">
                  <p:link updateAutomatic="1"/>
                  <p:pic>
                    <p:nvPicPr>
                      <p:cNvPr id="4" name="Object 3"/>
                      <p:cNvPicPr/>
                      <p:nvPr/>
                    </p:nvPicPr>
                    <p:blipFill>
                      <a:blip r:embed="rId4"/>
                      <a:stretch>
                        <a:fillRect/>
                      </a:stretch>
                    </p:blipFill>
                    <p:spPr>
                      <a:xfrm>
                        <a:off x="1752600" y="1752600"/>
                        <a:ext cx="5886450" cy="390525"/>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1614488" y="2414588"/>
          <a:ext cx="6238875" cy="3743325"/>
        </p:xfrm>
        <a:graphic>
          <a:graphicData uri="http://schemas.openxmlformats.org/presentationml/2006/ole">
            <mc:AlternateContent xmlns:mc="http://schemas.openxmlformats.org/markup-compatibility/2006">
              <mc:Choice xmlns:v="urn:schemas-microsoft-com:vml" Requires="v">
                <p:oleObj spid="_x0000_s38917" name="Worksheet" r:id="rId5" imgW="6238990" imgH="3743280" progId="Excel.Sheet.12">
                  <p:link updateAutomatic="1"/>
                </p:oleObj>
              </mc:Choice>
              <mc:Fallback>
                <p:oleObj name="Worksheet" r:id="rId5" imgW="6238990" imgH="3743280" progId="Excel.Sheet.12">
                  <p:link updateAutomatic="1"/>
                  <p:pic>
                    <p:nvPicPr>
                      <p:cNvPr id="5" name="Object 4"/>
                      <p:cNvPicPr/>
                      <p:nvPr/>
                    </p:nvPicPr>
                    <p:blipFill>
                      <a:blip r:embed="rId6"/>
                      <a:stretch>
                        <a:fillRect/>
                      </a:stretch>
                    </p:blipFill>
                    <p:spPr>
                      <a:xfrm>
                        <a:off x="1614488" y="2414588"/>
                        <a:ext cx="6238875" cy="3743325"/>
                      </a:xfrm>
                      <a:prstGeom prst="rect">
                        <a:avLst/>
                      </a:prstGeom>
                    </p:spPr>
                  </p:pic>
                </p:oleObj>
              </mc:Fallback>
            </mc:AlternateContent>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3620990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Budget Executive Summary</a:t>
            </a:r>
            <a:r>
              <a:rPr lang="en-US" dirty="0"/>
              <a:t>	</a:t>
            </a:r>
          </a:p>
        </p:txBody>
      </p:sp>
      <p:graphicFrame>
        <p:nvGraphicFramePr>
          <p:cNvPr id="6" name="Object 5"/>
          <p:cNvGraphicFramePr>
            <a:graphicFrameLocks noChangeAspect="1"/>
          </p:cNvGraphicFramePr>
          <p:nvPr>
            <p:extLst/>
          </p:nvPr>
        </p:nvGraphicFramePr>
        <p:xfrm>
          <a:off x="1295400" y="1447800"/>
          <a:ext cx="6600825" cy="4810125"/>
        </p:xfrm>
        <a:graphic>
          <a:graphicData uri="http://schemas.openxmlformats.org/presentationml/2006/ole">
            <mc:AlternateContent xmlns:mc="http://schemas.openxmlformats.org/markup-compatibility/2006">
              <mc:Choice xmlns:v="urn:schemas-microsoft-com:vml" Requires="v">
                <p:oleObj spid="_x0000_s39939" name="Worksheet" r:id="rId4" imgW="6600698" imgH="4810050" progId="Excel.Sheet.12">
                  <p:embed/>
                </p:oleObj>
              </mc:Choice>
              <mc:Fallback>
                <p:oleObj name="Worksheet" r:id="rId4" imgW="6600698" imgH="4810050" progId="Excel.Sheet.12">
                  <p:embed/>
                  <p:pic>
                    <p:nvPicPr>
                      <p:cNvPr id="6" name="Object 5"/>
                      <p:cNvPicPr/>
                      <p:nvPr/>
                    </p:nvPicPr>
                    <p:blipFill>
                      <a:blip r:embed="rId5"/>
                      <a:stretch>
                        <a:fillRect/>
                      </a:stretch>
                    </p:blipFill>
                    <p:spPr>
                      <a:xfrm>
                        <a:off x="1295400" y="1447800"/>
                        <a:ext cx="6600825" cy="4810125"/>
                      </a:xfrm>
                      <a:prstGeom prst="rect">
                        <a:avLst/>
                      </a:prstGeom>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10117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152400" y="381000"/>
            <a:ext cx="8839200" cy="762000"/>
          </a:xfrm>
        </p:spPr>
        <p:txBody>
          <a:bodyPr>
            <a:normAutofit fontScale="90000"/>
          </a:bodyPr>
          <a:lstStyle/>
          <a:p>
            <a:pPr algn="ctr" eaLnBrk="1" hangingPunct="1">
              <a:lnSpc>
                <a:spcPct val="100000"/>
              </a:lnSpc>
            </a:pPr>
            <a:r>
              <a:rPr lang="en-US" sz="4000" dirty="0">
                <a:solidFill>
                  <a:schemeClr val="hlink"/>
                </a:solidFill>
              </a:rPr>
              <a:t>Reductions Made to Original Requests</a:t>
            </a:r>
            <a:r>
              <a:rPr lang="en-US" dirty="0">
                <a:solidFill>
                  <a:schemeClr val="hlink"/>
                </a:solidFill>
              </a:rPr>
              <a:t/>
            </a:r>
            <a:br>
              <a:rPr lang="en-US" dirty="0">
                <a:solidFill>
                  <a:schemeClr val="hlink"/>
                </a:solidFill>
              </a:rPr>
            </a:br>
            <a:endParaRPr lang="en-US" sz="1800" dirty="0">
              <a:solidFill>
                <a:schemeClr val="hlink"/>
              </a:solidFill>
            </a:endParaRPr>
          </a:p>
        </p:txBody>
      </p:sp>
      <p:sp>
        <p:nvSpPr>
          <p:cNvPr id="4" name="TextBox 3">
            <a:extLst>
              <a:ext uri="{FF2B5EF4-FFF2-40B4-BE49-F238E27FC236}">
                <a16:creationId xmlns:a16="http://schemas.microsoft.com/office/drawing/2014/main" xmlns="" id="{21E96161-AFA8-4A40-8D90-F4E80F0AC908}"/>
              </a:ext>
            </a:extLst>
          </p:cNvPr>
          <p:cNvSpPr txBox="1"/>
          <p:nvPr/>
        </p:nvSpPr>
        <p:spPr>
          <a:xfrm>
            <a:off x="5562600" y="2362200"/>
            <a:ext cx="3414486" cy="3108543"/>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US" sz="1400" dirty="0"/>
              <a:t>Town Mgr. changes include:</a:t>
            </a:r>
          </a:p>
          <a:p>
            <a:pPr marL="566738" lvl="1" indent="-276225">
              <a:buFont typeface="Arial" panose="020B0604020202020204" pitchFamily="34" charset="0"/>
              <a:buChar char="•"/>
            </a:pPr>
            <a:r>
              <a:rPr lang="en-US" sz="1400" dirty="0"/>
              <a:t>Capital: -$3.48 million</a:t>
            </a:r>
          </a:p>
          <a:p>
            <a:pPr marL="566738" lvl="1" indent="-276225">
              <a:buFont typeface="Arial" panose="020B0604020202020204" pitchFamily="34" charset="0"/>
              <a:buChar char="•"/>
            </a:pPr>
            <a:r>
              <a:rPr lang="en-US" sz="1400" dirty="0"/>
              <a:t>Transfers: -$370k</a:t>
            </a:r>
          </a:p>
          <a:p>
            <a:pPr marL="566738" lvl="1" indent="-276225">
              <a:buFont typeface="Arial" panose="020B0604020202020204" pitchFamily="34" charset="0"/>
              <a:buChar char="•"/>
            </a:pPr>
            <a:r>
              <a:rPr lang="en-US" sz="1400" dirty="0"/>
              <a:t>Operating: -$127k</a:t>
            </a:r>
          </a:p>
          <a:p>
            <a:pPr marL="566738" lvl="1" indent="-276225">
              <a:buFont typeface="Arial" panose="020B0604020202020204" pitchFamily="34" charset="0"/>
              <a:buChar char="•"/>
            </a:pPr>
            <a:r>
              <a:rPr lang="en-US" sz="1400" dirty="0"/>
              <a:t>TRS Contribution: +$134k (NEW)</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BOF reductions include:</a:t>
            </a:r>
          </a:p>
          <a:p>
            <a:pPr marL="566738" lvl="1" indent="-276225">
              <a:buFont typeface="Arial" panose="020B0604020202020204" pitchFamily="34" charset="0"/>
              <a:buChar char="•"/>
            </a:pPr>
            <a:r>
              <a:rPr lang="en-US" sz="1400" dirty="0"/>
              <a:t>Capital: $53k</a:t>
            </a:r>
          </a:p>
          <a:p>
            <a:pPr marL="566738" lvl="1" indent="-276225">
              <a:buFont typeface="Arial" panose="020B0604020202020204" pitchFamily="34" charset="0"/>
              <a:buChar char="•"/>
            </a:pPr>
            <a:r>
              <a:rPr lang="en-US" sz="1400" dirty="0"/>
              <a:t>Operations: $584k</a:t>
            </a:r>
          </a:p>
          <a:p>
            <a:pPr marL="566738" lvl="1" indent="-276225">
              <a:buFont typeface="Arial" panose="020B0604020202020204" pitchFamily="34" charset="0"/>
              <a:buChar char="•"/>
            </a:pPr>
            <a:r>
              <a:rPr lang="en-US" sz="1400" dirty="0"/>
              <a:t>BOE: $900k</a:t>
            </a:r>
          </a:p>
          <a:p>
            <a:pPr marL="1200150" lvl="2"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BOF increased revenue for:</a:t>
            </a:r>
          </a:p>
          <a:p>
            <a:pPr marL="566738" lvl="1" indent="-276225">
              <a:buFont typeface="Arial" panose="020B0604020202020204" pitchFamily="34" charset="0"/>
              <a:buChar char="•"/>
            </a:pPr>
            <a:r>
              <a:rPr lang="en-US" sz="1400" dirty="0"/>
              <a:t>$300k School Security Grant</a:t>
            </a:r>
          </a:p>
          <a:p>
            <a:pPr marL="566738" lvl="1" indent="-276225">
              <a:buFont typeface="Arial" panose="020B0604020202020204" pitchFamily="34" charset="0"/>
              <a:buChar char="•"/>
            </a:pPr>
            <a:r>
              <a:rPr lang="en-US" sz="1400" dirty="0"/>
              <a:t>$20k Police Body Armor Grant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948764"/>
            <a:ext cx="5210533"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184983" y="1609177"/>
          <a:ext cx="4506833" cy="2971800"/>
        </p:xfrm>
        <a:graphic>
          <a:graphicData uri="http://schemas.openxmlformats.org/presentationml/2006/ole">
            <mc:AlternateContent xmlns:mc="http://schemas.openxmlformats.org/markup-compatibility/2006">
              <mc:Choice xmlns:v="urn:schemas-microsoft-com:vml" Requires="v">
                <p:oleObj spid="_x0000_s40964" name="Worksheet" r:id="rId4" imgW="4791078" imgH="2685960" progId="Excel.Sheet.12">
                  <p:link updateAutomatic="1"/>
                </p:oleObj>
              </mc:Choice>
              <mc:Fallback>
                <p:oleObj name="Worksheet" r:id="rId4" imgW="4791078" imgH="2685960" progId="Excel.Sheet.12">
                  <p:link updateAutomatic="1"/>
                  <p:pic>
                    <p:nvPicPr>
                      <p:cNvPr id="5" name="Object 4"/>
                      <p:cNvPicPr/>
                      <p:nvPr/>
                    </p:nvPicPr>
                    <p:blipFill>
                      <a:blip r:embed="rId5"/>
                      <a:stretch>
                        <a:fillRect/>
                      </a:stretch>
                    </p:blipFill>
                    <p:spPr>
                      <a:xfrm>
                        <a:off x="184983" y="1609177"/>
                        <a:ext cx="4506833" cy="2971800"/>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sz="3600" dirty="0"/>
              <a:t>Certified Salaries</a:t>
            </a:r>
          </a:p>
        </p:txBody>
      </p:sp>
      <p:sp>
        <p:nvSpPr>
          <p:cNvPr id="7" name="Content Placeholder 3"/>
          <p:cNvSpPr txBox="1">
            <a:spLocks/>
          </p:cNvSpPr>
          <p:nvPr/>
        </p:nvSpPr>
        <p:spPr>
          <a:xfrm>
            <a:off x="228600" y="5305210"/>
            <a:ext cx="8686800" cy="94112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p:cNvSpPr txBox="1"/>
          <p:nvPr/>
        </p:nvSpPr>
        <p:spPr>
          <a:xfrm>
            <a:off x="1301885" y="3438250"/>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44.21%</a:t>
            </a:r>
          </a:p>
        </p:txBody>
      </p:sp>
      <p:sp>
        <p:nvSpPr>
          <p:cNvPr id="16" name="TextBox 15"/>
          <p:cNvSpPr txBox="1"/>
          <p:nvPr/>
        </p:nvSpPr>
        <p:spPr>
          <a:xfrm>
            <a:off x="2438400" y="3428520"/>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45.46%</a:t>
            </a:r>
          </a:p>
        </p:txBody>
      </p:sp>
      <p:sp>
        <p:nvSpPr>
          <p:cNvPr id="24" name="TextBox 23"/>
          <p:cNvSpPr txBox="1"/>
          <p:nvPr/>
        </p:nvSpPr>
        <p:spPr>
          <a:xfrm>
            <a:off x="3657600" y="3428519"/>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44.84%</a:t>
            </a:r>
          </a:p>
        </p:txBody>
      </p:sp>
      <p:sp>
        <p:nvSpPr>
          <p:cNvPr id="25" name="TextBox 24"/>
          <p:cNvSpPr txBox="1"/>
          <p:nvPr/>
        </p:nvSpPr>
        <p:spPr>
          <a:xfrm>
            <a:off x="1301885" y="2942915"/>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55.79%</a:t>
            </a:r>
          </a:p>
        </p:txBody>
      </p:sp>
      <p:sp>
        <p:nvSpPr>
          <p:cNvPr id="26" name="TextBox 25"/>
          <p:cNvSpPr txBox="1"/>
          <p:nvPr/>
        </p:nvSpPr>
        <p:spPr>
          <a:xfrm>
            <a:off x="2460349" y="2925482"/>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54.54%</a:t>
            </a:r>
          </a:p>
        </p:txBody>
      </p:sp>
      <p:sp>
        <p:nvSpPr>
          <p:cNvPr id="27" name="TextBox 26"/>
          <p:cNvSpPr txBox="1"/>
          <p:nvPr/>
        </p:nvSpPr>
        <p:spPr>
          <a:xfrm>
            <a:off x="3657600" y="2892799"/>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55.16%	</a:t>
            </a:r>
          </a:p>
        </p:txBody>
      </p:sp>
      <p:graphicFrame>
        <p:nvGraphicFramePr>
          <p:cNvPr id="9" name="Object 8"/>
          <p:cNvGraphicFramePr>
            <a:graphicFrameLocks noChangeAspect="1"/>
          </p:cNvGraphicFramePr>
          <p:nvPr>
            <p:extLst/>
          </p:nvPr>
        </p:nvGraphicFramePr>
        <p:xfrm>
          <a:off x="4943475" y="1631950"/>
          <a:ext cx="3952875" cy="2930525"/>
        </p:xfrm>
        <a:graphic>
          <a:graphicData uri="http://schemas.openxmlformats.org/presentationml/2006/ole">
            <mc:AlternateContent xmlns:mc="http://schemas.openxmlformats.org/markup-compatibility/2006">
              <mc:Choice xmlns:v="urn:schemas-microsoft-com:vml" Requires="v">
                <p:oleObj spid="_x0000_s40965" name="Worksheet" r:id="rId6" imgW="3724323" imgH="2762370" progId="Excel.Sheet.12">
                  <p:link updateAutomatic="1"/>
                </p:oleObj>
              </mc:Choice>
              <mc:Fallback>
                <p:oleObj name="Worksheet" r:id="rId6" imgW="3724323" imgH="2762370" progId="Excel.Sheet.12">
                  <p:link updateAutomatic="1"/>
                  <p:pic>
                    <p:nvPicPr>
                      <p:cNvPr id="9" name="Object 8"/>
                      <p:cNvPicPr/>
                      <p:nvPr/>
                    </p:nvPicPr>
                    <p:blipFill>
                      <a:blip r:embed="rId7"/>
                      <a:stretch>
                        <a:fillRect/>
                      </a:stretch>
                    </p:blipFill>
                    <p:spPr>
                      <a:xfrm>
                        <a:off x="4943475" y="1631950"/>
                        <a:ext cx="3952875" cy="2930525"/>
                      </a:xfrm>
                      <a:prstGeom prst="rect">
                        <a:avLst/>
                      </a:prstGeom>
                    </p:spPr>
                  </p:pic>
                </p:oleObj>
              </mc:Fallback>
            </mc:AlternateContent>
          </a:graphicData>
        </a:graphic>
      </p:graphicFrame>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3251402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Non-Certified Salaries</a:t>
            </a:r>
          </a:p>
        </p:txBody>
      </p:sp>
      <p:graphicFrame>
        <p:nvGraphicFramePr>
          <p:cNvPr id="5" name="Object 4"/>
          <p:cNvGraphicFramePr>
            <a:graphicFrameLocks noChangeAspect="1"/>
          </p:cNvGraphicFramePr>
          <p:nvPr>
            <p:extLst/>
          </p:nvPr>
        </p:nvGraphicFramePr>
        <p:xfrm>
          <a:off x="4724400" y="1993672"/>
          <a:ext cx="4029075" cy="2933700"/>
        </p:xfrm>
        <a:graphic>
          <a:graphicData uri="http://schemas.openxmlformats.org/presentationml/2006/ole">
            <mc:AlternateContent xmlns:mc="http://schemas.openxmlformats.org/markup-compatibility/2006">
              <mc:Choice xmlns:v="urn:schemas-microsoft-com:vml" Requires="v">
                <p:oleObj spid="_x0000_s41988" name="Worksheet" r:id="rId4" imgW="4029033" imgH="2933820" progId="Excel.Sheet.12">
                  <p:link updateAutomatic="1"/>
                </p:oleObj>
              </mc:Choice>
              <mc:Fallback>
                <p:oleObj name="Worksheet" r:id="rId4" imgW="4029033" imgH="2933820" progId="Excel.Sheet.12">
                  <p:link updateAutomatic="1"/>
                  <p:pic>
                    <p:nvPicPr>
                      <p:cNvPr id="5" name="Object 4"/>
                      <p:cNvPicPr/>
                      <p:nvPr/>
                    </p:nvPicPr>
                    <p:blipFill>
                      <a:blip r:embed="rId5"/>
                      <a:stretch>
                        <a:fillRect/>
                      </a:stretch>
                    </p:blipFill>
                    <p:spPr>
                      <a:xfrm>
                        <a:off x="4724400" y="1993672"/>
                        <a:ext cx="4029075" cy="293370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33400" y="1760309"/>
          <a:ext cx="3686175" cy="3400425"/>
        </p:xfrm>
        <a:graphic>
          <a:graphicData uri="http://schemas.openxmlformats.org/presentationml/2006/ole">
            <mc:AlternateContent xmlns:mc="http://schemas.openxmlformats.org/markup-compatibility/2006">
              <mc:Choice xmlns:v="urn:schemas-microsoft-com:vml" Requires="v">
                <p:oleObj spid="_x0000_s41989" name="Worksheet" r:id="rId6" imgW="4295654" imgH="2943270" progId="Excel.Sheet.12">
                  <p:link updateAutomatic="1"/>
                </p:oleObj>
              </mc:Choice>
              <mc:Fallback>
                <p:oleObj name="Worksheet" r:id="rId6" imgW="4295654" imgH="2943270" progId="Excel.Sheet.12">
                  <p:link updateAutomatic="1"/>
                  <p:pic>
                    <p:nvPicPr>
                      <p:cNvPr id="7" name="Object 6"/>
                      <p:cNvPicPr/>
                      <p:nvPr/>
                    </p:nvPicPr>
                    <p:blipFill>
                      <a:blip r:embed="rId7"/>
                      <a:stretch>
                        <a:fillRect/>
                      </a:stretch>
                    </p:blipFill>
                    <p:spPr>
                      <a:xfrm>
                        <a:off x="533400" y="1760309"/>
                        <a:ext cx="3686175" cy="3400425"/>
                      </a:xfrm>
                      <a:prstGeom prst="rect">
                        <a:avLst/>
                      </a:prstGeom>
                    </p:spPr>
                  </p:pic>
                </p:oleObj>
              </mc:Fallback>
            </mc:AlternateContent>
          </a:graphicData>
        </a:graphic>
      </p:graphicFrame>
      <p:sp>
        <p:nvSpPr>
          <p:cNvPr id="9" name="TextBox 8"/>
          <p:cNvSpPr txBox="1"/>
          <p:nvPr/>
        </p:nvSpPr>
        <p:spPr>
          <a:xfrm>
            <a:off x="1524000" y="4572000"/>
            <a:ext cx="685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15.31%</a:t>
            </a:r>
          </a:p>
        </p:txBody>
      </p:sp>
      <p:sp>
        <p:nvSpPr>
          <p:cNvPr id="20" name="TextBox 19"/>
          <p:cNvSpPr txBox="1"/>
          <p:nvPr/>
        </p:nvSpPr>
        <p:spPr>
          <a:xfrm>
            <a:off x="2473257" y="4572000"/>
            <a:ext cx="685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15.26%</a:t>
            </a:r>
          </a:p>
        </p:txBody>
      </p:sp>
      <p:sp>
        <p:nvSpPr>
          <p:cNvPr id="21" name="TextBox 20"/>
          <p:cNvSpPr txBox="1"/>
          <p:nvPr/>
        </p:nvSpPr>
        <p:spPr>
          <a:xfrm>
            <a:off x="3334966" y="4572000"/>
            <a:ext cx="685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15.26%</a:t>
            </a:r>
          </a:p>
        </p:txBody>
      </p:sp>
      <p:sp>
        <p:nvSpPr>
          <p:cNvPr id="22" name="TextBox 21"/>
          <p:cNvSpPr txBox="1"/>
          <p:nvPr/>
        </p:nvSpPr>
        <p:spPr>
          <a:xfrm>
            <a:off x="1524000" y="3352800"/>
            <a:ext cx="685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84.69%</a:t>
            </a:r>
          </a:p>
        </p:txBody>
      </p:sp>
      <p:sp>
        <p:nvSpPr>
          <p:cNvPr id="23" name="TextBox 22"/>
          <p:cNvSpPr txBox="1"/>
          <p:nvPr/>
        </p:nvSpPr>
        <p:spPr>
          <a:xfrm>
            <a:off x="2447317" y="3349557"/>
            <a:ext cx="685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84.74%</a:t>
            </a:r>
          </a:p>
        </p:txBody>
      </p:sp>
      <p:sp>
        <p:nvSpPr>
          <p:cNvPr id="24" name="TextBox 23"/>
          <p:cNvSpPr txBox="1"/>
          <p:nvPr/>
        </p:nvSpPr>
        <p:spPr>
          <a:xfrm>
            <a:off x="3394143" y="3349557"/>
            <a:ext cx="685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84.74%</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33947467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Employee Benefits</a:t>
            </a:r>
          </a:p>
        </p:txBody>
      </p:sp>
      <p:sp>
        <p:nvSpPr>
          <p:cNvPr id="9" name="Content Placeholder 3"/>
          <p:cNvSpPr txBox="1">
            <a:spLocks/>
          </p:cNvSpPr>
          <p:nvPr/>
        </p:nvSpPr>
        <p:spPr>
          <a:xfrm>
            <a:off x="5105400" y="4238017"/>
            <a:ext cx="4038600" cy="1858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All unions are on the high deductible health plan with HSA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Included in this line item is: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Health insurance coverage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Unemployment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Pension/Annuity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Group term Life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Disability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Social Security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Medicare</a:t>
            </a:r>
          </a:p>
        </p:txBody>
      </p:sp>
      <p:graphicFrame>
        <p:nvGraphicFramePr>
          <p:cNvPr id="5" name="Object 4"/>
          <p:cNvGraphicFramePr>
            <a:graphicFrameLocks noChangeAspect="1"/>
          </p:cNvGraphicFramePr>
          <p:nvPr>
            <p:extLst/>
          </p:nvPr>
        </p:nvGraphicFramePr>
        <p:xfrm>
          <a:off x="5334000" y="1328247"/>
          <a:ext cx="3181350" cy="2762250"/>
        </p:xfrm>
        <a:graphic>
          <a:graphicData uri="http://schemas.openxmlformats.org/presentationml/2006/ole">
            <mc:AlternateContent xmlns:mc="http://schemas.openxmlformats.org/markup-compatibility/2006">
              <mc:Choice xmlns:v="urn:schemas-microsoft-com:vml" Requires="v">
                <p:oleObj spid="_x0000_s43012" name="Worksheet" r:id="rId4" imgW="3181356" imgH="2762370" progId="Excel.Sheet.12">
                  <p:link updateAutomatic="1"/>
                </p:oleObj>
              </mc:Choice>
              <mc:Fallback>
                <p:oleObj name="Worksheet" r:id="rId4" imgW="3181356" imgH="2762370" progId="Excel.Sheet.12">
                  <p:link updateAutomatic="1"/>
                  <p:pic>
                    <p:nvPicPr>
                      <p:cNvPr id="5" name="Object 4"/>
                      <p:cNvPicPr/>
                      <p:nvPr/>
                    </p:nvPicPr>
                    <p:blipFill>
                      <a:blip r:embed="rId5"/>
                      <a:stretch>
                        <a:fillRect/>
                      </a:stretch>
                    </p:blipFill>
                    <p:spPr>
                      <a:xfrm>
                        <a:off x="5334000" y="1328247"/>
                        <a:ext cx="3181350" cy="276225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57200" y="1295400"/>
          <a:ext cx="4191000" cy="3752850"/>
        </p:xfrm>
        <a:graphic>
          <a:graphicData uri="http://schemas.openxmlformats.org/presentationml/2006/ole">
            <mc:AlternateContent xmlns:mc="http://schemas.openxmlformats.org/markup-compatibility/2006">
              <mc:Choice xmlns:v="urn:schemas-microsoft-com:vml" Requires="v">
                <p:oleObj spid="_x0000_s43013" name="Worksheet" r:id="rId6" imgW="4191113" imgH="3752730" progId="Excel.Sheet.12">
                  <p:link updateAutomatic="1"/>
                </p:oleObj>
              </mc:Choice>
              <mc:Fallback>
                <p:oleObj name="Worksheet" r:id="rId6" imgW="4191113" imgH="3752730" progId="Excel.Sheet.12">
                  <p:link updateAutomatic="1"/>
                  <p:pic>
                    <p:nvPicPr>
                      <p:cNvPr id="6" name="Object 5"/>
                      <p:cNvPicPr/>
                      <p:nvPr/>
                    </p:nvPicPr>
                    <p:blipFill>
                      <a:blip r:embed="rId7"/>
                      <a:stretch>
                        <a:fillRect/>
                      </a:stretch>
                    </p:blipFill>
                    <p:spPr>
                      <a:xfrm>
                        <a:off x="457200" y="1295400"/>
                        <a:ext cx="4191000" cy="3752850"/>
                      </a:xfrm>
                      <a:prstGeom prst="rect">
                        <a:avLst/>
                      </a:prstGeom>
                    </p:spPr>
                  </p:pic>
                </p:oleObj>
              </mc:Fallback>
            </mc:AlternateContent>
          </a:graphicData>
        </a:graphic>
      </p:graphicFrame>
      <p:sp>
        <p:nvSpPr>
          <p:cNvPr id="8" name="TextBox 7"/>
          <p:cNvSpPr txBox="1"/>
          <p:nvPr/>
        </p:nvSpPr>
        <p:spPr>
          <a:xfrm>
            <a:off x="1524000" y="3886200"/>
            <a:ext cx="685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87.23%</a:t>
            </a:r>
          </a:p>
        </p:txBody>
      </p:sp>
      <p:sp>
        <p:nvSpPr>
          <p:cNvPr id="18" name="TextBox 17"/>
          <p:cNvSpPr txBox="1"/>
          <p:nvPr/>
        </p:nvSpPr>
        <p:spPr>
          <a:xfrm>
            <a:off x="2600528" y="3848910"/>
            <a:ext cx="685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85.04%</a:t>
            </a:r>
          </a:p>
        </p:txBody>
      </p:sp>
      <p:sp>
        <p:nvSpPr>
          <p:cNvPr id="19" name="TextBox 18"/>
          <p:cNvSpPr txBox="1"/>
          <p:nvPr/>
        </p:nvSpPr>
        <p:spPr>
          <a:xfrm>
            <a:off x="3657600" y="3834319"/>
            <a:ext cx="685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85.38%</a:t>
            </a:r>
          </a:p>
        </p:txBody>
      </p:sp>
      <p:sp>
        <p:nvSpPr>
          <p:cNvPr id="20" name="TextBox 19"/>
          <p:cNvSpPr txBox="1"/>
          <p:nvPr/>
        </p:nvSpPr>
        <p:spPr>
          <a:xfrm>
            <a:off x="1524000" y="4195863"/>
            <a:ext cx="685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12.77%</a:t>
            </a:r>
          </a:p>
        </p:txBody>
      </p:sp>
      <p:sp>
        <p:nvSpPr>
          <p:cNvPr id="21" name="TextBox 20"/>
          <p:cNvSpPr txBox="1"/>
          <p:nvPr/>
        </p:nvSpPr>
        <p:spPr>
          <a:xfrm>
            <a:off x="2600528" y="4186133"/>
            <a:ext cx="685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14.96%</a:t>
            </a:r>
          </a:p>
        </p:txBody>
      </p:sp>
      <p:sp>
        <p:nvSpPr>
          <p:cNvPr id="22" name="TextBox 21"/>
          <p:cNvSpPr txBox="1"/>
          <p:nvPr/>
        </p:nvSpPr>
        <p:spPr>
          <a:xfrm>
            <a:off x="3675434" y="4186133"/>
            <a:ext cx="66796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14.62%</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35157826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990600"/>
          </a:xfrm>
        </p:spPr>
        <p:txBody>
          <a:bodyPr>
            <a:normAutofit/>
          </a:bodyPr>
          <a:lstStyle/>
          <a:p>
            <a:r>
              <a:rPr lang="en-US" sz="3600" dirty="0"/>
              <a:t>Transportation</a:t>
            </a:r>
          </a:p>
        </p:txBody>
      </p:sp>
      <p:sp>
        <p:nvSpPr>
          <p:cNvPr id="16" name="TextBox 15"/>
          <p:cNvSpPr txBox="1"/>
          <p:nvPr/>
        </p:nvSpPr>
        <p:spPr>
          <a:xfrm>
            <a:off x="1206979" y="3124200"/>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93.56%</a:t>
            </a:r>
          </a:p>
        </p:txBody>
      </p:sp>
      <p:graphicFrame>
        <p:nvGraphicFramePr>
          <p:cNvPr id="5" name="Object 4"/>
          <p:cNvGraphicFramePr>
            <a:graphicFrameLocks noChangeAspect="1"/>
          </p:cNvGraphicFramePr>
          <p:nvPr>
            <p:extLst/>
          </p:nvPr>
        </p:nvGraphicFramePr>
        <p:xfrm>
          <a:off x="228600" y="1523762"/>
          <a:ext cx="4784725" cy="3505200"/>
        </p:xfrm>
        <a:graphic>
          <a:graphicData uri="http://schemas.openxmlformats.org/presentationml/2006/ole">
            <mc:AlternateContent xmlns:mc="http://schemas.openxmlformats.org/markup-compatibility/2006">
              <mc:Choice xmlns:v="urn:schemas-microsoft-com:vml" Requires="v">
                <p:oleObj spid="_x0000_s44036" name="Worksheet" r:id="rId4" imgW="5572032" imgH="2895480" progId="Excel.Sheet.12">
                  <p:link updateAutomatic="1"/>
                </p:oleObj>
              </mc:Choice>
              <mc:Fallback>
                <p:oleObj name="Worksheet" r:id="rId4" imgW="5572032" imgH="2895480" progId="Excel.Sheet.12">
                  <p:link updateAutomatic="1"/>
                  <p:pic>
                    <p:nvPicPr>
                      <p:cNvPr id="5" name="Object 4"/>
                      <p:cNvPicPr/>
                      <p:nvPr/>
                    </p:nvPicPr>
                    <p:blipFill>
                      <a:blip r:embed="rId5"/>
                      <a:stretch>
                        <a:fillRect/>
                      </a:stretch>
                    </p:blipFill>
                    <p:spPr>
                      <a:xfrm>
                        <a:off x="228600" y="1523762"/>
                        <a:ext cx="4784725" cy="350520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5257800" y="1676400"/>
          <a:ext cx="3362325" cy="2895600"/>
        </p:xfrm>
        <a:graphic>
          <a:graphicData uri="http://schemas.openxmlformats.org/presentationml/2006/ole">
            <mc:AlternateContent xmlns:mc="http://schemas.openxmlformats.org/markup-compatibility/2006">
              <mc:Choice xmlns:v="urn:schemas-microsoft-com:vml" Requires="v">
                <p:oleObj spid="_x0000_s44037" name="Worksheet" r:id="rId6" imgW="3362345" imgH="2895480" progId="Excel.Sheet.12">
                  <p:link updateAutomatic="1"/>
                </p:oleObj>
              </mc:Choice>
              <mc:Fallback>
                <p:oleObj name="Worksheet" r:id="rId6" imgW="3362345" imgH="2895480" progId="Excel.Sheet.12">
                  <p:link updateAutomatic="1"/>
                  <p:pic>
                    <p:nvPicPr>
                      <p:cNvPr id="6" name="Object 5"/>
                      <p:cNvPicPr/>
                      <p:nvPr/>
                    </p:nvPicPr>
                    <p:blipFill>
                      <a:blip r:embed="rId7"/>
                      <a:stretch>
                        <a:fillRect/>
                      </a:stretch>
                    </p:blipFill>
                    <p:spPr>
                      <a:xfrm>
                        <a:off x="5257800" y="1676400"/>
                        <a:ext cx="3362325" cy="2895600"/>
                      </a:xfrm>
                      <a:prstGeom prst="rect">
                        <a:avLst/>
                      </a:prstGeom>
                    </p:spPr>
                  </p:pic>
                </p:oleObj>
              </mc:Fallback>
            </mc:AlternateContent>
          </a:graphicData>
        </a:graphic>
      </p:graphicFrame>
      <p:sp>
        <p:nvSpPr>
          <p:cNvPr id="4" name="TextBox 3"/>
          <p:cNvSpPr txBox="1"/>
          <p:nvPr/>
        </p:nvSpPr>
        <p:spPr>
          <a:xfrm>
            <a:off x="1295400" y="3187127"/>
            <a:ext cx="698021"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93.51%</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8" name="TextBox 7"/>
          <p:cNvSpPr txBox="1"/>
          <p:nvPr/>
        </p:nvSpPr>
        <p:spPr>
          <a:xfrm>
            <a:off x="2590800" y="3187126"/>
            <a:ext cx="698021"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93.28%</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TextBox 8"/>
          <p:cNvSpPr txBox="1"/>
          <p:nvPr/>
        </p:nvSpPr>
        <p:spPr>
          <a:xfrm>
            <a:off x="3886200" y="3159220"/>
            <a:ext cx="698021"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93.49%</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10" name="TextBox 9"/>
          <p:cNvSpPr txBox="1"/>
          <p:nvPr/>
        </p:nvSpPr>
        <p:spPr>
          <a:xfrm>
            <a:off x="1295399" y="4145605"/>
            <a:ext cx="698021"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6.49%</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11" name="TextBox 10"/>
          <p:cNvSpPr txBox="1"/>
          <p:nvPr/>
        </p:nvSpPr>
        <p:spPr>
          <a:xfrm>
            <a:off x="2590800" y="4142361"/>
            <a:ext cx="698021"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6.72%</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12" name="TextBox 11"/>
          <p:cNvSpPr txBox="1"/>
          <p:nvPr/>
        </p:nvSpPr>
        <p:spPr>
          <a:xfrm>
            <a:off x="3886200" y="4139478"/>
            <a:ext cx="698021"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6.51%</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13105530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Transportation</a:t>
            </a:r>
          </a:p>
        </p:txBody>
      </p:sp>
      <p:sp>
        <p:nvSpPr>
          <p:cNvPr id="4" name="Content Placeholder 3"/>
          <p:cNvSpPr>
            <a:spLocks noGrp="1"/>
          </p:cNvSpPr>
          <p:nvPr>
            <p:ph sz="half" idx="2"/>
          </p:nvPr>
        </p:nvSpPr>
        <p:spPr>
          <a:xfrm>
            <a:off x="1149417" y="1752600"/>
            <a:ext cx="6858000" cy="3810000"/>
          </a:xfrm>
          <a:solidFill>
            <a:srgbClr val="FFFF99"/>
          </a:solidFill>
          <a:ln w="25400">
            <a:solidFill>
              <a:schemeClr val="tx1"/>
            </a:solidFill>
          </a:ln>
        </p:spPr>
        <p:txBody>
          <a:bodyPr>
            <a:normAutofit/>
          </a:bodyPr>
          <a:lstStyle/>
          <a:p>
            <a:endParaRPr lang="en-US" sz="2400" dirty="0"/>
          </a:p>
          <a:p>
            <a:r>
              <a:rPr lang="en-US" sz="2400" dirty="0"/>
              <a:t>Contractual obligations of 3%</a:t>
            </a:r>
          </a:p>
          <a:p>
            <a:r>
              <a:rPr lang="en-US" sz="2400" dirty="0"/>
              <a:t>Vo-Tech/special education/ 504 transportation due to state and federal mandates</a:t>
            </a:r>
          </a:p>
          <a:p>
            <a:r>
              <a:rPr lang="en-US" sz="2400" dirty="0"/>
              <a:t>34 vans </a:t>
            </a:r>
            <a:r>
              <a:rPr lang="mr-IN" sz="2400" dirty="0"/>
              <a:t>–</a:t>
            </a:r>
            <a:r>
              <a:rPr lang="en-US" sz="2400" dirty="0"/>
              <a:t> model years range from 2000-2017</a:t>
            </a:r>
          </a:p>
          <a:p>
            <a:r>
              <a:rPr lang="en-US" sz="2400" dirty="0"/>
              <a:t>2 cars </a:t>
            </a:r>
            <a:r>
              <a:rPr lang="mr-IN" sz="2400" dirty="0"/>
              <a:t>–</a:t>
            </a:r>
            <a:r>
              <a:rPr lang="en-US" sz="2400" dirty="0"/>
              <a:t> 2006 &amp; 2013</a:t>
            </a:r>
          </a:p>
          <a:p>
            <a:r>
              <a:rPr lang="en-US" sz="2400" dirty="0"/>
              <a:t>Older fleet requires increased maintenance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570064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Special Education</a:t>
            </a:r>
          </a:p>
        </p:txBody>
      </p:sp>
      <p:graphicFrame>
        <p:nvGraphicFramePr>
          <p:cNvPr id="13" name="Content Placeholder 12"/>
          <p:cNvGraphicFramePr>
            <a:graphicFrameLocks noGrp="1"/>
          </p:cNvGraphicFramePr>
          <p:nvPr>
            <p:ph sz="half" idx="2"/>
            <p:extLst/>
          </p:nvPr>
        </p:nvGraphicFramePr>
        <p:xfrm>
          <a:off x="4648200" y="1600200"/>
          <a:ext cx="4038600" cy="22869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524000" y="4038600"/>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77.95%</a:t>
            </a:r>
          </a:p>
        </p:txBody>
      </p:sp>
      <p:sp>
        <p:nvSpPr>
          <p:cNvPr id="16" name="TextBox 15"/>
          <p:cNvSpPr txBox="1"/>
          <p:nvPr/>
        </p:nvSpPr>
        <p:spPr>
          <a:xfrm>
            <a:off x="1524000" y="5019487"/>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22.05%</a:t>
            </a:r>
          </a:p>
        </p:txBody>
      </p:sp>
      <p:sp>
        <p:nvSpPr>
          <p:cNvPr id="17" name="TextBox 16"/>
          <p:cNvSpPr txBox="1"/>
          <p:nvPr/>
        </p:nvSpPr>
        <p:spPr>
          <a:xfrm>
            <a:off x="2535644" y="4057073"/>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77.99%</a:t>
            </a:r>
          </a:p>
        </p:txBody>
      </p:sp>
      <p:sp>
        <p:nvSpPr>
          <p:cNvPr id="18" name="TextBox 17"/>
          <p:cNvSpPr txBox="1"/>
          <p:nvPr/>
        </p:nvSpPr>
        <p:spPr>
          <a:xfrm>
            <a:off x="2564520" y="5008715"/>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22.01%</a:t>
            </a:r>
          </a:p>
        </p:txBody>
      </p:sp>
      <p:sp>
        <p:nvSpPr>
          <p:cNvPr id="19" name="TextBox 18"/>
          <p:cNvSpPr txBox="1"/>
          <p:nvPr/>
        </p:nvSpPr>
        <p:spPr>
          <a:xfrm>
            <a:off x="3581400" y="4038600"/>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77.06%</a:t>
            </a:r>
          </a:p>
        </p:txBody>
      </p:sp>
      <p:sp>
        <p:nvSpPr>
          <p:cNvPr id="20" name="TextBox 19"/>
          <p:cNvSpPr txBox="1"/>
          <p:nvPr/>
        </p:nvSpPr>
        <p:spPr>
          <a:xfrm>
            <a:off x="3581400" y="5028961"/>
            <a:ext cx="634042" cy="3043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22.94%</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3291234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48600" cy="990600"/>
          </a:xfrm>
        </p:spPr>
        <p:txBody>
          <a:bodyPr>
            <a:normAutofit/>
          </a:bodyPr>
          <a:lstStyle/>
          <a:p>
            <a:r>
              <a:rPr lang="en-US" sz="3600" dirty="0"/>
              <a:t>Special Education Costs: Major Drivers</a:t>
            </a:r>
          </a:p>
        </p:txBody>
      </p:sp>
      <p:graphicFrame>
        <p:nvGraphicFramePr>
          <p:cNvPr id="6" name="Table 5"/>
          <p:cNvGraphicFramePr>
            <a:graphicFrameLocks noGrp="1"/>
          </p:cNvGraphicFramePr>
          <p:nvPr>
            <p:extLst/>
          </p:nvPr>
        </p:nvGraphicFramePr>
        <p:xfrm>
          <a:off x="5486400" y="2438400"/>
          <a:ext cx="3276600" cy="2077722"/>
        </p:xfrm>
        <a:graphic>
          <a:graphicData uri="http://schemas.openxmlformats.org/drawingml/2006/table">
            <a:tbl>
              <a:tblPr/>
              <a:tblGrid>
                <a:gridCol w="2077081">
                  <a:extLst>
                    <a:ext uri="{9D8B030D-6E8A-4147-A177-3AD203B41FA5}">
                      <a16:colId xmlns:a16="http://schemas.microsoft.com/office/drawing/2014/main" xmlns="" val="20000"/>
                    </a:ext>
                  </a:extLst>
                </a:gridCol>
                <a:gridCol w="1199519">
                  <a:extLst>
                    <a:ext uri="{9D8B030D-6E8A-4147-A177-3AD203B41FA5}">
                      <a16:colId xmlns:a16="http://schemas.microsoft.com/office/drawing/2014/main" xmlns="" val="20001"/>
                    </a:ext>
                  </a:extLst>
                </a:gridCol>
              </a:tblGrid>
              <a:tr h="189924">
                <a:tc>
                  <a:txBody>
                    <a:bodyPr/>
                    <a:lstStyle/>
                    <a:p>
                      <a:pPr algn="l" fontAlgn="b"/>
                      <a:r>
                        <a:rPr lang="en-US" sz="1100" b="1" i="0" u="none" strike="noStrike" dirty="0">
                          <a:solidFill>
                            <a:srgbClr val="000000"/>
                          </a:solidFill>
                          <a:effectLst/>
                          <a:latin typeface="Arial"/>
                        </a:rPr>
                        <a:t>ADMINISTRATIVE SALARIES</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b"/>
                      <a:r>
                        <a:rPr lang="en-US" sz="1100" b="0" i="0" u="none" strike="noStrike" dirty="0">
                          <a:solidFill>
                            <a:srgbClr val="000000"/>
                          </a:solidFill>
                          <a:effectLst/>
                          <a:latin typeface="Arial"/>
                        </a:rPr>
                        <a:t>430,029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xmlns="" val="10000"/>
                  </a:ext>
                </a:extLst>
              </a:tr>
              <a:tr h="189924">
                <a:tc>
                  <a:txBody>
                    <a:bodyPr/>
                    <a:lstStyle/>
                    <a:p>
                      <a:pPr algn="l" fontAlgn="b"/>
                      <a:r>
                        <a:rPr lang="en-US" sz="1100" b="1" i="0" u="none" strike="noStrike" dirty="0">
                          <a:solidFill>
                            <a:srgbClr val="000000"/>
                          </a:solidFill>
                          <a:effectLst/>
                          <a:latin typeface="Arial"/>
                        </a:rPr>
                        <a:t>CERTIFIED SALARIES</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r" fontAlgn="b"/>
                      <a:r>
                        <a:rPr lang="is-IS" sz="1100" b="0" i="0" u="none" strike="noStrike">
                          <a:solidFill>
                            <a:srgbClr val="000000"/>
                          </a:solidFill>
                          <a:effectLst/>
                          <a:latin typeface="Arial"/>
                        </a:rPr>
                        <a:t>3,645,105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xmlns="" val="10001"/>
                  </a:ext>
                </a:extLst>
              </a:tr>
              <a:tr h="189924">
                <a:tc>
                  <a:txBody>
                    <a:bodyPr/>
                    <a:lstStyle/>
                    <a:p>
                      <a:pPr algn="l" fontAlgn="b"/>
                      <a:r>
                        <a:rPr lang="en-US" sz="1100" b="1" i="0" u="none" strike="noStrike" dirty="0">
                          <a:solidFill>
                            <a:srgbClr val="000000"/>
                          </a:solidFill>
                          <a:effectLst/>
                          <a:latin typeface="Arial"/>
                        </a:rPr>
                        <a:t>NON-CERTIFIED SALARIES</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r>
                        <a:rPr lang="fi-FI" sz="1100" b="0" i="0" u="none" strike="noStrike">
                          <a:solidFill>
                            <a:srgbClr val="000000"/>
                          </a:solidFill>
                          <a:effectLst/>
                          <a:latin typeface="Arial"/>
                        </a:rPr>
                        <a:t>1,992,374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10002"/>
                  </a:ext>
                </a:extLst>
              </a:tr>
              <a:tr h="189924">
                <a:tc>
                  <a:txBody>
                    <a:bodyPr/>
                    <a:lstStyle/>
                    <a:p>
                      <a:pPr algn="l" fontAlgn="b"/>
                      <a:r>
                        <a:rPr lang="en-US" sz="1100" b="1" i="0" u="none" strike="noStrike" dirty="0">
                          <a:solidFill>
                            <a:srgbClr val="000000"/>
                          </a:solidFill>
                          <a:effectLst/>
                          <a:latin typeface="Arial"/>
                        </a:rPr>
                        <a:t>EMPLOYEE BENEFITS</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r" fontAlgn="b"/>
                      <a:r>
                        <a:rPr lang="fi-FI" sz="1100" b="0" i="0" u="none" strike="noStrike" dirty="0">
                          <a:solidFill>
                            <a:srgbClr val="000000"/>
                          </a:solidFill>
                          <a:effectLst/>
                          <a:latin typeface="Arial"/>
                        </a:rPr>
                        <a:t>732,750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extLst>
                  <a:ext uri="{0D108BD9-81ED-4DB2-BD59-A6C34878D82A}">
                    <a16:rowId xmlns:a16="http://schemas.microsoft.com/office/drawing/2014/main" xmlns="" val="10003"/>
                  </a:ext>
                </a:extLst>
              </a:tr>
              <a:tr h="189924">
                <a:tc>
                  <a:txBody>
                    <a:bodyPr/>
                    <a:lstStyle/>
                    <a:p>
                      <a:pPr algn="l" fontAlgn="b"/>
                      <a:r>
                        <a:rPr lang="en-US" sz="1100" b="1" i="0" u="none" strike="noStrike" dirty="0">
                          <a:solidFill>
                            <a:srgbClr val="000000"/>
                          </a:solidFill>
                          <a:effectLst/>
                          <a:latin typeface="Arial"/>
                        </a:rPr>
                        <a:t>CONTRACTED SERVICES</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r" fontAlgn="b"/>
                      <a:r>
                        <a:rPr lang="is-IS" sz="1100" b="0" i="0" u="none" strike="noStrike" dirty="0">
                          <a:solidFill>
                            <a:srgbClr val="000000"/>
                          </a:solidFill>
                          <a:effectLst/>
                          <a:latin typeface="Arial"/>
                        </a:rPr>
                        <a:t>579,607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xmlns="" val="10004"/>
                  </a:ext>
                </a:extLst>
              </a:tr>
              <a:tr h="189924">
                <a:tc>
                  <a:txBody>
                    <a:bodyPr/>
                    <a:lstStyle/>
                    <a:p>
                      <a:pPr algn="l" fontAlgn="b"/>
                      <a:r>
                        <a:rPr lang="en-US" sz="1100" b="1" i="0" u="none" strike="noStrike" dirty="0">
                          <a:solidFill>
                            <a:srgbClr val="000000"/>
                          </a:solidFill>
                          <a:effectLst/>
                          <a:latin typeface="Arial"/>
                        </a:rPr>
                        <a:t>TRANSPORTATION</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b"/>
                      <a:r>
                        <a:rPr lang="is-IS" sz="1100" b="0" i="0" u="none" strike="noStrike" dirty="0">
                          <a:solidFill>
                            <a:srgbClr val="000000"/>
                          </a:solidFill>
                          <a:effectLst/>
                          <a:latin typeface="Arial"/>
                        </a:rPr>
                        <a:t>1,099,035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5"/>
                  </a:ext>
                </a:extLst>
              </a:tr>
              <a:tr h="189924">
                <a:tc>
                  <a:txBody>
                    <a:bodyPr/>
                    <a:lstStyle/>
                    <a:p>
                      <a:pPr algn="l" fontAlgn="b"/>
                      <a:r>
                        <a:rPr lang="en-US" sz="1100" b="1" i="0" u="none" strike="noStrike" dirty="0">
                          <a:solidFill>
                            <a:srgbClr val="000000"/>
                          </a:solidFill>
                          <a:effectLst/>
                          <a:latin typeface="Arial"/>
                        </a:rPr>
                        <a:t>TUITION</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fi-FI" sz="1100" b="0" i="0" u="none" strike="noStrike" dirty="0">
                          <a:solidFill>
                            <a:srgbClr val="000000"/>
                          </a:solidFill>
                          <a:effectLst/>
                          <a:latin typeface="Arial"/>
                        </a:rPr>
                        <a:t>1,529,618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6"/>
                  </a:ext>
                </a:extLst>
              </a:tr>
              <a:tr h="368406">
                <a:tc>
                  <a:txBody>
                    <a:bodyPr/>
                    <a:lstStyle/>
                    <a:p>
                      <a:pPr algn="l" fontAlgn="b"/>
                      <a:r>
                        <a:rPr lang="en-US" sz="1100" b="1" i="0" u="none" strike="noStrike" dirty="0">
                          <a:solidFill>
                            <a:srgbClr val="000000"/>
                          </a:solidFill>
                          <a:effectLst/>
                          <a:latin typeface="Arial"/>
                        </a:rPr>
                        <a:t>SUPPLIES, TEXTBOOKS &amp; MATERIALS</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is-IS" sz="1100" b="0" i="0" u="none" strike="noStrike" dirty="0">
                          <a:solidFill>
                            <a:srgbClr val="000000"/>
                          </a:solidFill>
                          <a:effectLst/>
                          <a:latin typeface="Arial"/>
                        </a:rPr>
                        <a:t>47,218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7"/>
                  </a:ext>
                </a:extLst>
              </a:tr>
              <a:tr h="189924">
                <a:tc>
                  <a:txBody>
                    <a:bodyPr/>
                    <a:lstStyle/>
                    <a:p>
                      <a:pPr algn="l" fontAlgn="b"/>
                      <a:r>
                        <a:rPr lang="en-US" sz="1100" b="1" i="0" u="none" strike="noStrike" dirty="0">
                          <a:solidFill>
                            <a:srgbClr val="000000"/>
                          </a:solidFill>
                          <a:effectLst/>
                          <a:latin typeface="Arial"/>
                        </a:rPr>
                        <a:t>EQUIPMENT</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is-IS" sz="1100" b="0" i="0" u="none" strike="noStrike" dirty="0">
                          <a:solidFill>
                            <a:srgbClr val="000000"/>
                          </a:solidFill>
                          <a:effectLst/>
                          <a:latin typeface="Arial"/>
                        </a:rPr>
                        <a:t>2,424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8"/>
                  </a:ext>
                </a:extLst>
              </a:tr>
              <a:tr h="189924">
                <a:tc>
                  <a:txBody>
                    <a:bodyPr/>
                    <a:lstStyle/>
                    <a:p>
                      <a:pPr algn="l" fontAlgn="b"/>
                      <a:r>
                        <a:rPr lang="en-US" sz="1100" b="1" i="0" u="none" strike="noStrike" dirty="0">
                          <a:solidFill>
                            <a:srgbClr val="000000"/>
                          </a:solidFill>
                          <a:effectLst/>
                          <a:latin typeface="Arial"/>
                        </a:rPr>
                        <a:t>ALL OTHER EXPENDITURES</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b"/>
                      <a:r>
                        <a:rPr lang="is-IS" sz="1100" b="0" i="0" u="none" strike="noStrike" dirty="0">
                          <a:solidFill>
                            <a:srgbClr val="000000"/>
                          </a:solidFill>
                          <a:effectLst/>
                          <a:latin typeface="Arial"/>
                        </a:rPr>
                        <a:t>7,100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0009"/>
                  </a:ext>
                </a:extLst>
              </a:tr>
            </a:tbl>
          </a:graphicData>
        </a:graphic>
      </p:graphicFrame>
      <p:graphicFrame>
        <p:nvGraphicFramePr>
          <p:cNvPr id="3" name="Object 2"/>
          <p:cNvGraphicFramePr>
            <a:graphicFrameLocks noChangeAspect="1"/>
          </p:cNvGraphicFramePr>
          <p:nvPr>
            <p:extLst/>
          </p:nvPr>
        </p:nvGraphicFramePr>
        <p:xfrm>
          <a:off x="304800" y="1524000"/>
          <a:ext cx="4800600" cy="4344176"/>
        </p:xfrm>
        <a:graphic>
          <a:graphicData uri="http://schemas.openxmlformats.org/presentationml/2006/ole">
            <mc:AlternateContent xmlns:mc="http://schemas.openxmlformats.org/markup-compatibility/2006">
              <mc:Choice xmlns:v="urn:schemas-microsoft-com:vml" Requires="v">
                <p:oleObj spid="_x0000_s45059" name="Worksheet" r:id="rId3" imgW="5610121" imgH="5076810" progId="Excel.Sheet.12">
                  <p:link updateAutomatic="1"/>
                </p:oleObj>
              </mc:Choice>
              <mc:Fallback>
                <p:oleObj name="Worksheet" r:id="rId3" imgW="5610121" imgH="5076810" progId="Excel.Sheet.12">
                  <p:link updateAutomatic="1"/>
                  <p:pic>
                    <p:nvPicPr>
                      <p:cNvPr id="3" name="Object 2"/>
                      <p:cNvPicPr/>
                      <p:nvPr/>
                    </p:nvPicPr>
                    <p:blipFill>
                      <a:blip r:embed="rId4"/>
                      <a:stretch>
                        <a:fillRect/>
                      </a:stretch>
                    </p:blipFill>
                    <p:spPr>
                      <a:xfrm>
                        <a:off x="304800" y="1524000"/>
                        <a:ext cx="4800600" cy="4344176"/>
                      </a:xfrm>
                      <a:prstGeom prst="rect">
                        <a:avLst/>
                      </a:prstGeom>
                    </p:spPr>
                  </p:pic>
                </p:oleObj>
              </mc:Fallback>
            </mc:AlternateContent>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6115522"/>
            <a:ext cx="1009650" cy="609128"/>
          </a:xfrm>
          <a:prstGeom prst="rect">
            <a:avLst/>
          </a:prstGeom>
        </p:spPr>
      </p:pic>
    </p:spTree>
    <p:extLst>
      <p:ext uri="{BB962C8B-B14F-4D97-AF65-F5344CB8AC3E}">
        <p14:creationId xmlns:p14="http://schemas.microsoft.com/office/powerpoint/2010/main" val="322503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CB7C0-BC7C-489A-9DD2-BEE43C9F4301}"/>
              </a:ext>
            </a:extLst>
          </p:cNvPr>
          <p:cNvSpPr>
            <a:spLocks noGrp="1"/>
          </p:cNvSpPr>
          <p:nvPr>
            <p:ph type="title"/>
          </p:nvPr>
        </p:nvSpPr>
        <p:spPr>
          <a:xfrm>
            <a:off x="457200" y="0"/>
            <a:ext cx="8229600" cy="990600"/>
          </a:xfrm>
        </p:spPr>
        <p:txBody>
          <a:bodyPr/>
          <a:lstStyle/>
          <a:p>
            <a:r>
              <a:rPr lang="en-US" dirty="0"/>
              <a:t>Budget Drivers</a:t>
            </a:r>
          </a:p>
        </p:txBody>
      </p:sp>
      <p:sp>
        <p:nvSpPr>
          <p:cNvPr id="4" name="Content Placeholder 3">
            <a:extLst>
              <a:ext uri="{FF2B5EF4-FFF2-40B4-BE49-F238E27FC236}">
                <a16:creationId xmlns:a16="http://schemas.microsoft.com/office/drawing/2014/main" xmlns="" id="{8E452358-D2E3-41A2-A6C8-E317953AE073}"/>
              </a:ext>
            </a:extLst>
          </p:cNvPr>
          <p:cNvSpPr>
            <a:spLocks noGrp="1"/>
          </p:cNvSpPr>
          <p:nvPr>
            <p:ph idx="1"/>
          </p:nvPr>
        </p:nvSpPr>
        <p:spPr>
          <a:xfrm>
            <a:off x="457200" y="1447800"/>
            <a:ext cx="8229600" cy="5105400"/>
          </a:xfrm>
        </p:spPr>
        <p:txBody>
          <a:bodyPr>
            <a:normAutofit fontScale="70000" lnSpcReduction="20000"/>
          </a:bodyPr>
          <a:lstStyle/>
          <a:p>
            <a:r>
              <a:rPr lang="en-US" sz="4400" b="1" u="sng" dirty="0"/>
              <a:t>Receipts</a:t>
            </a:r>
            <a:r>
              <a:rPr lang="en-US" sz="4400" dirty="0"/>
              <a:t>:</a:t>
            </a:r>
          </a:p>
          <a:p>
            <a:pPr lvl="1"/>
            <a:r>
              <a:rPr lang="en-US" sz="3600" dirty="0"/>
              <a:t> Grand List (times mill rate = tax revenue)</a:t>
            </a:r>
          </a:p>
          <a:p>
            <a:pPr lvl="1"/>
            <a:r>
              <a:rPr lang="en-US" sz="3600" dirty="0"/>
              <a:t> Non-Tax Revenues:</a:t>
            </a:r>
          </a:p>
          <a:p>
            <a:pPr lvl="2"/>
            <a:r>
              <a:rPr lang="en-US" sz="3600" dirty="0"/>
              <a:t>State Grants – Education &amp; Non-Education</a:t>
            </a:r>
          </a:p>
          <a:p>
            <a:pPr lvl="2"/>
            <a:r>
              <a:rPr lang="en-US" sz="3600" dirty="0"/>
              <a:t>User Fees</a:t>
            </a:r>
          </a:p>
          <a:p>
            <a:pPr lvl="2"/>
            <a:r>
              <a:rPr lang="en-US" sz="3600" dirty="0"/>
              <a:t>Interest &amp; Other Income</a:t>
            </a:r>
          </a:p>
          <a:p>
            <a:pPr lvl="2"/>
            <a:r>
              <a:rPr lang="en-US" sz="3600" dirty="0"/>
              <a:t>Assigned Fund Balance</a:t>
            </a:r>
          </a:p>
          <a:p>
            <a:pPr marL="457200" lvl="1" indent="0">
              <a:buNone/>
            </a:pPr>
            <a:endParaRPr lang="en-US" sz="3600" dirty="0"/>
          </a:p>
          <a:p>
            <a:r>
              <a:rPr lang="en-US" sz="4400" b="1" u="sng" dirty="0"/>
              <a:t>Expenditures</a:t>
            </a:r>
            <a:r>
              <a:rPr lang="en-US" sz="4400" dirty="0"/>
              <a:t>:</a:t>
            </a:r>
          </a:p>
          <a:p>
            <a:pPr lvl="1"/>
            <a:r>
              <a:rPr lang="en-US" sz="3600" dirty="0"/>
              <a:t> Operating Costs – </a:t>
            </a:r>
            <a:r>
              <a:rPr lang="en-US" sz="3500" dirty="0"/>
              <a:t>BOE &amp; Gen Gov’t</a:t>
            </a:r>
            <a:endParaRPr lang="en-US" sz="3600" dirty="0"/>
          </a:p>
          <a:p>
            <a:pPr lvl="1"/>
            <a:r>
              <a:rPr lang="en-US" sz="3600" dirty="0"/>
              <a:t> Capital Investments</a:t>
            </a:r>
          </a:p>
          <a:p>
            <a:pPr lvl="1"/>
            <a:r>
              <a:rPr lang="en-US" sz="3600" dirty="0"/>
              <a:t> Servicing Liabilities </a:t>
            </a:r>
            <a:r>
              <a:rPr lang="en-US" sz="2300" dirty="0"/>
              <a:t>(debt, leases, DB pension)</a:t>
            </a:r>
          </a:p>
          <a:p>
            <a:endParaRPr lang="en-US" dirty="0"/>
          </a:p>
        </p:txBody>
      </p:sp>
    </p:spTree>
    <p:extLst>
      <p:ext uri="{BB962C8B-B14F-4D97-AF65-F5344CB8AC3E}">
        <p14:creationId xmlns:p14="http://schemas.microsoft.com/office/powerpoint/2010/main" val="17912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pPr algn="ctr"/>
            <a:r>
              <a:rPr lang="en-US" sz="4200" dirty="0">
                <a:solidFill>
                  <a:srgbClr val="00B0F0"/>
                </a:solidFill>
              </a:rPr>
              <a:t>The Grand List</a:t>
            </a:r>
            <a:br>
              <a:rPr lang="en-US" sz="4200" dirty="0">
                <a:solidFill>
                  <a:srgbClr val="00B0F0"/>
                </a:solidFill>
              </a:rPr>
            </a:br>
            <a:r>
              <a:rPr lang="en-US" sz="4200" dirty="0">
                <a:solidFill>
                  <a:srgbClr val="00B0F0"/>
                </a:solidFill>
              </a:rPr>
              <a:t>A Measure of the Local Economy</a:t>
            </a:r>
          </a:p>
        </p:txBody>
      </p:sp>
      <p:sp>
        <p:nvSpPr>
          <p:cNvPr id="4" name="Content Placeholder 3"/>
          <p:cNvSpPr>
            <a:spLocks noGrp="1"/>
          </p:cNvSpPr>
          <p:nvPr>
            <p:ph idx="1"/>
          </p:nvPr>
        </p:nvSpPr>
        <p:spPr>
          <a:xfrm>
            <a:off x="838200" y="2133600"/>
            <a:ext cx="7696200" cy="4495800"/>
          </a:xfrm>
        </p:spPr>
        <p:txBody>
          <a:bodyPr>
            <a:normAutofit fontScale="25000" lnSpcReduction="20000"/>
          </a:bodyPr>
          <a:lstStyle/>
          <a:p>
            <a:pPr>
              <a:buNone/>
            </a:pPr>
            <a:endParaRPr lang="en-US" sz="2800" dirty="0"/>
          </a:p>
          <a:p>
            <a:pPr marL="0" indent="0" algn="ctr">
              <a:spcBef>
                <a:spcPts val="0"/>
              </a:spcBef>
              <a:spcAft>
                <a:spcPts val="1800"/>
              </a:spcAft>
              <a:buNone/>
            </a:pPr>
            <a:r>
              <a:rPr lang="en-US" sz="11200" dirty="0"/>
              <a:t>The Grand List base for the proposed budget is </a:t>
            </a:r>
            <a:r>
              <a:rPr lang="en-US" sz="11200" b="1" dirty="0">
                <a:solidFill>
                  <a:srgbClr val="00B0F0"/>
                </a:solidFill>
              </a:rPr>
              <a:t>$2.295 billion - </a:t>
            </a:r>
            <a:r>
              <a:rPr lang="en-US" sz="11200" dirty="0"/>
              <a:t>flat to prior year.  Although the Town experienced modest growth in the grand list submitted to the State, this growth was offset by ongoing legal challenges to the 2017 revaluation.  </a:t>
            </a:r>
          </a:p>
          <a:p>
            <a:pPr marL="741363" indent="0" algn="just">
              <a:spcBef>
                <a:spcPts val="0"/>
              </a:spcBef>
              <a:spcAft>
                <a:spcPts val="1800"/>
              </a:spcAft>
              <a:buNone/>
            </a:pPr>
            <a:endParaRPr lang="en-US" sz="1600" dirty="0"/>
          </a:p>
          <a:p>
            <a:pPr marL="0" indent="0">
              <a:spcBef>
                <a:spcPts val="0"/>
              </a:spcBef>
              <a:spcAft>
                <a:spcPts val="1800"/>
              </a:spcAft>
              <a:buNone/>
            </a:pPr>
            <a:endParaRPr lang="en-US" sz="1200" i="1" dirty="0"/>
          </a:p>
          <a:p>
            <a:pPr marL="0" indent="0">
              <a:spcBef>
                <a:spcPts val="0"/>
              </a:spcBef>
              <a:spcAft>
                <a:spcPts val="1800"/>
              </a:spcAft>
              <a:buNone/>
            </a:pPr>
            <a:r>
              <a:rPr lang="en-US" sz="5600" i="1" dirty="0"/>
              <a:t>The Grand List is the basis for computing Berlin's current levy and resulting mill rate.  The Assessor maintains, updates and continually reviews records for all real estate, personal property and motor vehicles for Berlin's Grand List. </a:t>
            </a:r>
          </a:p>
          <a:p>
            <a:pPr marL="0" indent="0">
              <a:spcBef>
                <a:spcPts val="0"/>
              </a:spcBef>
              <a:spcAft>
                <a:spcPts val="1800"/>
              </a:spcAft>
              <a:buNone/>
            </a:pPr>
            <a:r>
              <a:rPr lang="en-US" sz="5600" i="1" dirty="0"/>
              <a:t>State law requires every town to revalue real property every five years – 2017 was a revaluation year in Berlin.  Revaluation aligns real property values with emerging sales information to ensure real estate taxes are applied appropriately</a:t>
            </a:r>
          </a:p>
          <a:p>
            <a:pPr marL="741363" indent="0" algn="just">
              <a:spcBef>
                <a:spcPts val="0"/>
              </a:spcBef>
              <a:spcAft>
                <a:spcPts val="1800"/>
              </a:spcAft>
              <a:buNone/>
            </a:pP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80D453F-AF9C-4116-9646-54F5D2B6303F}"/>
              </a:ext>
            </a:extLst>
          </p:cNvPr>
          <p:cNvSpPr>
            <a:spLocks noGrp="1"/>
          </p:cNvSpPr>
          <p:nvPr>
            <p:ph type="title"/>
          </p:nvPr>
        </p:nvSpPr>
        <p:spPr>
          <a:xfrm>
            <a:off x="457200" y="152400"/>
            <a:ext cx="8229600" cy="1295400"/>
          </a:xfrm>
        </p:spPr>
        <p:txBody>
          <a:bodyPr>
            <a:noAutofit/>
          </a:bodyPr>
          <a:lstStyle/>
          <a:p>
            <a:pPr algn="ctr"/>
            <a:r>
              <a:rPr lang="en-US" sz="3600" dirty="0">
                <a:solidFill>
                  <a:srgbClr val="00B0F0"/>
                </a:solidFill>
              </a:rPr>
              <a:t>Grand List Over Last 5 Years</a:t>
            </a:r>
            <a:br>
              <a:rPr lang="en-US" sz="3600" dirty="0">
                <a:solidFill>
                  <a:srgbClr val="00B0F0"/>
                </a:solidFill>
              </a:rPr>
            </a:br>
            <a:r>
              <a:rPr lang="en-US" sz="3600" u="sng" dirty="0">
                <a:solidFill>
                  <a:srgbClr val="00B0F0"/>
                </a:solidFill>
              </a:rPr>
              <a:t>1%</a:t>
            </a:r>
            <a:r>
              <a:rPr lang="en-US" sz="3600" dirty="0">
                <a:solidFill>
                  <a:srgbClr val="00B0F0"/>
                </a:solidFill>
              </a:rPr>
              <a:t> Compounded Annual Growth Rate</a:t>
            </a:r>
          </a:p>
        </p:txBody>
      </p:sp>
      <p:sp>
        <p:nvSpPr>
          <p:cNvPr id="6" name="TextBox 5">
            <a:extLst>
              <a:ext uri="{FF2B5EF4-FFF2-40B4-BE49-F238E27FC236}">
                <a16:creationId xmlns:a16="http://schemas.microsoft.com/office/drawing/2014/main" xmlns="" id="{766D675F-83CE-4B33-9D4D-55705A2BB215}"/>
              </a:ext>
            </a:extLst>
          </p:cNvPr>
          <p:cNvSpPr txBox="1"/>
          <p:nvPr/>
        </p:nvSpPr>
        <p:spPr>
          <a:xfrm>
            <a:off x="838200" y="6329523"/>
            <a:ext cx="5334000" cy="415498"/>
          </a:xfrm>
          <a:prstGeom prst="rect">
            <a:avLst/>
          </a:prstGeom>
          <a:noFill/>
        </p:spPr>
        <p:txBody>
          <a:bodyPr wrap="square" rtlCol="0">
            <a:spAutoFit/>
          </a:bodyPr>
          <a:lstStyle/>
          <a:p>
            <a:r>
              <a:rPr lang="en-US" sz="1050" dirty="0"/>
              <a:t>* Revaluation Year</a:t>
            </a:r>
          </a:p>
          <a:p>
            <a:r>
              <a:rPr lang="en-US" sz="1050" dirty="0"/>
              <a:t>Excluding revaluation lawsuits, GL CAGR would be 1.3% over last five years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371600"/>
            <a:ext cx="8382000" cy="495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648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21411</TotalTime>
  <Words>2751</Words>
  <Application>Microsoft Office PowerPoint</Application>
  <PresentationFormat>On-screen Show (4:3)</PresentationFormat>
  <Paragraphs>559</Paragraphs>
  <Slides>66</Slides>
  <Notes>27</Notes>
  <HiddenSlides>0</HiddenSlides>
  <MMClips>0</MMClips>
  <ScaleCrop>false</ScaleCrop>
  <HeadingPairs>
    <vt:vector size="8" baseType="variant">
      <vt:variant>
        <vt:lpstr>Theme</vt:lpstr>
      </vt:variant>
      <vt:variant>
        <vt:i4>3</vt:i4>
      </vt:variant>
      <vt:variant>
        <vt:lpstr>Links</vt:lpstr>
      </vt:variant>
      <vt:variant>
        <vt:i4>36</vt:i4>
      </vt:variant>
      <vt:variant>
        <vt:lpstr>Embedded OLE Servers</vt:lpstr>
      </vt:variant>
      <vt:variant>
        <vt:i4>1</vt:i4>
      </vt:variant>
      <vt:variant>
        <vt:lpstr>Slide Titles</vt:lpstr>
      </vt:variant>
      <vt:variant>
        <vt:i4>66</vt:i4>
      </vt:variant>
    </vt:vector>
  </HeadingPairs>
  <TitlesOfParts>
    <vt:vector size="106" baseType="lpstr">
      <vt:lpstr>Executive</vt:lpstr>
      <vt:lpstr>Office Theme</vt:lpstr>
      <vt:lpstr>1_Office Theme</vt:lpstr>
      <vt:lpstr>\\BPS-BOE-FS\Business-Data\Budget Presentation Worksheet 2 from Lora.xlsx!Slide 7 Prop Bud!R8C5:R27C8</vt:lpstr>
      <vt:lpstr>\\BPS-BOE-FS\Business-Data\Budget Presentation Worksheet 2 from Lora.xlsx!Slide 7 Prop Bud!R28C5:R52C8</vt:lpstr>
      <vt:lpstr>\\BPS-BOE-FS\Business-Data\Budget Presentation Worksheet 2 from Lora.xlsx!Slide 7 Prop Bud!R53C5:R62C8</vt:lpstr>
      <vt:lpstr>\\BPS-BOE-FS\Business-Data\Budget Presentation Worksheet 2 from Lora.xlsx!Slide 4 Town Adopt Comp!R6C1:R14C7</vt:lpstr>
      <vt:lpstr>C:\Users\tjoyce\Downloads\Mill Rate Comparison- 5yrs. for Brian.xlsx!Sheet1!R5C2:R21C12</vt:lpstr>
      <vt:lpstr>\\BPS-BOE-FS\Business-Data\Budget Presentation Worksheet 2 from Lora.xlsx!Slide 3 Fund Hist![Budget Presentation Worksheet 2 from Lora.xlsx]Slide 3 Fund Hist Chart 7</vt:lpstr>
      <vt:lpstr>\\BPS-BOE-FS\Business-Data\Budget Presentation Worksheet 2 from Lora.xlsx!Slide 9 NCEP Fund Hist![Budget Presentation Worksheet 2 from Lora.xlsx]Slide 9 NCEP Fund Hist Chart 2</vt:lpstr>
      <vt:lpstr>\\BPS-BOE-FS\Business-Data\Budget Presentation Worksheet 2 from Lora.xlsx!Slide 2 PPExp.![Budget Presentation Worksheet 2 from Lora.xlsx]Slide 2 PPExp. Chart 2</vt:lpstr>
      <vt:lpstr>\\BPS-BOE-FS\Business-Data\Budget Presentation Worksheet 2 from Lora.xlsx!Slide 5&amp;6 StateFed Fund!R9C1:R15C6</vt:lpstr>
      <vt:lpstr>\\BPS-BOE-FS\Business-Data\Budget Presentation Worksheet 2 from Lora.xlsx!Slide 5&amp;6 StateFed Fund![Budget Presentation Worksheet 2 from Lora.xlsx]Slide 5&amp;6 StateFed Fund Chart 3</vt:lpstr>
      <vt:lpstr>\\BPS-BOE-FS\Business-Data\Budget Presentation Worksheet 2 from Lora.xlsx!Slide 5&amp;6 StateFed Fund!R1C1:R7C6</vt:lpstr>
      <vt:lpstr>\\BPS-BOE-FS\Business-Data\Budget Presentation Worksheet 2 from Lora.xlsx!Slide 5&amp;6 StateFed Fund![Budget Presentation Worksheet 2 from Lora.xlsx]Slide 5&amp;6 StateFed Fund Chart 2</vt:lpstr>
      <vt:lpstr>\\BPS-BOE-FS\Business-Data\Budget Presentation Worksheet 2 from Lora.xlsx!Slide 11, 13&amp;15 #StudStaff ![Budget Presentation Worksheet 2 from Lora.xlsx]Slide 11, 13&amp;15 #StudStaff  Chart 2</vt:lpstr>
      <vt:lpstr>\\BPS-BOE-FS\Business-Data\Budget Presentation Worksheet 2 from Lora.xlsx!Slide 11, 13&amp;15 #StudStaff ![Budget Presentation Worksheet 2 from Lora.xlsx]Slide 11, 13&amp;15 #StudStaff  Chart 4</vt:lpstr>
      <vt:lpstr>\\BPS-BOE-FS\Business-Data\Budget Presentation Worksheet 2 from Lora.xlsx!Slide 11, 13&amp;15 #StudStaff ![Budget Presentation Worksheet 2 from Lora.xlsx]Slide 11, 13&amp;15 #StudStaff  Chart 6</vt:lpstr>
      <vt:lpstr>\\BPS-BOE-FS\Business-Data\Budget Presentation Worksheet 2 from Lora.xlsx!Slide 11, 13&amp;15 #StudStaff !R157C1:R164C4</vt:lpstr>
      <vt:lpstr>\\BPS-BOE-FS\Business-Data\Budget Presentation Worksheet 2 from Lora.xlsx!Slide 11, 13&amp;15 #StudStaff !R168C1:R175C4</vt:lpstr>
      <vt:lpstr>\\BPS-BOE-FS\Business-Data\Budget Presentation Worksheet 2 from Lora.xlsx!Slide 11, 13&amp;15 #StudStaff !R179C1:R186C4</vt:lpstr>
      <vt:lpstr>\\BPS-BOE-FS\Business-Data\Budget Presentation Worksheet 2 from Lora.xlsx!Slide 11, 13&amp;15 #StudStaff !R190C1:R194C4</vt:lpstr>
      <vt:lpstr>\\BPS-BOE-FS\Business-Data\Budget Presentation Worksheet 2 from Lora.xlsx!Slide 11, 13&amp;15 #StudStaff !R198C1:R203C4</vt:lpstr>
      <vt:lpstr>\\BPS-BOE-FS\Business-Data\Budget Presentation Worksheet 2 from Lora.xlsx!5 YR FTE!R2C14:R10C19</vt:lpstr>
      <vt:lpstr>\\BPS-BOE-FS\Business-Data\Budget Presentation Worksheet 2 from Lora.xlsx!Site&amp; Building!R1C1:R11C2</vt:lpstr>
      <vt:lpstr>\\BPS-BOE-FS\Business-Data\Budget Presentation Worksheet 2 from Lora.xlsx!Capital!R1C1:R10C2</vt:lpstr>
      <vt:lpstr>\\BPS-BOE-FS\Business-Data\Budget Presentation Worksheet 2 from Lora.xlsx!5 YR FTE![Budget Presentation Worksheet 2 from Lora.xlsx]5 YR FTE Chart 1</vt:lpstr>
      <vt:lpstr>\\BPS-BOE-FS\Business-Data\Budget Presentation Worksheet 2 from Lora.xlsx!5 YR FTE!R13C14:R14C19</vt:lpstr>
      <vt:lpstr>\\BPS-BOE-FS\Business-Data\Budget Presentation Worksheet 2 from Lora.xlsx!5 YR FTE!R37C14:R38C19</vt:lpstr>
      <vt:lpstr>\\BPS-BOE-FS\Business-Data\Budget Presentation Worksheet 2 from Lora.xlsx!5 YR FTE![Budget Presentation Worksheet 2 from Lora.xlsx]5 YR FTE Chart 3</vt:lpstr>
      <vt:lpstr>\\BPS-BOE-FS\Business-Data\Budget Presentation Worksheet 2 from Lora.xlsx!Slide 18 CertSal![Budget Presentation Worksheet 2 from Lora.xlsx]Slide 18 CertSal Chart 2</vt:lpstr>
      <vt:lpstr>\\BPS-BOE-FS\Business-Data\Budget Presentation Worksheet 2 from Lora.xlsx!Slide 18 CertSal![Budget Presentation Worksheet 2 from Lora.xlsx]Slide 18 CertSal Chart 1-1</vt:lpstr>
      <vt:lpstr>\\BPS-BOE-FS\Business-Data\Budget Presentation Worksheet 2 from Lora.xlsx!Slide 22 Non-Cert Salaries![Budget Presentation Worksheet 2 from Lora.xlsx]Slide 22 Non-Cert Salaries Chart 9</vt:lpstr>
      <vt:lpstr>\\BPS-BOE-FS\Business-Data\Budget Presentation Worksheet 2 from Lora.xlsx!Slide 22 Non-Cert Salaries![Budget Presentation Worksheet 2 from Lora.xlsx]Slide 22 Non-Cert Salaries Chart 4</vt:lpstr>
      <vt:lpstr>\\BPS-BOE-FS\Business-Data\Budget Presentation Worksheet 2 from Lora.xlsx!Slide 19 EmpBen![Budget Presentation Worksheet 2 from Lora.xlsx]Slide 19 EmpBen Chart 1-1</vt:lpstr>
      <vt:lpstr>\\BPS-BOE-FS\Business-Data\Budget Presentation Worksheet 2 from Lora.xlsx!Slide 19 EmpBen![Budget Presentation Worksheet 2 from Lora.xlsx]Slide 19 EmpBen Chart 1</vt:lpstr>
      <vt:lpstr>\\BPS-BOE-FS\Business-Data\Budget Presentation Worksheet 2 from Lora.xlsx!Slide 20 Transp.![Budget Presentation Worksheet 2 from Lora.xlsx]Slide 20 Transp. Chart 1</vt:lpstr>
      <vt:lpstr>\\BPS-BOE-FS\Business-Data\Budget Presentation Worksheet 2 from Lora.xlsx!Slide 20 Transp.![Budget Presentation Worksheet 2 from Lora.xlsx]Slide 20 Transp. Chart 3</vt:lpstr>
      <vt:lpstr>\\BPS-BOE-FS\Business-Data\Budget Presentation Worksheet 2 from Lora.xlsx!Slide 24 SpEdDrivers![Budget Presentation Worksheet 2 from Lora.xlsx]Slide 24 SpEdDrivers Chart 2</vt:lpstr>
      <vt:lpstr>Worksheet</vt:lpstr>
      <vt:lpstr>Board of Finance Proposed Budget</vt:lpstr>
      <vt:lpstr>Agenda</vt:lpstr>
      <vt:lpstr>Proposed Budgets &amp; Mill Rate</vt:lpstr>
      <vt:lpstr>Breakdown of Total Budget</vt:lpstr>
      <vt:lpstr>Bifurcated Vote… What Does Each Vote Include?</vt:lpstr>
      <vt:lpstr>Reductions Made to Original Requests </vt:lpstr>
      <vt:lpstr>Budget Drivers</vt:lpstr>
      <vt:lpstr>The Grand List A Measure of the Local Economy</vt:lpstr>
      <vt:lpstr>Grand List Over Last 5 Years 1% Compounded Annual Growth Rate</vt:lpstr>
      <vt:lpstr> Revenues by Source</vt:lpstr>
      <vt:lpstr>State Grant Uncertainty &amp; Volatility</vt:lpstr>
      <vt:lpstr>Unassigned Fund Balance as a percent of Total Budgeted Expenditures</vt:lpstr>
      <vt:lpstr>FY20 Strategic Spending Priorities</vt:lpstr>
      <vt:lpstr>General Gov’t Budget Development Process</vt:lpstr>
      <vt:lpstr>General Government Operating Expend. by Service</vt:lpstr>
      <vt:lpstr>General Government Operating Expenditures Personnel vs. Operating</vt:lpstr>
      <vt:lpstr>General Fund Capital Investments $791K  (0.9% of proposed budget)</vt:lpstr>
      <vt:lpstr>Projected Liability Balance  as of 6/30/2019</vt:lpstr>
      <vt:lpstr>FY2020 Annual Liability Plan</vt:lpstr>
      <vt:lpstr>PowerPoint Presentation</vt:lpstr>
      <vt:lpstr>PowerPoint Presentation</vt:lpstr>
      <vt:lpstr>PowerPoint Presentation</vt:lpstr>
      <vt:lpstr>Expenditure Drivers (FY19 vs. FY20)</vt:lpstr>
      <vt:lpstr>   How much will my taxes increase? $250,000 House</vt:lpstr>
      <vt:lpstr>In Summary</vt:lpstr>
      <vt:lpstr>   Water Control Commission</vt:lpstr>
      <vt:lpstr>Next Steps</vt:lpstr>
      <vt:lpstr>s</vt:lpstr>
      <vt:lpstr>PowerPoint Presentation</vt:lpstr>
      <vt:lpstr>PowerPoint Presentation</vt:lpstr>
      <vt:lpstr>PowerPoint Presentation</vt:lpstr>
      <vt:lpstr>PowerPoint Presentation</vt:lpstr>
      <vt:lpstr>PowerPoint Presentation</vt:lpstr>
      <vt:lpstr>2019-2020 Superintendent’s Proposed Budget Overview</vt:lpstr>
      <vt:lpstr>2019-2020 Superintendent’s Proposed Budget Overview</vt:lpstr>
      <vt:lpstr>PowerPoint Presentation</vt:lpstr>
      <vt:lpstr>Berlin’s adopted budgets are not keeping pace</vt:lpstr>
      <vt:lpstr>Mill Rate Comparisons</vt:lpstr>
      <vt:lpstr>Are enough funds being allocated to education?</vt:lpstr>
      <vt:lpstr>Budget Funding History</vt:lpstr>
      <vt:lpstr>Net Current Expenditure per Pupil </vt:lpstr>
      <vt:lpstr>Berlin and State Per Pupil Expenditure</vt:lpstr>
      <vt:lpstr>Federal Funding</vt:lpstr>
      <vt:lpstr>Hartford Open Choice</vt:lpstr>
      <vt:lpstr>Hartford Open Choice Enrollment</vt:lpstr>
      <vt:lpstr>State Funding</vt:lpstr>
      <vt:lpstr>Student Enrollment</vt:lpstr>
      <vt:lpstr>Elementary Projected Enrollment</vt:lpstr>
      <vt:lpstr>Projected Enrollments</vt:lpstr>
      <vt:lpstr>5 Year FTE Comparisons</vt:lpstr>
      <vt:lpstr>Impact of Further Reductions</vt:lpstr>
      <vt:lpstr>If the BOE Operational Budget is reduced below 2.98% the following areas will be considered…</vt:lpstr>
      <vt:lpstr>Site and Building  2019-2020</vt:lpstr>
      <vt:lpstr>Capital Equipment: 2019-2020</vt:lpstr>
      <vt:lpstr>School Security Staff</vt:lpstr>
      <vt:lpstr>PowerPoint Presentation</vt:lpstr>
      <vt:lpstr> 5 Year FTE Comparisons Administrators  </vt:lpstr>
      <vt:lpstr> 5 Year FTE Comparisons Teachers/Certified Staff  </vt:lpstr>
      <vt:lpstr>Budget Executive Summary </vt:lpstr>
      <vt:lpstr>Certified Salaries</vt:lpstr>
      <vt:lpstr>Non-Certified Salaries</vt:lpstr>
      <vt:lpstr>Employee Benefits</vt:lpstr>
      <vt:lpstr>Transportation</vt:lpstr>
      <vt:lpstr>Transportation</vt:lpstr>
      <vt:lpstr>Special Education</vt:lpstr>
      <vt:lpstr>Special Education Costs: Major Drivers</vt:lpstr>
    </vt:vector>
  </TitlesOfParts>
  <Company>Town Of Berlin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Manager’s Proposed Budget</dc:title>
  <dc:creator>Barbara Sagan</dc:creator>
  <cp:lastModifiedBy>Town User</cp:lastModifiedBy>
  <cp:revision>1232</cp:revision>
  <cp:lastPrinted>2019-03-18T14:15:40Z</cp:lastPrinted>
  <dcterms:created xsi:type="dcterms:W3CDTF">2002-03-21T23:11:41Z</dcterms:created>
  <dcterms:modified xsi:type="dcterms:W3CDTF">2019-03-26T21:47:52Z</dcterms:modified>
</cp:coreProperties>
</file>