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handoutMasterIdLst>
    <p:handoutMasterId r:id="rId63"/>
  </p:handoutMasterIdLst>
  <p:sldIdLst>
    <p:sldId id="256" r:id="rId2"/>
    <p:sldId id="289" r:id="rId3"/>
    <p:sldId id="293" r:id="rId4"/>
    <p:sldId id="277" r:id="rId5"/>
    <p:sldId id="272" r:id="rId6"/>
    <p:sldId id="292" r:id="rId7"/>
    <p:sldId id="300" r:id="rId8"/>
    <p:sldId id="294" r:id="rId9"/>
    <p:sldId id="257" r:id="rId10"/>
    <p:sldId id="261" r:id="rId11"/>
    <p:sldId id="264" r:id="rId12"/>
    <p:sldId id="269" r:id="rId13"/>
    <p:sldId id="295" r:id="rId14"/>
    <p:sldId id="258" r:id="rId15"/>
    <p:sldId id="267" r:id="rId16"/>
    <p:sldId id="303" r:id="rId17"/>
    <p:sldId id="265" r:id="rId18"/>
    <p:sldId id="270" r:id="rId19"/>
    <p:sldId id="296" r:id="rId20"/>
    <p:sldId id="260" r:id="rId21"/>
    <p:sldId id="285" r:id="rId22"/>
    <p:sldId id="283" r:id="rId23"/>
    <p:sldId id="297" r:id="rId24"/>
    <p:sldId id="259" r:id="rId25"/>
    <p:sldId id="271" r:id="rId26"/>
    <p:sldId id="304" r:id="rId27"/>
    <p:sldId id="305" r:id="rId28"/>
    <p:sldId id="306" r:id="rId29"/>
    <p:sldId id="307" r:id="rId30"/>
    <p:sldId id="308" r:id="rId31"/>
    <p:sldId id="309" r:id="rId32"/>
    <p:sldId id="262" r:id="rId33"/>
    <p:sldId id="263" r:id="rId34"/>
    <p:sldId id="310" r:id="rId35"/>
    <p:sldId id="311" r:id="rId36"/>
    <p:sldId id="266" r:id="rId37"/>
    <p:sldId id="312" r:id="rId38"/>
    <p:sldId id="268" r:id="rId39"/>
    <p:sldId id="313" r:id="rId40"/>
    <p:sldId id="314" r:id="rId41"/>
    <p:sldId id="315" r:id="rId42"/>
    <p:sldId id="316" r:id="rId43"/>
    <p:sldId id="273" r:id="rId44"/>
    <p:sldId id="274" r:id="rId45"/>
    <p:sldId id="275" r:id="rId46"/>
    <p:sldId id="276" r:id="rId47"/>
    <p:sldId id="317" r:id="rId48"/>
    <p:sldId id="278" r:id="rId49"/>
    <p:sldId id="318" r:id="rId50"/>
    <p:sldId id="280" r:id="rId51"/>
    <p:sldId id="281" r:id="rId52"/>
    <p:sldId id="319" r:id="rId53"/>
    <p:sldId id="320" r:id="rId54"/>
    <p:sldId id="284" r:id="rId55"/>
    <p:sldId id="321" r:id="rId56"/>
    <p:sldId id="299" r:id="rId57"/>
    <p:sldId id="279" r:id="rId58"/>
    <p:sldId id="291" r:id="rId59"/>
    <p:sldId id="302" r:id="rId60"/>
    <p:sldId id="282" r:id="rId6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vin Delaney" initials="KD" lastIdx="1" clrIdx="0">
    <p:extLst>
      <p:ext uri="{19B8F6BF-5375-455C-9EA6-DF929625EA0E}">
        <p15:presenceInfo xmlns:p15="http://schemas.microsoft.com/office/powerpoint/2012/main" userId="S::kdelaney@town.berlin.ct.us::04dece15-de8e-4152-a926-a2de0906c3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89A4DF-A55C-4900-A38E-85A6C2EF1F97}" v="3" dt="2021-03-03T20:23:28.1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5226" autoAdjust="0"/>
  </p:normalViewPr>
  <p:slideViewPr>
    <p:cSldViewPr snapToGrid="0">
      <p:cViewPr varScale="1">
        <p:scale>
          <a:sx n="105" d="100"/>
          <a:sy n="105" d="100"/>
        </p:scale>
        <p:origin x="157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1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Delaney" userId="04dece15-de8e-4152-a926-a2de0906c316" providerId="ADAL" clId="{3072D8D7-79E5-4E50-A88B-6C2D7D792386}"/>
    <pc:docChg chg="custSel addSld modSld">
      <pc:chgData name="Kevin Delaney" userId="04dece15-de8e-4152-a926-a2de0906c316" providerId="ADAL" clId="{3072D8D7-79E5-4E50-A88B-6C2D7D792386}" dt="2021-02-28T20:07:24.095" v="484" actId="14100"/>
      <pc:docMkLst>
        <pc:docMk/>
      </pc:docMkLst>
      <pc:sldChg chg="modSp mod">
        <pc:chgData name="Kevin Delaney" userId="04dece15-de8e-4152-a926-a2de0906c316" providerId="ADAL" clId="{3072D8D7-79E5-4E50-A88B-6C2D7D792386}" dt="2021-02-28T14:29:25.195" v="373" actId="20577"/>
        <pc:sldMkLst>
          <pc:docMk/>
          <pc:sldMk cId="3665005254" sldId="291"/>
        </pc:sldMkLst>
        <pc:spChg chg="mod">
          <ac:chgData name="Kevin Delaney" userId="04dece15-de8e-4152-a926-a2de0906c316" providerId="ADAL" clId="{3072D8D7-79E5-4E50-A88B-6C2D7D792386}" dt="2021-02-28T14:29:25.195" v="373" actId="20577"/>
          <ac:spMkLst>
            <pc:docMk/>
            <pc:sldMk cId="3665005254" sldId="291"/>
            <ac:spMk id="3" creationId="{00000000-0000-0000-0000-000000000000}"/>
          </ac:spMkLst>
        </pc:spChg>
      </pc:sldChg>
      <pc:sldChg chg="addSp delSp modSp new mod">
        <pc:chgData name="Kevin Delaney" userId="04dece15-de8e-4152-a926-a2de0906c316" providerId="ADAL" clId="{3072D8D7-79E5-4E50-A88B-6C2D7D792386}" dt="2021-02-28T20:07:24.095" v="484" actId="14100"/>
        <pc:sldMkLst>
          <pc:docMk/>
          <pc:sldMk cId="4228828425" sldId="303"/>
        </pc:sldMkLst>
        <pc:spChg chg="mod">
          <ac:chgData name="Kevin Delaney" userId="04dece15-de8e-4152-a926-a2de0906c316" providerId="ADAL" clId="{3072D8D7-79E5-4E50-A88B-6C2D7D792386}" dt="2021-02-28T20:05:46.075" v="478" actId="20577"/>
          <ac:spMkLst>
            <pc:docMk/>
            <pc:sldMk cId="4228828425" sldId="303"/>
            <ac:spMk id="2" creationId="{FA82B040-2F5A-447D-BCA2-B02DCBC2BCB7}"/>
          </ac:spMkLst>
        </pc:spChg>
        <pc:spChg chg="del mod">
          <ac:chgData name="Kevin Delaney" userId="04dece15-de8e-4152-a926-a2de0906c316" providerId="ADAL" clId="{3072D8D7-79E5-4E50-A88B-6C2D7D792386}" dt="2021-02-28T20:05:08.277" v="451" actId="478"/>
          <ac:spMkLst>
            <pc:docMk/>
            <pc:sldMk cId="4228828425" sldId="303"/>
            <ac:spMk id="3" creationId="{61BACD8F-C220-409E-BD25-E016FDB0E725}"/>
          </ac:spMkLst>
        </pc:spChg>
        <pc:graphicFrameChg chg="add mod">
          <ac:chgData name="Kevin Delaney" userId="04dece15-de8e-4152-a926-a2de0906c316" providerId="ADAL" clId="{3072D8D7-79E5-4E50-A88B-6C2D7D792386}" dt="2021-02-28T20:07:24.095" v="484" actId="14100"/>
          <ac:graphicFrameMkLst>
            <pc:docMk/>
            <pc:sldMk cId="4228828425" sldId="303"/>
            <ac:graphicFrameMk id="5" creationId="{792586B3-A59B-4D13-A743-8250C5A13BE1}"/>
          </ac:graphicFrameMkLst>
        </pc:graphicFrameChg>
        <pc:picChg chg="add del mod">
          <ac:chgData name="Kevin Delaney" userId="04dece15-de8e-4152-a926-a2de0906c316" providerId="ADAL" clId="{3072D8D7-79E5-4E50-A88B-6C2D7D792386}" dt="2021-02-28T20:07:03.825" v="479" actId="478"/>
          <ac:picMkLst>
            <pc:docMk/>
            <pc:sldMk cId="4228828425" sldId="303"/>
            <ac:picMk id="4" creationId="{4DEC7444-3F77-4D09-AA37-C1FEBE4DB3E5}"/>
          </ac:picMkLst>
        </pc:picChg>
      </pc:sldChg>
    </pc:docChg>
  </pc:docChgLst>
  <pc:docChgLst>
    <pc:chgData name="Kevin Delaney" userId="04dece15-de8e-4152-a926-a2de0906c316" providerId="ADAL" clId="{F089A4DF-A55C-4900-A38E-85A6C2EF1F97}"/>
    <pc:docChg chg="custSel addSld delSld modSld">
      <pc:chgData name="Kevin Delaney" userId="04dece15-de8e-4152-a926-a2de0906c316" providerId="ADAL" clId="{F089A4DF-A55C-4900-A38E-85A6C2EF1F97}" dt="2021-03-03T20:23:28.196" v="479"/>
      <pc:docMkLst>
        <pc:docMk/>
      </pc:docMkLst>
      <pc:sldChg chg="addSp modSp mod">
        <pc:chgData name="Kevin Delaney" userId="04dece15-de8e-4152-a926-a2de0906c316" providerId="ADAL" clId="{F089A4DF-A55C-4900-A38E-85A6C2EF1F97}" dt="2021-02-28T20:11:17.062" v="39" actId="14100"/>
        <pc:sldMkLst>
          <pc:docMk/>
          <pc:sldMk cId="2419592273" sldId="256"/>
        </pc:sldMkLst>
        <pc:spChg chg="mod">
          <ac:chgData name="Kevin Delaney" userId="04dece15-de8e-4152-a926-a2de0906c316" providerId="ADAL" clId="{F089A4DF-A55C-4900-A38E-85A6C2EF1F97}" dt="2021-02-28T20:09:25.969" v="27" actId="404"/>
          <ac:spMkLst>
            <pc:docMk/>
            <pc:sldMk cId="2419592273" sldId="256"/>
            <ac:spMk id="2" creationId="{618E0AEB-F3CA-4728-9174-BB01190BE8E6}"/>
          </ac:spMkLst>
        </pc:spChg>
        <pc:picChg chg="mod">
          <ac:chgData name="Kevin Delaney" userId="04dece15-de8e-4152-a926-a2de0906c316" providerId="ADAL" clId="{F089A4DF-A55C-4900-A38E-85A6C2EF1F97}" dt="2021-02-28T20:10:43.372" v="37" actId="14100"/>
          <ac:picMkLst>
            <pc:docMk/>
            <pc:sldMk cId="2419592273" sldId="256"/>
            <ac:picMk id="4" creationId="{4B2C00A8-1FFD-4283-84F6-BAC5DF1AA39D}"/>
          </ac:picMkLst>
        </pc:picChg>
        <pc:picChg chg="add mod">
          <ac:chgData name="Kevin Delaney" userId="04dece15-de8e-4152-a926-a2de0906c316" providerId="ADAL" clId="{F089A4DF-A55C-4900-A38E-85A6C2EF1F97}" dt="2021-02-28T20:11:17.062" v="39" actId="14100"/>
          <ac:picMkLst>
            <pc:docMk/>
            <pc:sldMk cId="2419592273" sldId="256"/>
            <ac:picMk id="5" creationId="{1893E327-0E1E-4244-831F-47B724AED929}"/>
          </ac:picMkLst>
        </pc:picChg>
      </pc:sldChg>
      <pc:sldChg chg="add">
        <pc:chgData name="Kevin Delaney" userId="04dece15-de8e-4152-a926-a2de0906c316" providerId="ADAL" clId="{F089A4DF-A55C-4900-A38E-85A6C2EF1F97}" dt="2021-03-03T20:23:28.196" v="479"/>
        <pc:sldMkLst>
          <pc:docMk/>
          <pc:sldMk cId="0" sldId="262"/>
        </pc:sldMkLst>
      </pc:sldChg>
      <pc:sldChg chg="add">
        <pc:chgData name="Kevin Delaney" userId="04dece15-de8e-4152-a926-a2de0906c316" providerId="ADAL" clId="{F089A4DF-A55C-4900-A38E-85A6C2EF1F97}" dt="2021-03-03T20:23:28.196" v="479"/>
        <pc:sldMkLst>
          <pc:docMk/>
          <pc:sldMk cId="0" sldId="263"/>
        </pc:sldMkLst>
      </pc:sldChg>
      <pc:sldChg chg="modSp mod">
        <pc:chgData name="Kevin Delaney" userId="04dece15-de8e-4152-a926-a2de0906c316" providerId="ADAL" clId="{F089A4DF-A55C-4900-A38E-85A6C2EF1F97}" dt="2021-02-28T20:21:31.905" v="311" actId="20577"/>
        <pc:sldMkLst>
          <pc:docMk/>
          <pc:sldMk cId="3092165356" sldId="264"/>
        </pc:sldMkLst>
        <pc:spChg chg="mod">
          <ac:chgData name="Kevin Delaney" userId="04dece15-de8e-4152-a926-a2de0906c316" providerId="ADAL" clId="{F089A4DF-A55C-4900-A38E-85A6C2EF1F97}" dt="2021-02-28T20:21:31.905" v="311" actId="20577"/>
          <ac:spMkLst>
            <pc:docMk/>
            <pc:sldMk cId="3092165356" sldId="264"/>
            <ac:spMk id="8" creationId="{00C22902-636D-4E2C-8EEE-8073A4F22847}"/>
          </ac:spMkLst>
        </pc:spChg>
      </pc:sldChg>
      <pc:sldChg chg="add">
        <pc:chgData name="Kevin Delaney" userId="04dece15-de8e-4152-a926-a2de0906c316" providerId="ADAL" clId="{F089A4DF-A55C-4900-A38E-85A6C2EF1F97}" dt="2021-03-03T20:23:28.196" v="479"/>
        <pc:sldMkLst>
          <pc:docMk/>
          <pc:sldMk cId="0" sldId="266"/>
        </pc:sldMkLst>
      </pc:sldChg>
      <pc:sldChg chg="modSp mod">
        <pc:chgData name="Kevin Delaney" userId="04dece15-de8e-4152-a926-a2de0906c316" providerId="ADAL" clId="{F089A4DF-A55C-4900-A38E-85A6C2EF1F97}" dt="2021-02-28T20:22:27.904" v="329" actId="20577"/>
        <pc:sldMkLst>
          <pc:docMk/>
          <pc:sldMk cId="1120041340" sldId="267"/>
        </pc:sldMkLst>
        <pc:spChg chg="mod">
          <ac:chgData name="Kevin Delaney" userId="04dece15-de8e-4152-a926-a2de0906c316" providerId="ADAL" clId="{F089A4DF-A55C-4900-A38E-85A6C2EF1F97}" dt="2021-02-28T20:22:27.904" v="329" actId="20577"/>
          <ac:spMkLst>
            <pc:docMk/>
            <pc:sldMk cId="1120041340" sldId="267"/>
            <ac:spMk id="5" creationId="{519AF7EC-B306-4B54-8E1A-5672FA18D0CA}"/>
          </ac:spMkLst>
        </pc:spChg>
      </pc:sldChg>
      <pc:sldChg chg="add">
        <pc:chgData name="Kevin Delaney" userId="04dece15-de8e-4152-a926-a2de0906c316" providerId="ADAL" clId="{F089A4DF-A55C-4900-A38E-85A6C2EF1F97}" dt="2021-03-03T20:23:28.196" v="479"/>
        <pc:sldMkLst>
          <pc:docMk/>
          <pc:sldMk cId="0" sldId="268"/>
        </pc:sldMkLst>
      </pc:sldChg>
      <pc:sldChg chg="modSp mod">
        <pc:chgData name="Kevin Delaney" userId="04dece15-de8e-4152-a926-a2de0906c316" providerId="ADAL" clId="{F089A4DF-A55C-4900-A38E-85A6C2EF1F97}" dt="2021-02-28T20:17:57.655" v="307" actId="20577"/>
        <pc:sldMkLst>
          <pc:docMk/>
          <pc:sldMk cId="633152324" sldId="272"/>
        </pc:sldMkLst>
        <pc:spChg chg="mod">
          <ac:chgData name="Kevin Delaney" userId="04dece15-de8e-4152-a926-a2de0906c316" providerId="ADAL" clId="{F089A4DF-A55C-4900-A38E-85A6C2EF1F97}" dt="2021-02-28T20:17:57.655" v="307" actId="20577"/>
          <ac:spMkLst>
            <pc:docMk/>
            <pc:sldMk cId="633152324" sldId="272"/>
            <ac:spMk id="3" creationId="{EA5558D6-41DA-4F30-80DC-B22D0D409D0E}"/>
          </ac:spMkLst>
        </pc:spChg>
      </pc:sldChg>
      <pc:sldChg chg="add">
        <pc:chgData name="Kevin Delaney" userId="04dece15-de8e-4152-a926-a2de0906c316" providerId="ADAL" clId="{F089A4DF-A55C-4900-A38E-85A6C2EF1F97}" dt="2021-03-03T20:23:28.196" v="479"/>
        <pc:sldMkLst>
          <pc:docMk/>
          <pc:sldMk cId="0" sldId="273"/>
        </pc:sldMkLst>
      </pc:sldChg>
      <pc:sldChg chg="add">
        <pc:chgData name="Kevin Delaney" userId="04dece15-de8e-4152-a926-a2de0906c316" providerId="ADAL" clId="{F089A4DF-A55C-4900-A38E-85A6C2EF1F97}" dt="2021-03-03T20:23:28.196" v="479"/>
        <pc:sldMkLst>
          <pc:docMk/>
          <pc:sldMk cId="0" sldId="274"/>
        </pc:sldMkLst>
      </pc:sldChg>
      <pc:sldChg chg="add">
        <pc:chgData name="Kevin Delaney" userId="04dece15-de8e-4152-a926-a2de0906c316" providerId="ADAL" clId="{F089A4DF-A55C-4900-A38E-85A6C2EF1F97}" dt="2021-03-03T20:23:28.196" v="479"/>
        <pc:sldMkLst>
          <pc:docMk/>
          <pc:sldMk cId="0" sldId="275"/>
        </pc:sldMkLst>
      </pc:sldChg>
      <pc:sldChg chg="add">
        <pc:chgData name="Kevin Delaney" userId="04dece15-de8e-4152-a926-a2de0906c316" providerId="ADAL" clId="{F089A4DF-A55C-4900-A38E-85A6C2EF1F97}" dt="2021-03-03T20:23:28.196" v="479"/>
        <pc:sldMkLst>
          <pc:docMk/>
          <pc:sldMk cId="0" sldId="276"/>
        </pc:sldMkLst>
      </pc:sldChg>
      <pc:sldChg chg="modSp mod">
        <pc:chgData name="Kevin Delaney" userId="04dece15-de8e-4152-a926-a2de0906c316" providerId="ADAL" clId="{F089A4DF-A55C-4900-A38E-85A6C2EF1F97}" dt="2021-02-28T20:16:10.647" v="300" actId="20577"/>
        <pc:sldMkLst>
          <pc:docMk/>
          <pc:sldMk cId="2078357012" sldId="277"/>
        </pc:sldMkLst>
        <pc:spChg chg="mod">
          <ac:chgData name="Kevin Delaney" userId="04dece15-de8e-4152-a926-a2de0906c316" providerId="ADAL" clId="{F089A4DF-A55C-4900-A38E-85A6C2EF1F97}" dt="2021-02-28T20:16:10.647" v="300" actId="20577"/>
          <ac:spMkLst>
            <pc:docMk/>
            <pc:sldMk cId="2078357012" sldId="277"/>
            <ac:spMk id="3" creationId="{E324E7FF-B16C-4EFF-9439-9FF3964204DF}"/>
          </ac:spMkLst>
        </pc:spChg>
      </pc:sldChg>
      <pc:sldChg chg="add">
        <pc:chgData name="Kevin Delaney" userId="04dece15-de8e-4152-a926-a2de0906c316" providerId="ADAL" clId="{F089A4DF-A55C-4900-A38E-85A6C2EF1F97}" dt="2021-03-03T20:23:28.196" v="479"/>
        <pc:sldMkLst>
          <pc:docMk/>
          <pc:sldMk cId="0" sldId="278"/>
        </pc:sldMkLst>
      </pc:sldChg>
      <pc:sldChg chg="add">
        <pc:chgData name="Kevin Delaney" userId="04dece15-de8e-4152-a926-a2de0906c316" providerId="ADAL" clId="{F089A4DF-A55C-4900-A38E-85A6C2EF1F97}" dt="2021-03-03T20:23:28.196" v="479"/>
        <pc:sldMkLst>
          <pc:docMk/>
          <pc:sldMk cId="0" sldId="280"/>
        </pc:sldMkLst>
      </pc:sldChg>
      <pc:sldChg chg="add">
        <pc:chgData name="Kevin Delaney" userId="04dece15-de8e-4152-a926-a2de0906c316" providerId="ADAL" clId="{F089A4DF-A55C-4900-A38E-85A6C2EF1F97}" dt="2021-03-03T20:23:28.196" v="479"/>
        <pc:sldMkLst>
          <pc:docMk/>
          <pc:sldMk cId="0" sldId="281"/>
        </pc:sldMkLst>
      </pc:sldChg>
      <pc:sldChg chg="add">
        <pc:chgData name="Kevin Delaney" userId="04dece15-de8e-4152-a926-a2de0906c316" providerId="ADAL" clId="{F089A4DF-A55C-4900-A38E-85A6C2EF1F97}" dt="2021-03-03T20:23:28.196" v="479"/>
        <pc:sldMkLst>
          <pc:docMk/>
          <pc:sldMk cId="0" sldId="284"/>
        </pc:sldMkLst>
      </pc:sldChg>
      <pc:sldChg chg="del">
        <pc:chgData name="Kevin Delaney" userId="04dece15-de8e-4152-a926-a2de0906c316" providerId="ADAL" clId="{F089A4DF-A55C-4900-A38E-85A6C2EF1F97}" dt="2021-03-03T20:23:22.165" v="478" actId="47"/>
        <pc:sldMkLst>
          <pc:docMk/>
          <pc:sldMk cId="1283640390" sldId="298"/>
        </pc:sldMkLst>
      </pc:sldChg>
      <pc:sldChg chg="addSp modSp mod">
        <pc:chgData name="Kevin Delaney" userId="04dece15-de8e-4152-a926-a2de0906c316" providerId="ADAL" clId="{F089A4DF-A55C-4900-A38E-85A6C2EF1F97}" dt="2021-02-28T20:25:18.272" v="477" actId="20577"/>
        <pc:sldMkLst>
          <pc:docMk/>
          <pc:sldMk cId="4228828425" sldId="303"/>
        </pc:sldMkLst>
        <pc:spChg chg="add mod">
          <ac:chgData name="Kevin Delaney" userId="04dece15-de8e-4152-a926-a2de0906c316" providerId="ADAL" clId="{F089A4DF-A55C-4900-A38E-85A6C2EF1F97}" dt="2021-02-28T20:25:18.272" v="477" actId="20577"/>
          <ac:spMkLst>
            <pc:docMk/>
            <pc:sldMk cId="4228828425" sldId="303"/>
            <ac:spMk id="3" creationId="{DC07CDB6-E6C6-4497-8D95-12F003BAE8DB}"/>
          </ac:spMkLst>
        </pc:spChg>
        <pc:graphicFrameChg chg="mod">
          <ac:chgData name="Kevin Delaney" userId="04dece15-de8e-4152-a926-a2de0906c316" providerId="ADAL" clId="{F089A4DF-A55C-4900-A38E-85A6C2EF1F97}" dt="2021-02-28T20:24:05.254" v="330" actId="1076"/>
          <ac:graphicFrameMkLst>
            <pc:docMk/>
            <pc:sldMk cId="4228828425" sldId="303"/>
            <ac:graphicFrameMk id="5" creationId="{792586B3-A59B-4D13-A743-8250C5A13BE1}"/>
          </ac:graphicFrameMkLst>
        </pc:graphicFrameChg>
      </pc:sldChg>
      <pc:sldChg chg="add">
        <pc:chgData name="Kevin Delaney" userId="04dece15-de8e-4152-a926-a2de0906c316" providerId="ADAL" clId="{F089A4DF-A55C-4900-A38E-85A6C2EF1F97}" dt="2021-03-03T20:23:28.196" v="479"/>
        <pc:sldMkLst>
          <pc:docMk/>
          <pc:sldMk cId="0" sldId="304"/>
        </pc:sldMkLst>
      </pc:sldChg>
      <pc:sldChg chg="add">
        <pc:chgData name="Kevin Delaney" userId="04dece15-de8e-4152-a926-a2de0906c316" providerId="ADAL" clId="{F089A4DF-A55C-4900-A38E-85A6C2EF1F97}" dt="2021-03-03T20:23:28.196" v="479"/>
        <pc:sldMkLst>
          <pc:docMk/>
          <pc:sldMk cId="0" sldId="305"/>
        </pc:sldMkLst>
      </pc:sldChg>
      <pc:sldChg chg="add">
        <pc:chgData name="Kevin Delaney" userId="04dece15-de8e-4152-a926-a2de0906c316" providerId="ADAL" clId="{F089A4DF-A55C-4900-A38E-85A6C2EF1F97}" dt="2021-03-03T20:23:28.196" v="479"/>
        <pc:sldMkLst>
          <pc:docMk/>
          <pc:sldMk cId="0" sldId="306"/>
        </pc:sldMkLst>
      </pc:sldChg>
      <pc:sldChg chg="add">
        <pc:chgData name="Kevin Delaney" userId="04dece15-de8e-4152-a926-a2de0906c316" providerId="ADAL" clId="{F089A4DF-A55C-4900-A38E-85A6C2EF1F97}" dt="2021-03-03T20:23:28.196" v="479"/>
        <pc:sldMkLst>
          <pc:docMk/>
          <pc:sldMk cId="0" sldId="307"/>
        </pc:sldMkLst>
      </pc:sldChg>
      <pc:sldChg chg="add">
        <pc:chgData name="Kevin Delaney" userId="04dece15-de8e-4152-a926-a2de0906c316" providerId="ADAL" clId="{F089A4DF-A55C-4900-A38E-85A6C2EF1F97}" dt="2021-03-03T20:23:28.196" v="479"/>
        <pc:sldMkLst>
          <pc:docMk/>
          <pc:sldMk cId="0" sldId="308"/>
        </pc:sldMkLst>
      </pc:sldChg>
      <pc:sldChg chg="add">
        <pc:chgData name="Kevin Delaney" userId="04dece15-de8e-4152-a926-a2de0906c316" providerId="ADAL" clId="{F089A4DF-A55C-4900-A38E-85A6C2EF1F97}" dt="2021-03-03T20:23:28.196" v="479"/>
        <pc:sldMkLst>
          <pc:docMk/>
          <pc:sldMk cId="0" sldId="309"/>
        </pc:sldMkLst>
      </pc:sldChg>
      <pc:sldChg chg="add">
        <pc:chgData name="Kevin Delaney" userId="04dece15-de8e-4152-a926-a2de0906c316" providerId="ADAL" clId="{F089A4DF-A55C-4900-A38E-85A6C2EF1F97}" dt="2021-03-03T20:23:28.196" v="479"/>
        <pc:sldMkLst>
          <pc:docMk/>
          <pc:sldMk cId="0" sldId="310"/>
        </pc:sldMkLst>
      </pc:sldChg>
      <pc:sldChg chg="add">
        <pc:chgData name="Kevin Delaney" userId="04dece15-de8e-4152-a926-a2de0906c316" providerId="ADAL" clId="{F089A4DF-A55C-4900-A38E-85A6C2EF1F97}" dt="2021-03-03T20:23:28.196" v="479"/>
        <pc:sldMkLst>
          <pc:docMk/>
          <pc:sldMk cId="0" sldId="311"/>
        </pc:sldMkLst>
      </pc:sldChg>
      <pc:sldChg chg="add">
        <pc:chgData name="Kevin Delaney" userId="04dece15-de8e-4152-a926-a2de0906c316" providerId="ADAL" clId="{F089A4DF-A55C-4900-A38E-85A6C2EF1F97}" dt="2021-03-03T20:23:28.196" v="479"/>
        <pc:sldMkLst>
          <pc:docMk/>
          <pc:sldMk cId="0" sldId="312"/>
        </pc:sldMkLst>
      </pc:sldChg>
      <pc:sldChg chg="add">
        <pc:chgData name="Kevin Delaney" userId="04dece15-de8e-4152-a926-a2de0906c316" providerId="ADAL" clId="{F089A4DF-A55C-4900-A38E-85A6C2EF1F97}" dt="2021-03-03T20:23:28.196" v="479"/>
        <pc:sldMkLst>
          <pc:docMk/>
          <pc:sldMk cId="0" sldId="313"/>
        </pc:sldMkLst>
      </pc:sldChg>
      <pc:sldChg chg="add">
        <pc:chgData name="Kevin Delaney" userId="04dece15-de8e-4152-a926-a2de0906c316" providerId="ADAL" clId="{F089A4DF-A55C-4900-A38E-85A6C2EF1F97}" dt="2021-03-03T20:23:28.196" v="479"/>
        <pc:sldMkLst>
          <pc:docMk/>
          <pc:sldMk cId="0" sldId="314"/>
        </pc:sldMkLst>
      </pc:sldChg>
      <pc:sldChg chg="add">
        <pc:chgData name="Kevin Delaney" userId="04dece15-de8e-4152-a926-a2de0906c316" providerId="ADAL" clId="{F089A4DF-A55C-4900-A38E-85A6C2EF1F97}" dt="2021-03-03T20:23:28.196" v="479"/>
        <pc:sldMkLst>
          <pc:docMk/>
          <pc:sldMk cId="0" sldId="315"/>
        </pc:sldMkLst>
      </pc:sldChg>
      <pc:sldChg chg="add">
        <pc:chgData name="Kevin Delaney" userId="04dece15-de8e-4152-a926-a2de0906c316" providerId="ADAL" clId="{F089A4DF-A55C-4900-A38E-85A6C2EF1F97}" dt="2021-03-03T20:23:28.196" v="479"/>
        <pc:sldMkLst>
          <pc:docMk/>
          <pc:sldMk cId="0" sldId="316"/>
        </pc:sldMkLst>
      </pc:sldChg>
      <pc:sldChg chg="add">
        <pc:chgData name="Kevin Delaney" userId="04dece15-de8e-4152-a926-a2de0906c316" providerId="ADAL" clId="{F089A4DF-A55C-4900-A38E-85A6C2EF1F97}" dt="2021-03-03T20:23:28.196" v="479"/>
        <pc:sldMkLst>
          <pc:docMk/>
          <pc:sldMk cId="0" sldId="317"/>
        </pc:sldMkLst>
      </pc:sldChg>
      <pc:sldChg chg="add">
        <pc:chgData name="Kevin Delaney" userId="04dece15-de8e-4152-a926-a2de0906c316" providerId="ADAL" clId="{F089A4DF-A55C-4900-A38E-85A6C2EF1F97}" dt="2021-03-03T20:23:28.196" v="479"/>
        <pc:sldMkLst>
          <pc:docMk/>
          <pc:sldMk cId="0" sldId="318"/>
        </pc:sldMkLst>
      </pc:sldChg>
      <pc:sldChg chg="add">
        <pc:chgData name="Kevin Delaney" userId="04dece15-de8e-4152-a926-a2de0906c316" providerId="ADAL" clId="{F089A4DF-A55C-4900-A38E-85A6C2EF1F97}" dt="2021-03-03T20:23:28.196" v="479"/>
        <pc:sldMkLst>
          <pc:docMk/>
          <pc:sldMk cId="0" sldId="319"/>
        </pc:sldMkLst>
      </pc:sldChg>
      <pc:sldChg chg="add">
        <pc:chgData name="Kevin Delaney" userId="04dece15-de8e-4152-a926-a2de0906c316" providerId="ADAL" clId="{F089A4DF-A55C-4900-A38E-85A6C2EF1F97}" dt="2021-03-03T20:23:28.196" v="479"/>
        <pc:sldMkLst>
          <pc:docMk/>
          <pc:sldMk cId="0" sldId="320"/>
        </pc:sldMkLst>
      </pc:sldChg>
      <pc:sldChg chg="add">
        <pc:chgData name="Kevin Delaney" userId="04dece15-de8e-4152-a926-a2de0906c316" providerId="ADAL" clId="{F089A4DF-A55C-4900-A38E-85A6C2EF1F97}" dt="2021-03-03T20:23:28.196" v="479"/>
        <pc:sldMkLst>
          <pc:docMk/>
          <pc:sldMk cId="0" sldId="32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tahoe\TH_public\Excel%20-%20Sal.%20Anal.%20for%20Budgets\FY22%20Input%20Forms\FY22%20Town%20Budget%20Inputs.xlsm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tahoe\TH_public\Excel%20-%20Sal.%20Anal.%20for%20Budgets\FY22%20Input%20Forms\FY22%20Town%20Budget%20Inputs.xlsm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tahoe\TH_public\Excel%20-%20Sal.%20Anal.%20for%20Budgets\FY22%20Input%20Forms\FY22%20Town%20Budget%20Inputs.xlsm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https://berlinct-my.sharepoint.com/personal/kdelaney_town_berlin_ct_us/Documents/Pensions/ADEC_Member%20Counts_2020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9703183283683149"/>
          <c:y val="4.0582185476485233E-2"/>
          <c:w val="0.47498227198897852"/>
          <c:h val="0.9297945363087869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98-4A44-9239-72E87965E41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98-4A44-9239-72E87965E415}"/>
              </c:ext>
            </c:extLst>
          </c:dPt>
          <c:dLbls>
            <c:dLbl>
              <c:idx val="0"/>
              <c:layout>
                <c:manualLayout>
                  <c:x val="-9.6458211820744629E-4"/>
                  <c:y val="0.31839622641509435"/>
                </c:manualLayout>
              </c:layout>
              <c:tx>
                <c:rich>
                  <a:bodyPr/>
                  <a:lstStyle/>
                  <a:p>
                    <a:fld id="{7E262F1C-436B-4AB0-AEA9-0EDF5C31CCBD}" type="CATEGORYNAME">
                      <a:rPr lang="en-US" sz="1400"/>
                      <a:pPr/>
                      <a:t>[CATEGORY NAME]</a:t>
                    </a:fld>
                    <a:r>
                      <a:rPr lang="en-US" sz="1400" baseline="0" dirty="0"/>
                      <a:t>
</a:t>
                    </a:r>
                    <a:fld id="{9D0CFBF0-EDB8-4C3B-AA72-53CC6EA21A9A}" type="PERCENTAGE">
                      <a:rPr lang="en-US" sz="1400" baseline="0"/>
                      <a:pPr/>
                      <a:t>[PERCENTAGE]</a:t>
                    </a:fld>
                    <a:endParaRPr lang="en-US" sz="14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480579250510349"/>
                      <c:h val="9.911107809637002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E98-4A44-9239-72E87965E415}"/>
                </c:ext>
              </c:extLst>
            </c:dLbl>
            <c:dLbl>
              <c:idx val="1"/>
              <c:layout>
                <c:manualLayout>
                  <c:x val="3.8580398804316158E-3"/>
                  <c:y val="-0.24252587754617222"/>
                </c:manualLayout>
              </c:layout>
              <c:tx>
                <c:rich>
                  <a:bodyPr/>
                  <a:lstStyle/>
                  <a:p>
                    <a:fld id="{C7FA049A-37FC-4DFF-9835-D7835FFFB14F}" type="CATEGORYNAME">
                      <a:rPr lang="en-US" sz="1400"/>
                      <a:pPr/>
                      <a:t>[CATEGORY NAME]</a:t>
                    </a:fld>
                    <a:r>
                      <a:rPr lang="en-US" sz="1400" baseline="0" dirty="0"/>
                      <a:t>
</a:t>
                    </a:r>
                    <a:fld id="{F212F996-4EA9-4F73-AF59-059441AE8336}" type="PERCENTAGE">
                      <a:rPr lang="en-US" sz="1400" baseline="0"/>
                      <a:pPr/>
                      <a:t>[PERCENTAGE]</a:t>
                    </a:fld>
                    <a:endParaRPr lang="en-US" sz="14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21658403810634"/>
                      <c:h val="0.2201310434021834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E98-4A44-9239-72E87965E41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'Budget Summary'!$S$586:$S$587</c:f>
              <c:strCache>
                <c:ptCount val="2"/>
                <c:pt idx="0">
                  <c:v>General Government</c:v>
                </c:pt>
                <c:pt idx="1">
                  <c:v>Education (includes dept. 61, private schools &amp; school debt)</c:v>
                </c:pt>
              </c:strCache>
            </c:strRef>
          </c:cat>
          <c:val>
            <c:numRef>
              <c:f>'Budget Summary'!$T$586:$T$587</c:f>
              <c:numCache>
                <c:formatCode>0%</c:formatCode>
                <c:ptCount val="2"/>
                <c:pt idx="0">
                  <c:v>0.40141247148896109</c:v>
                </c:pt>
                <c:pt idx="1">
                  <c:v>0.59858752851103891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98-4A44-9239-72E87965E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9703183283683149"/>
          <c:y val="4.0582185476485233E-2"/>
          <c:w val="0.47498227198897852"/>
          <c:h val="0.9297945363087869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93-4188-B2BD-8D780BC842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C93-4188-B2BD-8D780BC8427A}"/>
              </c:ext>
            </c:extLst>
          </c:dPt>
          <c:dLbls>
            <c:dLbl>
              <c:idx val="0"/>
              <c:layout>
                <c:manualLayout>
                  <c:x val="3.4157336270887868E-4"/>
                  <c:y val="0.21263979461760837"/>
                </c:manualLayout>
              </c:layout>
              <c:tx>
                <c:rich>
                  <a:bodyPr/>
                  <a:lstStyle/>
                  <a:p>
                    <a:fld id="{913E2A05-988A-454D-9FC7-CBFB4FAFAB6E}" type="CATEGORYNAME">
                      <a:rPr lang="en-US" sz="1400"/>
                      <a:pPr/>
                      <a:t>[CATEGORY NAME]</a:t>
                    </a:fld>
                    <a:r>
                      <a:rPr lang="en-US" sz="1400" baseline="0" dirty="0"/>
                      <a:t>
</a:t>
                    </a:r>
                    <a:fld id="{CF539F81-F205-41C6-B989-057393E3BA2C}" type="PERCENTAGE">
                      <a:rPr lang="en-US" sz="1400" baseline="0"/>
                      <a:pPr/>
                      <a:t>[PERCENTAGE]</a:t>
                    </a:fld>
                    <a:endParaRPr lang="en-US" sz="14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C93-4188-B2BD-8D780BC8427A}"/>
                </c:ext>
              </c:extLst>
            </c:dLbl>
            <c:dLbl>
              <c:idx val="1"/>
              <c:layout>
                <c:manualLayout>
                  <c:x val="-1.6446763317878119E-2"/>
                  <c:y val="-0.2668237269149605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BABCE7A-500B-4E9F-81EA-EEFB04A5B570}" type="CATEGORYNAME">
                      <a:rPr lang="en-US" sz="1400"/>
                      <a:pPr>
                        <a:defRPr/>
                      </a:pPr>
                      <a:t>[CATEGORY NAME]</a:t>
                    </a:fld>
                    <a:r>
                      <a:rPr lang="en-US" sz="1400" baseline="0" dirty="0"/>
                      <a:t>
</a:t>
                    </a:r>
                    <a:fld id="{3AAFE2BB-2DEA-4CB4-BA1B-008B65B73C6D}" type="PERCENTAGE">
                      <a:rPr lang="en-US" sz="1400" baseline="0"/>
                      <a:pPr>
                        <a:defRPr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233213483090784"/>
                      <c:h val="0.2613628485118605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C93-4188-B2BD-8D780BC8427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'Budget Summary'!$S$496:$S$560</c:f>
              <c:strCache>
                <c:ptCount val="2"/>
                <c:pt idx="0">
                  <c:v>General Government</c:v>
                </c:pt>
                <c:pt idx="1">
                  <c:v>Education (includes dept. 61, private schools &amp; school debt)</c:v>
                </c:pt>
              </c:strCache>
            </c:strRef>
          </c:cat>
          <c:val>
            <c:numRef>
              <c:f>'Budget Summary'!$T$496:$T$560</c:f>
              <c:numCache>
                <c:formatCode>0%</c:formatCode>
                <c:ptCount val="2"/>
                <c:pt idx="0">
                  <c:v>0.40982995674285749</c:v>
                </c:pt>
                <c:pt idx="1">
                  <c:v>0.59017004325714251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93-4188-B2BD-8D780BC842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224527867728025"/>
          <c:y val="4.0582185476485233E-2"/>
          <c:w val="0.57015369957802486"/>
          <c:h val="0.90327030628931926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1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37-4705-A2C0-3D8033AFC4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37-4705-A2C0-3D8033AFC4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737-4705-A2C0-3D8033AFC41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737-4705-A2C0-3D8033AFC41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737-4705-A2C0-3D8033AFC41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737-4705-A2C0-3D8033AFC41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737-4705-A2C0-3D8033AFC41C}"/>
              </c:ext>
            </c:extLst>
          </c:dPt>
          <c:dLbls>
            <c:dLbl>
              <c:idx val="0"/>
              <c:layout>
                <c:manualLayout>
                  <c:x val="0.20486579353668349"/>
                  <c:y val="0.2743470964325018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37-4705-A2C0-3D8033AFC41C}"/>
                </c:ext>
              </c:extLst>
            </c:dLbl>
            <c:dLbl>
              <c:idx val="1"/>
              <c:layout>
                <c:manualLayout>
                  <c:x val="-0.24430150333821618"/>
                  <c:y val="-0.1769971704073403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37-4705-A2C0-3D8033AFC41C}"/>
                </c:ext>
              </c:extLst>
            </c:dLbl>
            <c:dLbl>
              <c:idx val="2"/>
              <c:layout>
                <c:manualLayout>
                  <c:x val="-5.7689492656735918E-2"/>
                  <c:y val="-0.2818317155552279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37-4705-A2C0-3D8033AFC41C}"/>
                </c:ext>
              </c:extLst>
            </c:dLbl>
            <c:dLbl>
              <c:idx val="3"/>
              <c:layout>
                <c:manualLayout>
                  <c:x val="-1.2657128069243687E-3"/>
                  <c:y val="-0.2150684722963929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37-4705-A2C0-3D8033AFC41C}"/>
                </c:ext>
              </c:extLst>
            </c:dLbl>
            <c:dLbl>
              <c:idx val="4"/>
              <c:layout>
                <c:manualLayout>
                  <c:x val="8.9331805733367988E-3"/>
                  <c:y val="-1.836651217349809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737-4705-A2C0-3D8033AFC41C}"/>
                </c:ext>
              </c:extLst>
            </c:dLbl>
            <c:dLbl>
              <c:idx val="5"/>
              <c:layout>
                <c:manualLayout>
                  <c:x val="-1.5742346555403138E-16"/>
                  <c:y val="8.905264532660492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737-4705-A2C0-3D8033AFC41C}"/>
                </c:ext>
              </c:extLst>
            </c:dLbl>
            <c:dLbl>
              <c:idx val="6"/>
              <c:layout>
                <c:manualLayout>
                  <c:x val="-5.4492925497047671E-2"/>
                  <c:y val="0.29026120148919166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737-4705-A2C0-3D8033AFC4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'Budget Summary'!$S$412:$S$418</c:f>
              <c:strCache>
                <c:ptCount val="7"/>
                <c:pt idx="0">
                  <c:v>Taxes</c:v>
                </c:pt>
                <c:pt idx="1">
                  <c:v>Fees</c:v>
                </c:pt>
                <c:pt idx="2">
                  <c:v>State Education Grants</c:v>
                </c:pt>
                <c:pt idx="3">
                  <c:v>State Non-Education Grants</c:v>
                </c:pt>
                <c:pt idx="4">
                  <c:v>Svc Fees &amp; Inv Earnings</c:v>
                </c:pt>
                <c:pt idx="5">
                  <c:v>Transfers In</c:v>
                </c:pt>
                <c:pt idx="6">
                  <c:v>Use of Fund Balance</c:v>
                </c:pt>
              </c:strCache>
            </c:strRef>
          </c:cat>
          <c:val>
            <c:numRef>
              <c:f>'Budget Summary'!$U$412:$U$418</c:f>
              <c:numCache>
                <c:formatCode>0.0%</c:formatCode>
                <c:ptCount val="7"/>
                <c:pt idx="0">
                  <c:v>0.86819168992674367</c:v>
                </c:pt>
                <c:pt idx="1">
                  <c:v>3.7166072083212674E-2</c:v>
                </c:pt>
                <c:pt idx="2">
                  <c:v>5.9891930904385299E-2</c:v>
                </c:pt>
                <c:pt idx="3">
                  <c:v>4.3249490955314558E-3</c:v>
                </c:pt>
                <c:pt idx="4">
                  <c:v>2.8784976500991909E-3</c:v>
                </c:pt>
                <c:pt idx="5">
                  <c:v>4.5909053430609109E-5</c:v>
                </c:pt>
                <c:pt idx="6">
                  <c:v>2.7500951286597141E-2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737-4705-A2C0-3D8033AFC4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5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'Data for Graphs'!$J$4</c:f>
              <c:strCache>
                <c:ptCount val="1"/>
                <c:pt idx="0">
                  <c:v>Normal Cost</c:v>
                </c:pt>
              </c:strCache>
            </c:strRef>
          </c:tx>
          <c:spPr>
            <a:solidFill>
              <a:srgbClr val="5B07A0"/>
            </a:solidFill>
          </c:spPr>
          <c:invertIfNegative val="0"/>
          <c:cat>
            <c:numRef>
              <c:f>[0]!Graph_ADEC_Year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[0]!Graph_ADEC_NC</c:f>
              <c:numCache>
                <c:formatCode>#,##0</c:formatCode>
                <c:ptCount val="5"/>
                <c:pt idx="0">
                  <c:v>178836</c:v>
                </c:pt>
                <c:pt idx="1">
                  <c:v>149216</c:v>
                </c:pt>
                <c:pt idx="2">
                  <c:v>120712</c:v>
                </c:pt>
                <c:pt idx="3">
                  <c:v>144349</c:v>
                </c:pt>
                <c:pt idx="4">
                  <c:v>145176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F8-47EF-B7E0-F07877449B8A}"/>
            </c:ext>
          </c:extLst>
        </c:ser>
        <c:ser>
          <c:idx val="1"/>
          <c:order val="1"/>
          <c:tx>
            <c:strRef>
              <c:f>'Data for Graphs'!$K$4</c:f>
              <c:strCache>
                <c:ptCount val="1"/>
                <c:pt idx="0">
                  <c:v>Past Service Cost</c:v>
                </c:pt>
              </c:strCache>
            </c:strRef>
          </c:tx>
          <c:spPr>
            <a:solidFill>
              <a:srgbClr val="FE5000"/>
            </a:solidFill>
          </c:spPr>
          <c:invertIfNegative val="0"/>
          <c:cat>
            <c:numRef>
              <c:f>[0]!Graph_ADEC_Year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[0]!Graph_ADEC_PSC</c:f>
              <c:numCache>
                <c:formatCode>#,##0</c:formatCode>
                <c:ptCount val="5"/>
                <c:pt idx="0">
                  <c:v>1269559</c:v>
                </c:pt>
                <c:pt idx="1">
                  <c:v>1457485</c:v>
                </c:pt>
                <c:pt idx="2">
                  <c:v>1453518</c:v>
                </c:pt>
                <c:pt idx="3">
                  <c:v>1618384</c:v>
                </c:pt>
                <c:pt idx="4">
                  <c:v>2250465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F8-47EF-B7E0-F07877449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7606016"/>
        <c:axId val="237682688"/>
      </c:barChart>
      <c:catAx>
        <c:axId val="237606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7682688"/>
        <c:crosses val="autoZero"/>
        <c:auto val="1"/>
        <c:lblAlgn val="ctr"/>
        <c:lblOffset val="100"/>
        <c:noMultiLvlLbl val="0"/>
      </c:catAx>
      <c:valAx>
        <c:axId val="237682688"/>
        <c:scaling>
          <c:orientation val="minMax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23760601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BA907D-DF78-4BB7-A08A-6D32B5EFBF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6F536D-4C93-4640-81AB-7514913169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37F43-0CEB-47F7-B461-F5E89391B4E8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0B164E-2A74-47E0-917E-9B38860C87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8E645-3723-48F4-B1B9-5FAA461AFF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360D7-3120-4C3E-8C2F-788A614786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31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B0A7F-BAC5-4A08-ACEE-EDBF63674941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6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B262C8-4BCA-4CFB-952F-C3F6E6E0C8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730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729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Assigning more fund balance than proposed will negatively impact: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Interest earnings</a:t>
            </a:r>
          </a:p>
          <a:p>
            <a:pPr marL="228600" indent="-228600">
              <a:buAutoNum type="arabicParenR"/>
            </a:pPr>
            <a:r>
              <a:rPr lang="en-US" dirty="0"/>
              <a:t>Pension liability coverage</a:t>
            </a:r>
          </a:p>
          <a:p>
            <a:pPr marL="228600" indent="-228600">
              <a:buAutoNum type="arabicParenR"/>
            </a:pPr>
            <a:r>
              <a:rPr lang="en-US" dirty="0"/>
              <a:t>Capital project funding (where the Town “fronts” the money)</a:t>
            </a:r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864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7731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Overall: 10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Revenue: 15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LT Liabilities/Capital: 30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Transfers: 5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BOE: 30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GG: 30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438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914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634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Reference pension valuation from actuaries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77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3319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Overall: 10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Revenue: 15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LT Liabilities/Capital: 30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Transfers: 5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BOE: 30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GG: 30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188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Bridges are higher than most surrounding towns (Cheshire in the only neighboring town that is close)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123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4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Overall: 10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Revenue: 15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LT Liabilities/Capital: 30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Transfers: 5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BOE: 30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GG: 30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6479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703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Overall: 10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Revenue: 15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LT Liabilities/Capital: 30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Transfers: 5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BOE: 30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GG: 30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169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38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2104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p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Superintendent's Proposed Budget Fiscal Year 2018-2019</a:t>
            </a:r>
            <a:endParaRPr/>
          </a:p>
        </p:txBody>
      </p:sp>
      <p:sp>
        <p:nvSpPr>
          <p:cNvPr id="321" name="Google Shape;321;p1:notes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2" name="Google Shape;322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bb9022b2f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gbb9022b2f3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6" name="Google Shape;336;gbb9022b2f3_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c3df4f6793_5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c3df4f6793_5_7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gc3df4f6793_5_7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c3df4f6793_3_0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gc3df4f679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52853" y="697225"/>
            <a:ext cx="35055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8" name="Google Shape;358;p9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Superintendent's Proposed Budget Fiscal Year 2018-2019</a:t>
            </a:r>
            <a:endParaRPr/>
          </a:p>
        </p:txBody>
      </p:sp>
      <p:sp>
        <p:nvSpPr>
          <p:cNvPr id="359" name="Google Shape;359;p9:notes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0" name="Google Shape;360;p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Overall: 10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Revenue: 15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LT Liabilities/Capital: 30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Transfers: 5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BOE: 30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GG: 30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120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0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Superintendent's Proposed Budget Fiscal Year 2018-2019</a:t>
            </a:r>
            <a:endParaRPr/>
          </a:p>
        </p:txBody>
      </p:sp>
      <p:sp>
        <p:nvSpPr>
          <p:cNvPr id="370" name="Google Shape;370;p10:notes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1" name="Google Shape;371;p1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bb9022b2f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gbb9022b2f3_0_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9" name="Google Shape;379;gbb9022b2f3_0_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c49c680b27_1_0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gc49c680b2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52853" y="697225"/>
            <a:ext cx="35055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1" name="Google Shape;39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8" name="Google Shape;39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4" name="Google Shape;41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c49c680b27_1_4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gc49c680b27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52853" y="697225"/>
            <a:ext cx="35055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bb6a4953a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6" name="Google Shape;426;gbb6a4953aa_0_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7" name="Google Shape;427;gbb6a4953aa_0_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bb6a4953aa_4_104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3" name="Google Shape;433;gbb6a4953aa_4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52838" y="697225"/>
            <a:ext cx="3505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9868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bb6a4953aa_4_111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1" name="Google Shape;441;gbb6a4953aa_4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52838" y="697225"/>
            <a:ext cx="3505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bb6a4953aa_4_115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6" name="Google Shape;446;gbb6a4953aa_4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52838" y="697225"/>
            <a:ext cx="3505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6" name="Google Shape;456;p2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9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Superintendent's Proposed Budget Fiscal Year 2018-2019</a:t>
            </a:r>
            <a:endParaRPr/>
          </a:p>
        </p:txBody>
      </p:sp>
      <p:sp>
        <p:nvSpPr>
          <p:cNvPr id="458" name="Google Shape;458;p29:notes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9" name="Google Shape;459;p29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c48771bbe6_8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gc48771bbe6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52859" y="697230"/>
            <a:ext cx="350537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c49c680b27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3" name="Google Shape;473;gc49c680b27_1_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gc49c680b27_1_12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Superintendent's Proposed Budget Fiscal Year 2018-2019</a:t>
            </a:r>
            <a:endParaRPr/>
          </a:p>
        </p:txBody>
      </p:sp>
      <p:sp>
        <p:nvSpPr>
          <p:cNvPr id="475" name="Google Shape;475;gc49c680b27_1_12:notes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6" name="Google Shape;476;gc49c680b27_1_1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3" name="Google Shape;483;p3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4" name="Google Shape;484;p32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Superintendent's Proposed Budget Fiscal Year 2018-2019</a:t>
            </a:r>
            <a:endParaRPr/>
          </a:p>
        </p:txBody>
      </p:sp>
      <p:sp>
        <p:nvSpPr>
          <p:cNvPr id="485" name="Google Shape;485;p32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2" name="Google Shape;492;p3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3" name="Google Shape;493;p33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Superintendent's Proposed Budget Fiscal Year 2018-2019</a:t>
            </a:r>
            <a:endParaRPr/>
          </a:p>
        </p:txBody>
      </p:sp>
      <p:sp>
        <p:nvSpPr>
          <p:cNvPr id="494" name="Google Shape;494;p33:notes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5" name="Google Shape;495;p33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1" name="Google Shape;501;p3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2" name="Google Shape;502;p36:notes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3" name="Google Shape;503;p3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  <p:sp>
        <p:nvSpPr>
          <p:cNvPr id="504" name="Google Shape;504;p36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Superintendent's Proposed Budget Fiscal Year 2018-2019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c3df4f6793_25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275" tIns="93275" rIns="93275" bIns="93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gc3df4f6793_2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52859" y="697230"/>
            <a:ext cx="3505373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bb6a4953aa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0" name="Google Shape;520;gbb6a4953aa_1_2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1" name="Google Shape;521;gbb6a4953aa_1_2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Teacher’s Retirement charge is very likely coming in the next few years – strong balance sheet (including unassigned fund balance) will help mitigate the impact</a:t>
            </a:r>
          </a:p>
          <a:p>
            <a:endParaRPr lang="en-US" dirty="0"/>
          </a:p>
          <a:p>
            <a:r>
              <a:rPr lang="en-US" dirty="0"/>
              <a:t>Tried to offset proposed operating increases with revenue (for revenue generating departments) &amp; fund balance for non-recurring items (pension &amp; contingency)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43435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1e4431587a80e2fa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7" name="Google Shape;527;g1e4431587a80e2fa_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8" name="Google Shape;528;g1e4431587a80e2fa_6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c3df4f6793_15_75:notes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300" cy="4183375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gc3df4f6793_15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52853" y="697225"/>
            <a:ext cx="3505369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c3df4f6793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c3df4f6793_1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gc3df4f6793_10_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bb2fbdd30d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8" name="Google Shape;548;gbb2fbdd30d_2_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9" name="Google Shape;549;gbb2fbdd30d_2_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Overall: 10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Revenue: 15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LT Liabilities/Capital: 30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Transfers: 5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BOE: 30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GG: 30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2596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 percentage is people cost with two notable exceptions:</a:t>
            </a:r>
          </a:p>
          <a:p>
            <a:endParaRPr lang="en-US" dirty="0"/>
          </a:p>
          <a:p>
            <a:pPr marL="228600" indent="-228600">
              <a:buAutoNum type="arabicParenR"/>
            </a:pPr>
            <a:r>
              <a:rPr lang="en-US" dirty="0"/>
              <a:t>General government: liability insurance, postage, advertising, legal, probate court, auditing, pension, software (town clerk, financial, tax, assessment)</a:t>
            </a:r>
          </a:p>
          <a:p>
            <a:pPr marL="228600" indent="-228600">
              <a:buAutoNum type="arabicParenR"/>
            </a:pPr>
            <a:r>
              <a:rPr lang="en-US" dirty="0"/>
              <a:t>Physical Services: refuse disposal, vehicle fuel &amp; parts, natural gas, streetlighting, snow &amp; ice materials, catch basin cleaning, electricity, telephones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31960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301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6120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76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SAGE PARK IS CONSIDERED GENERAL GOVERNMENT EVEN THOUGH BHS USES THE FACILITY HEAVILY FALL &amp; SPRING…MOST OTHER TOWNS (EXCLUDING FARMINGTON) PLAY FALL &amp; SPRING SPORTS ON CAMPUS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731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Overall: 10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Revenue: 15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LT Liabilities/Capital: 30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Transfers: 5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BOE: 30 minutes</a:t>
            </a:r>
          </a:p>
          <a:p>
            <a:pPr marL="171450" indent="-171450">
              <a:buFontTx/>
              <a:buChar char="-"/>
            </a:pPr>
            <a:r>
              <a:rPr lang="en-US" dirty="0"/>
              <a:t>GG: 30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640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461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Meeting with the Speaker on Friday to confirm these amounts</a:t>
            </a:r>
          </a:p>
          <a:p>
            <a:endParaRPr lang="en-US" dirty="0"/>
          </a:p>
          <a:p>
            <a:r>
              <a:rPr lang="en-US" dirty="0"/>
              <a:t>As proposed, the revenue budget has been adjusted to eliminate taxpayer impact for the pension contribution and the tax audit fees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B262C8-4BCA-4CFB-952F-C3F6E6E0C83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086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30D8-D33C-424F-A110-D3EB1A4BC51A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4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30D8-D33C-424F-A110-D3EB1A4BC51A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727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30D8-D33C-424F-A110-D3EB1A4BC51A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49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30D8-D33C-424F-A110-D3EB1A4BC51A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48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30D8-D33C-424F-A110-D3EB1A4BC51A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6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30D8-D33C-424F-A110-D3EB1A4BC51A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625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30D8-D33C-424F-A110-D3EB1A4BC51A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84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30D8-D33C-424F-A110-D3EB1A4BC51A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75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30D8-D33C-424F-A110-D3EB1A4BC51A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37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30D8-D33C-424F-A110-D3EB1A4BC51A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99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30D8-D33C-424F-A110-D3EB1A4BC51A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688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F30D8-D33C-424F-A110-D3EB1A4BC51A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5756C-1495-47A8-90C4-2A6CAACD74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87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E0AEB-F3CA-4728-9174-BB01190BE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185" y="1356361"/>
            <a:ext cx="8469630" cy="32461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Town of Berlin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FY2022 Board of Finance Budget Review</a:t>
            </a:r>
            <a:br>
              <a:rPr lang="en-US" sz="3300" b="1" dirty="0">
                <a:latin typeface="Times New Roman" pitchFamily="18" charset="0"/>
                <a:cs typeface="Times New Roman" pitchFamily="18" charset="0"/>
              </a:rPr>
            </a:br>
            <a:br>
              <a:rPr lang="en-US" sz="33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March 3, 2021</a:t>
            </a: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2C00A8-1FFD-4283-84F6-BAC5DF1AA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573" y="4866968"/>
            <a:ext cx="1768267" cy="1659562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893E327-0E1E-4244-831F-47B724AED9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85" y="4866968"/>
            <a:ext cx="2448697" cy="165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9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6969"/>
            <a:ext cx="7886700" cy="770210"/>
          </a:xfrm>
        </p:spPr>
        <p:txBody>
          <a:bodyPr/>
          <a:lstStyle/>
          <a:p>
            <a:r>
              <a:rPr lang="en-US" b="1" dirty="0"/>
              <a:t>Revenue…(cont.)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46" y="1632318"/>
            <a:ext cx="8516203" cy="4795778"/>
          </a:xfrm>
        </p:spPr>
        <p:txBody>
          <a:bodyPr>
            <a:normAutofit/>
          </a:bodyPr>
          <a:lstStyle/>
          <a:p>
            <a:r>
              <a:rPr lang="en-US" sz="3100" dirty="0"/>
              <a:t>State funding assumptions – Governor’s proposal</a:t>
            </a:r>
          </a:p>
          <a:p>
            <a:pPr lvl="1"/>
            <a:r>
              <a:rPr lang="en-US" sz="3100" dirty="0"/>
              <a:t>ECS: 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$5,870,600 (flat vs. FY21 Berlin budget) – SUBJECT TO CHANGE!</a:t>
            </a:r>
          </a:p>
          <a:p>
            <a:pPr lvl="1"/>
            <a:r>
              <a:rPr lang="en-US" sz="3100" dirty="0"/>
              <a:t>Municipal Stabilization Grant: 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</a:rPr>
              <a:t>$258,989 (flat VS. FY21 Berlin budget) – SUBJECT TO CHANGE!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Two expenses have no mill rate impact:</a:t>
            </a:r>
          </a:p>
          <a:p>
            <a:pPr lvl="1"/>
            <a:r>
              <a:rPr lang="en-US" dirty="0"/>
              <a:t>ADC pension funding is covered with assigned fund balance</a:t>
            </a:r>
          </a:p>
          <a:p>
            <a:pPr lvl="1"/>
            <a:r>
              <a:rPr lang="en-US" dirty="0"/>
              <a:t>Personal property audit fee is covered with increased back tax revenue</a:t>
            </a:r>
          </a:p>
        </p:txBody>
      </p:sp>
    </p:spTree>
    <p:extLst>
      <p:ext uri="{BB962C8B-B14F-4D97-AF65-F5344CB8AC3E}">
        <p14:creationId xmlns:p14="http://schemas.microsoft.com/office/powerpoint/2010/main" val="2637175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A54A3D-F432-43BB-B78B-977B4F779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1" y="256481"/>
            <a:ext cx="8734696" cy="811154"/>
          </a:xfrm>
        </p:spPr>
        <p:txBody>
          <a:bodyPr>
            <a:normAutofit/>
          </a:bodyPr>
          <a:lstStyle/>
          <a:p>
            <a:r>
              <a:rPr lang="en-US" dirty="0"/>
              <a:t>Unassigned Fund Balance Projection…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C22902-636D-4E2C-8EEE-8073A4F22847}"/>
              </a:ext>
            </a:extLst>
          </p:cNvPr>
          <p:cNvSpPr txBox="1"/>
          <p:nvPr/>
        </p:nvSpPr>
        <p:spPr>
          <a:xfrm>
            <a:off x="204652" y="5579375"/>
            <a:ext cx="873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Potential future demands on fund balance:</a:t>
            </a:r>
            <a:r>
              <a:rPr lang="en-US" dirty="0"/>
              <a:t> fire vehicles, school air quality short-term solutions, school vans, </a:t>
            </a:r>
            <a:r>
              <a:rPr lang="en-US" dirty="0" err="1"/>
              <a:t>Timberlin</a:t>
            </a:r>
            <a:r>
              <a:rPr lang="en-US" dirty="0"/>
              <a:t> clubhouse and/or maintenance building, and  backstop for: Berlin Water Control, insurance funds and special education costs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18B3F8-17F9-4BCD-ACD0-4A182AA89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" y="1135380"/>
            <a:ext cx="6995160" cy="419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65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9984"/>
            <a:ext cx="7886700" cy="407998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0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29489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605" y="2695065"/>
            <a:ext cx="8606790" cy="10768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Long-term Liabilities</a:t>
            </a:r>
          </a:p>
        </p:txBody>
      </p:sp>
    </p:spTree>
    <p:extLst>
      <p:ext uri="{BB962C8B-B14F-4D97-AF65-F5344CB8AC3E}">
        <p14:creationId xmlns:p14="http://schemas.microsoft.com/office/powerpoint/2010/main" val="3918238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D77D8-4B79-4068-819F-81EAF7C3C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3794"/>
            <a:ext cx="7886700" cy="727054"/>
          </a:xfrm>
        </p:spPr>
        <p:txBody>
          <a:bodyPr/>
          <a:lstStyle/>
          <a:p>
            <a:r>
              <a:rPr lang="en-US" b="1" dirty="0"/>
              <a:t>Long-Term Liabilities…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B31E1-666B-496D-AE6B-36831CBFC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6" y="1420720"/>
            <a:ext cx="8388297" cy="5094379"/>
          </a:xfrm>
        </p:spPr>
        <p:txBody>
          <a:bodyPr>
            <a:normAutofit/>
          </a:bodyPr>
          <a:lstStyle/>
          <a:p>
            <a:r>
              <a:rPr lang="en-US" sz="2700" dirty="0"/>
              <a:t>Items in this category:</a:t>
            </a:r>
          </a:p>
          <a:p>
            <a:pPr lvl="1"/>
            <a:r>
              <a:rPr lang="en-US" dirty="0"/>
              <a:t>Notes</a:t>
            </a:r>
          </a:p>
          <a:p>
            <a:pPr lvl="1"/>
            <a:r>
              <a:rPr lang="en-US" sz="2400" dirty="0"/>
              <a:t>Bonds</a:t>
            </a:r>
          </a:p>
          <a:p>
            <a:pPr lvl="1"/>
            <a:r>
              <a:rPr lang="en-US" sz="2400" dirty="0"/>
              <a:t>Capital Leases</a:t>
            </a:r>
          </a:p>
          <a:p>
            <a:pPr lvl="1"/>
            <a:r>
              <a:rPr lang="en-US" sz="2400" dirty="0"/>
              <a:t>Unfunded Pension Costs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</a:rPr>
              <a:t>$514k year-over-year decline</a:t>
            </a:r>
            <a:r>
              <a:rPr lang="en-US" dirty="0"/>
              <a:t> in debt service costs</a:t>
            </a:r>
          </a:p>
          <a:p>
            <a:pPr lvl="1"/>
            <a:endParaRPr lang="en-US" sz="2400" dirty="0"/>
          </a:p>
          <a:p>
            <a:r>
              <a:rPr lang="en-US" sz="2700" dirty="0"/>
              <a:t>$11.2 million or 11.5% of total budget:</a:t>
            </a:r>
          </a:p>
          <a:p>
            <a:pPr lvl="1"/>
            <a:r>
              <a:rPr lang="en-US" dirty="0"/>
              <a:t>Down 0.1pp (from 11.6%) vs. FY 21 proposed </a:t>
            </a:r>
            <a:r>
              <a:rPr lang="en-US" sz="2400" dirty="0"/>
              <a:t>budget</a:t>
            </a:r>
          </a:p>
          <a:p>
            <a:pPr lvl="1"/>
            <a:r>
              <a:rPr lang="en-US" sz="2400" dirty="0"/>
              <a:t>Goal is 4% or less of total budget</a:t>
            </a:r>
            <a:endParaRPr lang="en-US" dirty="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946F5CCD-8FA3-4440-93F0-50DEB6EFEB55}"/>
              </a:ext>
            </a:extLst>
          </p:cNvPr>
          <p:cNvSpPr/>
          <p:nvPr/>
        </p:nvSpPr>
        <p:spPr>
          <a:xfrm>
            <a:off x="3161211" y="1898469"/>
            <a:ext cx="644435" cy="8534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C76C1B-2775-4E53-8063-A809B6FD5A13}"/>
              </a:ext>
            </a:extLst>
          </p:cNvPr>
          <p:cNvSpPr txBox="1"/>
          <p:nvPr/>
        </p:nvSpPr>
        <p:spPr>
          <a:xfrm>
            <a:off x="3897085" y="2140523"/>
            <a:ext cx="1928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Debt Service Costs</a:t>
            </a:r>
          </a:p>
        </p:txBody>
      </p:sp>
    </p:spTree>
    <p:extLst>
      <p:ext uri="{BB962C8B-B14F-4D97-AF65-F5344CB8AC3E}">
        <p14:creationId xmlns:p14="http://schemas.microsoft.com/office/powerpoint/2010/main" val="418642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D77D8-4B79-4068-819F-81EAF7C3C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522" y="319888"/>
            <a:ext cx="8380741" cy="72705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Long-Term Liabilities - Debt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9AF7EC-B306-4B54-8E1A-5672FA18D0CA}"/>
              </a:ext>
            </a:extLst>
          </p:cNvPr>
          <p:cNvSpPr txBox="1"/>
          <p:nvPr/>
        </p:nvSpPr>
        <p:spPr>
          <a:xfrm>
            <a:off x="678567" y="5200531"/>
            <a:ext cx="7824650" cy="160043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u="sng" dirty="0"/>
              <a:t>Propose no bonding in June 2021 - prepare for future bonding…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Elementary schools HVAC project: $6-$10 million (3 schools)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Fire vehicles: $2-$4 million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Swimming pools/pool buildings: $500k-$1 million+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New Police station/Renovate locker rooms at existing Police station: TBD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New senior/community center: TBD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400" dirty="0"/>
              <a:t>New clubhouse at </a:t>
            </a:r>
            <a:r>
              <a:rPr lang="en-US" sz="1400" dirty="0" err="1"/>
              <a:t>Timberlin</a:t>
            </a:r>
            <a:r>
              <a:rPr lang="en-US" sz="1400" dirty="0"/>
              <a:t>: TBD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FA2A0F1-37B3-4835-AE85-64B0022A45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719812"/>
              </p:ext>
            </p:extLst>
          </p:nvPr>
        </p:nvGraphicFramePr>
        <p:xfrm>
          <a:off x="84523" y="857250"/>
          <a:ext cx="8922317" cy="4251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828591" imgH="8267779" progId="Excel.Sheet.12">
                  <p:embed/>
                </p:oleObj>
              </mc:Choice>
              <mc:Fallback>
                <p:oleObj name="Worksheet" r:id="rId3" imgW="14828591" imgH="8267779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FA2A0F1-37B3-4835-AE85-64B0022A45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523" y="857250"/>
                        <a:ext cx="8922317" cy="4251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0041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2B040-2F5A-447D-BCA2-B02DCBC2B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05" y="365126"/>
            <a:ext cx="8622891" cy="1325563"/>
          </a:xfrm>
        </p:spPr>
        <p:txBody>
          <a:bodyPr>
            <a:noAutofit/>
          </a:bodyPr>
          <a:lstStyle/>
          <a:p>
            <a:r>
              <a:rPr lang="en-US" sz="3600" dirty="0"/>
              <a:t>Recommend no June 2021 bond issue…finish $17.5 million of outstanding/funded projects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92586B3-A59B-4D13-A743-8250C5A13B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532830"/>
              </p:ext>
            </p:extLst>
          </p:nvPr>
        </p:nvGraphicFramePr>
        <p:xfrm>
          <a:off x="245805" y="1877654"/>
          <a:ext cx="8651209" cy="4169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949834" imgH="5272883" progId="Excel.Sheet.12">
                  <p:embed/>
                </p:oleObj>
              </mc:Choice>
              <mc:Fallback>
                <p:oleObj name="Worksheet" r:id="rId2" imgW="10949834" imgH="5272883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92586B3-A59B-4D13-A743-8250C5A13B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5805" y="1877654"/>
                        <a:ext cx="8651209" cy="4169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C07CDB6-E6C6-4497-8D95-12F003BAE8DB}"/>
              </a:ext>
            </a:extLst>
          </p:cNvPr>
          <p:cNvSpPr txBox="1"/>
          <p:nvPr/>
        </p:nvSpPr>
        <p:spPr>
          <a:xfrm>
            <a:off x="412954" y="6086168"/>
            <a:ext cx="8259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DEEP Athletic Improvements Grant is under development - $2.77 million in additional work that may take place in calendar 2021.</a:t>
            </a:r>
          </a:p>
        </p:txBody>
      </p:sp>
    </p:spTree>
    <p:extLst>
      <p:ext uri="{BB962C8B-B14F-4D97-AF65-F5344CB8AC3E}">
        <p14:creationId xmlns:p14="http://schemas.microsoft.com/office/powerpoint/2010/main" val="4228828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9AB0F-504B-4B46-B8BA-2FCB42F2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26" y="314066"/>
            <a:ext cx="8917290" cy="600333"/>
          </a:xfrm>
        </p:spPr>
        <p:txBody>
          <a:bodyPr>
            <a:noAutofit/>
          </a:bodyPr>
          <a:lstStyle/>
          <a:p>
            <a:r>
              <a:rPr lang="en-US" sz="3600" dirty="0"/>
              <a:t>Long-term Liabilities – </a:t>
            </a:r>
            <a:r>
              <a:rPr lang="en-US" sz="3600" u="sng" dirty="0"/>
              <a:t>Closed</a:t>
            </a:r>
            <a:r>
              <a:rPr lang="en-US" sz="3600" dirty="0"/>
              <a:t> DB Pension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AA34B-33E9-4DF8-8E82-A29EF735A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6514" y="4242029"/>
            <a:ext cx="7006801" cy="2445938"/>
          </a:xfrm>
          <a:ln w="127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lvl="1"/>
            <a:endParaRPr lang="en-US" sz="450" dirty="0"/>
          </a:p>
          <a:p>
            <a:pPr marL="347663" lvl="1" indent="-173831"/>
            <a:r>
              <a:rPr lang="en-US" dirty="0"/>
              <a:t>6/30/2020 funding level 28%</a:t>
            </a:r>
          </a:p>
          <a:p>
            <a:pPr lvl="1"/>
            <a:endParaRPr lang="en-US" sz="450" dirty="0"/>
          </a:p>
          <a:p>
            <a:pPr marL="347663" lvl="1" indent="-173831"/>
            <a:r>
              <a:rPr lang="en-US" dirty="0"/>
              <a:t>Census (6/30/2020):</a:t>
            </a:r>
          </a:p>
          <a:p>
            <a:pPr marL="552450" lvl="2" indent="-204788"/>
            <a:r>
              <a:rPr lang="en-US" dirty="0"/>
              <a:t>Active workers: 10</a:t>
            </a:r>
          </a:p>
          <a:p>
            <a:pPr marL="552450" lvl="2" indent="-204788"/>
            <a:r>
              <a:rPr lang="en-US" dirty="0"/>
              <a:t>Inactive, Retirees and Beneficiaries: 19</a:t>
            </a:r>
          </a:p>
          <a:p>
            <a:pPr marL="552450" lvl="2" indent="-204788"/>
            <a:r>
              <a:rPr lang="en-US" i="1" dirty="0">
                <a:solidFill>
                  <a:srgbClr val="FF0000"/>
                </a:solidFill>
              </a:rPr>
              <a:t>Since 6/30/2020 2 actives retired – current actives: 8</a:t>
            </a:r>
          </a:p>
          <a:p>
            <a:pPr marL="347663" lvl="2" indent="0">
              <a:buNone/>
            </a:pPr>
            <a:endParaRPr lang="en-US" sz="450" dirty="0"/>
          </a:p>
          <a:p>
            <a:pPr marL="347663" lvl="1" indent="-173831"/>
            <a:r>
              <a:rPr lang="en-US" dirty="0"/>
              <a:t>Actuarially Determined Contribution (ADC): $2,395,640</a:t>
            </a:r>
          </a:p>
          <a:p>
            <a:pPr marL="552450" lvl="2" indent="-204788"/>
            <a:r>
              <a:rPr lang="en-US" dirty="0"/>
              <a:t>$145k normal cost</a:t>
            </a:r>
          </a:p>
          <a:p>
            <a:pPr marL="552450" lvl="2" indent="-204788"/>
            <a:r>
              <a:rPr lang="en-US" dirty="0"/>
              <a:t>$2,251k past service cost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77701" y="981443"/>
            <a:ext cx="307122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Proposed budget assigns fund balance for ADC.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As proposed, </a:t>
            </a:r>
            <a:r>
              <a:rPr lang="en-US" sz="2800" b="1" u="dbl" dirty="0">
                <a:solidFill>
                  <a:srgbClr val="FF0000"/>
                </a:solidFill>
              </a:rPr>
              <a:t>NO</a:t>
            </a:r>
            <a:r>
              <a:rPr lang="en-US" sz="2800" b="1" dirty="0">
                <a:solidFill>
                  <a:srgbClr val="FF0000"/>
                </a:solidFill>
              </a:rPr>
              <a:t> impact to taxpayers!!</a:t>
            </a:r>
            <a:endParaRPr lang="en-US" sz="2800" b="1" u="dbl" dirty="0">
              <a:solidFill>
                <a:srgbClr val="FF0000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1800-000008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124507"/>
              </p:ext>
            </p:extLst>
          </p:nvPr>
        </p:nvGraphicFramePr>
        <p:xfrm>
          <a:off x="46264" y="858749"/>
          <a:ext cx="5783036" cy="3264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4065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9984"/>
            <a:ext cx="7886700" cy="407998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0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58556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605" y="2695065"/>
            <a:ext cx="8606790" cy="10768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Capital</a:t>
            </a:r>
          </a:p>
        </p:txBody>
      </p:sp>
    </p:spTree>
    <p:extLst>
      <p:ext uri="{BB962C8B-B14F-4D97-AF65-F5344CB8AC3E}">
        <p14:creationId xmlns:p14="http://schemas.microsoft.com/office/powerpoint/2010/main" val="1755693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2609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605" y="1197735"/>
            <a:ext cx="8606790" cy="520065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Overall Budget</a:t>
            </a:r>
          </a:p>
          <a:p>
            <a:pPr algn="ctr"/>
            <a:endParaRPr lang="en-US" sz="1000" dirty="0"/>
          </a:p>
          <a:p>
            <a:pPr algn="ctr"/>
            <a:r>
              <a:rPr lang="en-US" dirty="0"/>
              <a:t>Revenue</a:t>
            </a:r>
          </a:p>
          <a:p>
            <a:pPr algn="ctr"/>
            <a:endParaRPr lang="en-US" sz="1000" dirty="0"/>
          </a:p>
          <a:p>
            <a:pPr algn="ctr"/>
            <a:r>
              <a:rPr lang="en-US" dirty="0"/>
              <a:t>Long-term Liabilities</a:t>
            </a:r>
          </a:p>
          <a:p>
            <a:pPr algn="ctr"/>
            <a:endParaRPr lang="en-US" sz="1000" dirty="0"/>
          </a:p>
          <a:p>
            <a:pPr algn="ctr"/>
            <a:r>
              <a:rPr lang="en-US" dirty="0"/>
              <a:t>Capital</a:t>
            </a:r>
          </a:p>
          <a:p>
            <a:pPr algn="ctr"/>
            <a:endParaRPr lang="en-US" sz="1000" dirty="0"/>
          </a:p>
          <a:p>
            <a:pPr algn="ctr"/>
            <a:r>
              <a:rPr lang="en-US" dirty="0"/>
              <a:t>Transfers</a:t>
            </a:r>
          </a:p>
          <a:p>
            <a:pPr algn="ctr"/>
            <a:endParaRPr lang="en-US" sz="1000" dirty="0"/>
          </a:p>
          <a:p>
            <a:pPr algn="ctr"/>
            <a:r>
              <a:rPr lang="en-US" dirty="0"/>
              <a:t>Board of Education Operating Budget</a:t>
            </a:r>
          </a:p>
          <a:p>
            <a:pPr algn="ctr"/>
            <a:endParaRPr lang="en-US" sz="1000" dirty="0"/>
          </a:p>
          <a:p>
            <a:pPr algn="ctr"/>
            <a:r>
              <a:rPr lang="en-US" dirty="0"/>
              <a:t>General Government (incl BWC) Operating Budget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431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4542"/>
            <a:ext cx="7886700" cy="776480"/>
          </a:xfrm>
        </p:spPr>
        <p:txBody>
          <a:bodyPr/>
          <a:lstStyle/>
          <a:p>
            <a:pPr algn="ctr"/>
            <a:r>
              <a:rPr lang="en-US" b="1" u="sng" dirty="0"/>
              <a:t>Capital Overview…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167" y="1061022"/>
            <a:ext cx="8690017" cy="56483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Berlin has considerable assets that require maintenance and periodic replacement. </a:t>
            </a:r>
          </a:p>
          <a:p>
            <a:pPr marL="0" lvl="0" indent="0">
              <a:buNone/>
            </a:pPr>
            <a:r>
              <a:rPr lang="en-US" sz="700" dirty="0"/>
              <a:t>   </a:t>
            </a:r>
          </a:p>
          <a:p>
            <a:pPr marL="857250" lvl="3" indent="-171450"/>
            <a:r>
              <a:rPr lang="en-US" sz="1900" dirty="0"/>
              <a:t>37 bridges (5 replaced since 2012 &amp; 8 more being rehabilitated or replaced)</a:t>
            </a:r>
          </a:p>
          <a:p>
            <a:pPr marL="857250" lvl="3" indent="-171450"/>
            <a:r>
              <a:rPr lang="en-US" sz="1900" dirty="0"/>
              <a:t>110 miles of roads (5 mile/year repair/replacement strategy)</a:t>
            </a:r>
          </a:p>
          <a:p>
            <a:pPr marL="857250" lvl="3" indent="-171450"/>
            <a:r>
              <a:rPr lang="en-US" sz="1900" dirty="0"/>
              <a:t>5 schools</a:t>
            </a:r>
          </a:p>
          <a:p>
            <a:pPr marL="857250" lvl="3" indent="-171450"/>
            <a:r>
              <a:rPr lang="en-US" sz="1900" dirty="0"/>
              <a:t>Town Hall</a:t>
            </a:r>
          </a:p>
          <a:p>
            <a:pPr marL="857250" lvl="3" indent="-171450"/>
            <a:r>
              <a:rPr lang="en-US" sz="1900" dirty="0"/>
              <a:t>Community Center/Library</a:t>
            </a:r>
          </a:p>
          <a:p>
            <a:pPr marL="857250" lvl="3" indent="-171450"/>
            <a:r>
              <a:rPr lang="en-US" sz="1900" dirty="0"/>
              <a:t>Senior Center</a:t>
            </a:r>
          </a:p>
          <a:p>
            <a:pPr marL="857250" lvl="3" indent="-171450"/>
            <a:r>
              <a:rPr lang="en-US" sz="1900" dirty="0"/>
              <a:t>Golf Course</a:t>
            </a:r>
          </a:p>
          <a:p>
            <a:pPr marL="857250" lvl="3" indent="-171450"/>
            <a:r>
              <a:rPr lang="en-US" sz="1900" dirty="0"/>
              <a:t>Animal Control</a:t>
            </a:r>
          </a:p>
          <a:p>
            <a:pPr marL="857250" lvl="3" indent="-171450"/>
            <a:r>
              <a:rPr lang="en-US" sz="1900" dirty="0"/>
              <a:t>Physical Services Complex (including recycling, salt building and garage)</a:t>
            </a:r>
          </a:p>
          <a:p>
            <a:pPr marL="857250" lvl="3" indent="-171450"/>
            <a:r>
              <a:rPr lang="en-US" sz="1900" dirty="0"/>
              <a:t>15 Police patrols</a:t>
            </a:r>
          </a:p>
          <a:p>
            <a:pPr marL="857250" lvl="3" indent="-171450"/>
            <a:r>
              <a:rPr lang="en-US" sz="1900" dirty="0"/>
              <a:t>13 Fire apparatus </a:t>
            </a:r>
          </a:p>
          <a:p>
            <a:pPr marL="857250" lvl="3" indent="-171450"/>
            <a:r>
              <a:rPr lang="en-US" sz="1900" dirty="0"/>
              <a:t>120,025 item library collection</a:t>
            </a:r>
          </a:p>
          <a:p>
            <a:pPr marL="857250" lvl="3" indent="-171450"/>
            <a:r>
              <a:rPr lang="en-US" sz="1900" dirty="0"/>
              <a:t>2,255 parks acreage</a:t>
            </a:r>
          </a:p>
          <a:p>
            <a:pPr marL="857250" lvl="3" indent="-171450"/>
            <a:r>
              <a:rPr lang="en-US" sz="1900" dirty="0"/>
              <a:t>2,559 streetlights</a:t>
            </a:r>
          </a:p>
          <a:p>
            <a:pPr marL="857250" lvl="3" indent="-171450"/>
            <a:r>
              <a:rPr lang="en-US" sz="1900" dirty="0"/>
              <a:t>2 swimming pools &amp; 2 pool buildings</a:t>
            </a:r>
          </a:p>
          <a:p>
            <a:pPr marL="857250" lvl="3" indent="-171450"/>
            <a:r>
              <a:rPr lang="en-US" sz="1900" dirty="0"/>
              <a:t>11 playgrounds</a:t>
            </a:r>
          </a:p>
          <a:p>
            <a:pPr marL="857250" lvl="3" indent="-171450"/>
            <a:r>
              <a:rPr lang="en-US" sz="1900" dirty="0"/>
              <a:t>15 baseball/softball fields</a:t>
            </a:r>
          </a:p>
          <a:p>
            <a:pPr marL="857250" lvl="3" indent="-171450"/>
            <a:r>
              <a:rPr lang="en-US" sz="1900" dirty="0"/>
              <a:t>11 soccer/football fields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016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84542"/>
            <a:ext cx="7886700" cy="776480"/>
          </a:xfrm>
        </p:spPr>
        <p:txBody>
          <a:bodyPr/>
          <a:lstStyle/>
          <a:p>
            <a:pPr algn="ctr"/>
            <a:r>
              <a:rPr lang="en-US" b="1" u="sng" dirty="0"/>
              <a:t>Capital Overview…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167" y="1061022"/>
            <a:ext cx="8690017" cy="5445576"/>
          </a:xfrm>
        </p:spPr>
        <p:txBody>
          <a:bodyPr>
            <a:normAutofit/>
          </a:bodyPr>
          <a:lstStyle/>
          <a:p>
            <a:r>
              <a:rPr lang="en-US" dirty="0"/>
              <a:t>Capital Budget:</a:t>
            </a:r>
          </a:p>
          <a:p>
            <a:pPr lvl="1"/>
            <a:r>
              <a:rPr lang="en-US" dirty="0"/>
              <a:t>Departments Requested = $12.5 million</a:t>
            </a:r>
          </a:p>
          <a:p>
            <a:pPr lvl="1"/>
            <a:r>
              <a:rPr lang="en-US" dirty="0"/>
              <a:t>Proposing = $1,513,000 </a:t>
            </a:r>
            <a:r>
              <a:rPr lang="en-US" sz="1800" dirty="0"/>
              <a:t>(0.5% of major capital assets)</a:t>
            </a:r>
          </a:p>
          <a:p>
            <a:r>
              <a:rPr lang="en-US" dirty="0"/>
              <a:t>Focus:</a:t>
            </a:r>
          </a:p>
          <a:p>
            <a:pPr lvl="1"/>
            <a:r>
              <a:rPr lang="en-US" dirty="0"/>
              <a:t>Public Safety:</a:t>
            </a:r>
          </a:p>
          <a:p>
            <a:pPr lvl="2"/>
            <a:r>
              <a:rPr lang="en-US" dirty="0"/>
              <a:t>Fire vehicles (final payment on 1</a:t>
            </a:r>
            <a:r>
              <a:rPr lang="en-US" baseline="30000" dirty="0"/>
              <a:t>st</a:t>
            </a:r>
            <a:r>
              <a:rPr lang="en-US" dirty="0"/>
              <a:t>; 50% deposit on 2</a:t>
            </a:r>
            <a:r>
              <a:rPr lang="en-US" baseline="30000" dirty="0"/>
              <a:t>nd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Fire rescue equipment (split cost over two years)</a:t>
            </a:r>
          </a:p>
          <a:p>
            <a:pPr lvl="2"/>
            <a:r>
              <a:rPr lang="en-US" dirty="0"/>
              <a:t>MDTs for Police cruisers</a:t>
            </a:r>
          </a:p>
          <a:p>
            <a:pPr lvl="2"/>
            <a:r>
              <a:rPr lang="en-US" dirty="0"/>
              <a:t>Fire alarm upgrade – Willard</a:t>
            </a:r>
          </a:p>
          <a:p>
            <a:pPr lvl="2"/>
            <a:r>
              <a:rPr lang="en-US" dirty="0"/>
              <a:t>School vans</a:t>
            </a:r>
          </a:p>
          <a:p>
            <a:pPr lvl="2"/>
            <a:r>
              <a:rPr lang="en-US" dirty="0"/>
              <a:t>Elevator at Town Hall</a:t>
            </a:r>
          </a:p>
          <a:p>
            <a:pPr lvl="1"/>
            <a:r>
              <a:rPr lang="en-US" dirty="0"/>
              <a:t>ADA – BOE &amp; Town</a:t>
            </a:r>
          </a:p>
          <a:p>
            <a:pPr lvl="1"/>
            <a:r>
              <a:rPr lang="en-US" dirty="0"/>
              <a:t>Exterior repairs to </a:t>
            </a:r>
            <a:r>
              <a:rPr lang="en-US" dirty="0" err="1"/>
              <a:t>Timberlin</a:t>
            </a:r>
            <a:r>
              <a:rPr lang="en-US" dirty="0"/>
              <a:t> maintenance building</a:t>
            </a:r>
          </a:p>
          <a:p>
            <a:pPr lvl="1"/>
            <a:r>
              <a:rPr lang="en-US" dirty="0"/>
              <a:t>Diagnostic analyzer</a:t>
            </a:r>
          </a:p>
        </p:txBody>
      </p:sp>
    </p:spTree>
    <p:extLst>
      <p:ext uri="{BB962C8B-B14F-4D97-AF65-F5344CB8AC3E}">
        <p14:creationId xmlns:p14="http://schemas.microsoft.com/office/powerpoint/2010/main" val="2862076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9984"/>
            <a:ext cx="7886700" cy="407998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3000" b="1" dirty="0"/>
          </a:p>
          <a:p>
            <a:pPr marL="0" indent="0" algn="ctr">
              <a:buNone/>
            </a:pPr>
            <a:r>
              <a:rPr lang="en-US" sz="30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10125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605" y="2695065"/>
            <a:ext cx="8606790" cy="10768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Transfers</a:t>
            </a:r>
          </a:p>
        </p:txBody>
      </p:sp>
    </p:spTree>
    <p:extLst>
      <p:ext uri="{BB962C8B-B14F-4D97-AF65-F5344CB8AC3E}">
        <p14:creationId xmlns:p14="http://schemas.microsoft.com/office/powerpoint/2010/main" val="3448149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0427B-30C3-4000-A34E-4A2696029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549" y="306396"/>
            <a:ext cx="7886700" cy="67144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Transfers…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70ABA-FE66-4BB8-B39F-0B0502B31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3" y="1102989"/>
            <a:ext cx="8493017" cy="5448615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/>
              <a:t>Pension, Health Insurance Administration:</a:t>
            </a:r>
            <a:r>
              <a:rPr lang="en-US" dirty="0"/>
              <a:t> $65,000</a:t>
            </a:r>
          </a:p>
          <a:p>
            <a:pPr lvl="1"/>
            <a:r>
              <a:rPr lang="en-US" sz="2200" dirty="0"/>
              <a:t>Actuary’s fees – payout calcs, audit support, liability calc</a:t>
            </a:r>
          </a:p>
          <a:p>
            <a:pPr lvl="1"/>
            <a:r>
              <a:rPr lang="en-US" sz="2200" dirty="0"/>
              <a:t>Stirling Fees to administer retiree health insurance &amp; FSA</a:t>
            </a:r>
          </a:p>
          <a:p>
            <a:pPr marL="0" indent="0">
              <a:buNone/>
            </a:pPr>
            <a:endParaRPr lang="en-US" sz="1100" u="sng" dirty="0"/>
          </a:p>
          <a:p>
            <a:r>
              <a:rPr lang="en-US" u="sng" dirty="0"/>
              <a:t>Business Continuity:</a:t>
            </a:r>
            <a:r>
              <a:rPr lang="en-US" dirty="0"/>
              <a:t> $50,000</a:t>
            </a:r>
          </a:p>
          <a:p>
            <a:endParaRPr lang="en-US" sz="1125" u="sng" dirty="0"/>
          </a:p>
          <a:p>
            <a:r>
              <a:rPr lang="en-US" u="sng" dirty="0"/>
              <a:t>Revaluation Fund:</a:t>
            </a:r>
            <a:r>
              <a:rPr lang="en-US" dirty="0"/>
              <a:t> $72,500 </a:t>
            </a:r>
          </a:p>
          <a:p>
            <a:pPr lvl="1"/>
            <a:r>
              <a:rPr lang="en-US" sz="2200" dirty="0"/>
              <a:t>Current balance $81,755</a:t>
            </a:r>
            <a:endParaRPr lang="en-US" sz="1700" dirty="0"/>
          </a:p>
          <a:p>
            <a:pPr lvl="1"/>
            <a:r>
              <a:rPr lang="en-US" sz="2200" dirty="0"/>
              <a:t>Est. cost of 2022 revaluation is $175,000</a:t>
            </a:r>
          </a:p>
          <a:p>
            <a:endParaRPr lang="en-US" sz="1200" dirty="0"/>
          </a:p>
          <a:p>
            <a:r>
              <a:rPr lang="en-US" u="sng" dirty="0"/>
              <a:t>Plan of Conservation &amp; Development:</a:t>
            </a:r>
            <a:r>
              <a:rPr lang="en-US" dirty="0"/>
              <a:t> $25,000</a:t>
            </a:r>
          </a:p>
          <a:p>
            <a:pPr lvl="1"/>
            <a:r>
              <a:rPr lang="en-US" dirty="0"/>
              <a:t>Est. cost of 2023 POCD is $150,000</a:t>
            </a:r>
          </a:p>
          <a:p>
            <a:pPr lvl="1"/>
            <a:r>
              <a:rPr lang="en-US" dirty="0"/>
              <a:t>Current balance: $72,019</a:t>
            </a:r>
          </a:p>
          <a:p>
            <a:pPr lvl="1"/>
            <a:endParaRPr lang="en-US" sz="1200" u="sng" dirty="0"/>
          </a:p>
          <a:p>
            <a:r>
              <a:rPr lang="en-US" u="sng" dirty="0"/>
              <a:t>Energy lease payments (debt service):</a:t>
            </a:r>
            <a:r>
              <a:rPr lang="en-US" dirty="0"/>
              <a:t> $719,500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089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9984"/>
            <a:ext cx="7886700" cy="407998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3000" b="1" dirty="0"/>
          </a:p>
          <a:p>
            <a:pPr marL="0" indent="0" algn="ctr">
              <a:buNone/>
            </a:pPr>
            <a:r>
              <a:rPr lang="en-US" sz="30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910207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"/>
          <p:cNvSpPr txBox="1">
            <a:spLocks noGrp="1"/>
          </p:cNvSpPr>
          <p:nvPr>
            <p:ph type="subTitle" idx="1"/>
          </p:nvPr>
        </p:nvSpPr>
        <p:spPr>
          <a:xfrm>
            <a:off x="1526407" y="40386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solidFill>
                  <a:schemeClr val="dk1"/>
                </a:solidFill>
              </a:rPr>
              <a:t>Board of Education Budget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b="1">
                <a:solidFill>
                  <a:schemeClr val="dk1"/>
                </a:solidFill>
              </a:rPr>
              <a:t>2021-2022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endParaRPr sz="2000" b="1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>
                <a:solidFill>
                  <a:schemeClr val="dk1"/>
                </a:solidFill>
              </a:rPr>
              <a:t>March 3, 2021</a:t>
            </a:r>
            <a:endParaRPr sz="2000" b="1">
              <a:solidFill>
                <a:schemeClr val="dk1"/>
              </a:solidFill>
            </a:endParaRPr>
          </a:p>
        </p:txBody>
      </p:sp>
      <p:pic>
        <p:nvPicPr>
          <p:cNvPr id="325" name="Google Shape;32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9324" y="758147"/>
            <a:ext cx="3464649" cy="214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Superintendent’s Goals for 2021-2022</a:t>
            </a:r>
            <a:endParaRPr sz="3959"/>
          </a:p>
        </p:txBody>
      </p:sp>
      <p:sp>
        <p:nvSpPr>
          <p:cNvPr id="331" name="Google Shape;331;p2"/>
          <p:cNvSpPr txBox="1">
            <a:spLocks noGrp="1"/>
          </p:cNvSpPr>
          <p:nvPr>
            <p:ph type="body" idx="1"/>
          </p:nvPr>
        </p:nvSpPr>
        <p:spPr>
          <a:xfrm>
            <a:off x="457200" y="1618300"/>
            <a:ext cx="8325000" cy="44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Continue to provide quality education to all students at the standard that Berlin parents expect.</a:t>
            </a:r>
            <a:endParaRPr sz="2480"/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Maintain favorable class size and adequate course offerings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Provide all students with an education that prepares them for multiple options and opportunities upon graduation.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Ensure that appropriate courses, structures and staff are available for new graduation requirements.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Provide adequate safety measures (COVID requirements), equipment and systems that allow all students and staff a safe learning environment.</a:t>
            </a:r>
            <a:endParaRPr sz="2480"/>
          </a:p>
          <a:p>
            <a:pPr marL="342900" lvl="0" indent="-34290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Char char="•"/>
            </a:pPr>
            <a:r>
              <a:rPr lang="en-US" sz="2480"/>
              <a:t>Expand the Berlin Transition Academy in partnership with Cromwell Public Schools.</a:t>
            </a:r>
            <a:endParaRPr sz="2480"/>
          </a:p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2480"/>
          </a:p>
          <a:p>
            <a:pPr marL="342900" lvl="0" indent="-185420" algn="l" rtl="0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None/>
            </a:pPr>
            <a:endParaRPr sz="2480"/>
          </a:p>
        </p:txBody>
      </p:sp>
      <p:pic>
        <p:nvPicPr>
          <p:cNvPr id="332" name="Google Shape;33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115522"/>
            <a:ext cx="1009650" cy="609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bb9022b2f3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Board of Education G</a:t>
            </a:r>
            <a:r>
              <a:rPr lang="en-US"/>
              <a:t>oals</a:t>
            </a:r>
            <a:endParaRPr/>
          </a:p>
        </p:txBody>
      </p:sp>
      <p:sp>
        <p:nvSpPr>
          <p:cNvPr id="339" name="Google Shape;339;gbb9022b2f3_0_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Effectively communicate the level of funding necessary to continue to provide a quality education that the students, parents, and community expect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Transparency 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Fiscal Responsibility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340" name="Google Shape;340;gbb9022b2f3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115522"/>
            <a:ext cx="1009650" cy="609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c3df4f6793_5_79"/>
          <p:cNvSpPr txBox="1">
            <a:spLocks noGrp="1"/>
          </p:cNvSpPr>
          <p:nvPr>
            <p:ph type="title"/>
          </p:nvPr>
        </p:nvSpPr>
        <p:spPr>
          <a:xfrm>
            <a:off x="457200" y="274725"/>
            <a:ext cx="2592300" cy="4106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/>
              <a:t>2021-2022 Superintendent’s Proposed Budget Overview</a:t>
            </a:r>
            <a:endParaRPr sz="2400" b="1"/>
          </a:p>
        </p:txBody>
      </p:sp>
      <p:pic>
        <p:nvPicPr>
          <p:cNvPr id="347" name="Google Shape;347;gc3df4f6793_5_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115522"/>
            <a:ext cx="1009650" cy="60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gc3df4f6793_5_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1900" y="152400"/>
            <a:ext cx="4326842" cy="6553199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gc3df4f6793_5_79"/>
          <p:cNvSpPr txBox="1"/>
          <p:nvPr/>
        </p:nvSpPr>
        <p:spPr>
          <a:xfrm>
            <a:off x="4742375" y="4057800"/>
            <a:ext cx="1245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1">
                <a:latin typeface="Calibri"/>
                <a:ea typeface="Calibri"/>
                <a:cs typeface="Calibri"/>
                <a:sym typeface="Calibri"/>
              </a:rPr>
              <a:t>Administrative Salaries</a:t>
            </a:r>
            <a:endParaRPr sz="8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1">
                <a:latin typeface="Calibri"/>
                <a:ea typeface="Calibri"/>
                <a:cs typeface="Calibri"/>
                <a:sym typeface="Calibri"/>
              </a:rPr>
              <a:t>Certified Salaries</a:t>
            </a:r>
            <a:endParaRPr sz="8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1">
                <a:latin typeface="Calibri"/>
                <a:ea typeface="Calibri"/>
                <a:cs typeface="Calibri"/>
                <a:sym typeface="Calibri"/>
              </a:rPr>
              <a:t>Non-Certified Salaries</a:t>
            </a:r>
            <a:endParaRPr sz="8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1">
                <a:latin typeface="Calibri"/>
                <a:ea typeface="Calibri"/>
                <a:cs typeface="Calibri"/>
                <a:sym typeface="Calibri"/>
              </a:rPr>
              <a:t>Employee Benefits</a:t>
            </a:r>
            <a:endParaRPr sz="800" b="1" i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605" y="2695065"/>
            <a:ext cx="8606790" cy="10768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Overall Budget</a:t>
            </a:r>
          </a:p>
        </p:txBody>
      </p:sp>
    </p:spTree>
    <p:extLst>
      <p:ext uri="{BB962C8B-B14F-4D97-AF65-F5344CB8AC3E}">
        <p14:creationId xmlns:p14="http://schemas.microsoft.com/office/powerpoint/2010/main" val="1975148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gc3df4f6793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100" y="487725"/>
            <a:ext cx="8298674" cy="5778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br>
              <a:rPr lang="en-US" sz="3600"/>
            </a:br>
            <a:r>
              <a:rPr lang="en-US" sz="3600"/>
              <a:t>5 Year FTE Comparisons</a:t>
            </a:r>
            <a:br>
              <a:rPr lang="en-US" sz="3600"/>
            </a:br>
            <a:r>
              <a:rPr lang="en-US" sz="3600"/>
              <a:t>Teachers/Certified Staff</a:t>
            </a:r>
            <a:br>
              <a:rPr lang="en-US" sz="3600"/>
            </a:br>
            <a:r>
              <a:rPr lang="en-US" sz="3600"/>
              <a:t> </a:t>
            </a:r>
            <a:endParaRPr sz="3600"/>
          </a:p>
        </p:txBody>
      </p:sp>
      <p:pic>
        <p:nvPicPr>
          <p:cNvPr id="363" name="Google Shape;36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115522"/>
            <a:ext cx="1009650" cy="60912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64" name="Google Shape;364;p9"/>
          <p:cNvGraphicFramePr/>
          <p:nvPr/>
        </p:nvGraphicFramePr>
        <p:xfrm>
          <a:off x="710863" y="1417650"/>
          <a:ext cx="3000000" cy="300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4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5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5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5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55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Employee Type</a:t>
                      </a:r>
                      <a:endParaRPr sz="11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2016-2017 FTE</a:t>
                      </a:r>
                      <a:endParaRPr sz="1200" b="1" u="none" strike="noStrike" cap="none">
                        <a:solidFill>
                          <a:srgbClr val="008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9900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2017-2018 FTE</a:t>
                      </a:r>
                      <a:endParaRPr sz="1200" b="1" u="none" strike="noStrike" cap="none">
                        <a:solidFill>
                          <a:srgbClr val="99009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CC33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2018-2019 FTE</a:t>
                      </a:r>
                      <a:endParaRPr sz="1200" b="1" u="none" strike="noStrike" cap="none">
                        <a:solidFill>
                          <a:srgbClr val="CC33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E6913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2019-2020 FTE</a:t>
                      </a:r>
                      <a:endParaRPr sz="1200" b="1" u="none" strike="noStrike" cap="none">
                        <a:solidFill>
                          <a:srgbClr val="E691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3C78D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2020-2021 FTE</a:t>
                      </a:r>
                      <a:endParaRPr sz="1200" b="1" u="none" strike="noStrike" cap="none">
                        <a:solidFill>
                          <a:srgbClr val="3C78D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Teachers/Certified Staff</a:t>
                      </a:r>
                      <a:endParaRPr sz="12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008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279.32</a:t>
                      </a:r>
                      <a:endParaRPr sz="1200" b="1" u="none" strike="noStrike" cap="none">
                        <a:solidFill>
                          <a:srgbClr val="008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990099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267</a:t>
                      </a:r>
                      <a:endParaRPr sz="1200" b="1" u="none" strike="noStrike" cap="none">
                        <a:solidFill>
                          <a:srgbClr val="990099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CC33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264</a:t>
                      </a:r>
                      <a:endParaRPr sz="1200" b="1" u="none" strike="noStrike" cap="none">
                        <a:solidFill>
                          <a:srgbClr val="CC33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E6913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259.4</a:t>
                      </a:r>
                      <a:endParaRPr sz="1200" b="1" u="none" strike="noStrike" cap="none">
                        <a:solidFill>
                          <a:srgbClr val="E6913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3C78D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266.7</a:t>
                      </a:r>
                      <a:endParaRPr sz="1200" b="1" u="none" strike="noStrike" cap="none">
                        <a:solidFill>
                          <a:srgbClr val="3C78D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65" name="Google Shape;365;p9" title="Ch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5350" y="2205825"/>
            <a:ext cx="6561324" cy="4057074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0"/>
          <p:cNvSpPr txBox="1"/>
          <p:nvPr/>
        </p:nvSpPr>
        <p:spPr>
          <a:xfrm>
            <a:off x="779647" y="-27272"/>
            <a:ext cx="76200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9"/>
              <a:buFont typeface="Calibri"/>
              <a:buNone/>
            </a:pPr>
            <a:r>
              <a:rPr lang="en-US" sz="350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2021-2022 New Staff Requests</a:t>
            </a:r>
            <a:endParaRPr sz="350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4" name="Google Shape;37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115522"/>
            <a:ext cx="1009650" cy="60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7550" y="810928"/>
            <a:ext cx="7992096" cy="4999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bb9022b2f3_0_6"/>
          <p:cNvSpPr txBox="1">
            <a:spLocks noGrp="1"/>
          </p:cNvSpPr>
          <p:nvPr>
            <p:ph type="title"/>
          </p:nvPr>
        </p:nvSpPr>
        <p:spPr>
          <a:xfrm>
            <a:off x="457200" y="858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500"/>
              <a:t>2021-2022 New Staff Requests Summary</a:t>
            </a:r>
            <a:endParaRPr sz="3500"/>
          </a:p>
        </p:txBody>
      </p:sp>
      <p:sp>
        <p:nvSpPr>
          <p:cNvPr id="382" name="Google Shape;382;gbb9022b2f3_0_6"/>
          <p:cNvSpPr txBox="1">
            <a:spLocks noGrp="1"/>
          </p:cNvSpPr>
          <p:nvPr>
            <p:ph type="body" idx="1"/>
          </p:nvPr>
        </p:nvSpPr>
        <p:spPr>
          <a:xfrm>
            <a:off x="216300" y="993750"/>
            <a:ext cx="8711400" cy="57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700"/>
              <a:buChar char="•"/>
            </a:pPr>
            <a:r>
              <a:rPr lang="en-US" sz="4100" b="1"/>
              <a:t>21.5 Total Requests for New Staff</a:t>
            </a:r>
            <a:endParaRPr sz="4100" b="1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4100" b="1"/>
              <a:t>13.7 Requests Not Funded</a:t>
            </a:r>
            <a:endParaRPr sz="4100" b="1"/>
          </a:p>
          <a:p>
            <a:pPr marL="45720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4100" b="1"/>
              <a:t>7.8 Funded </a:t>
            </a:r>
            <a:r>
              <a:rPr lang="en-US" sz="2900" b="1"/>
              <a:t>(Operational Budget/Open Choice)</a:t>
            </a:r>
            <a:endParaRPr sz="1500" b="1"/>
          </a:p>
          <a:p>
            <a:pPr marL="6858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2800" b="1"/>
              <a:t>3 Paraprofessionals in 2021-2022 Operational Budget</a:t>
            </a:r>
            <a:endParaRPr sz="2800" b="1"/>
          </a:p>
          <a:p>
            <a:pPr marL="137160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2500"/>
              <a:t>Required to meet the needs of learners</a:t>
            </a:r>
            <a:endParaRPr sz="2500"/>
          </a:p>
          <a:p>
            <a:pPr marL="74295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2800" b="1"/>
              <a:t>4.8 Positions funded through Open Choice Grant</a:t>
            </a:r>
            <a:endParaRPr sz="2800" b="1"/>
          </a:p>
          <a:p>
            <a: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2500" b="1"/>
              <a:t>BHS: </a:t>
            </a:r>
            <a:r>
              <a:rPr lang="en-US" sz="2500"/>
              <a:t>Intervention Tutor (1.0)</a:t>
            </a:r>
            <a:endParaRPr sz="2500"/>
          </a:p>
          <a:p>
            <a: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2500" b="1"/>
              <a:t>BTA: </a:t>
            </a:r>
            <a:r>
              <a:rPr lang="en-US" sz="2500"/>
              <a:t>Program Coordinator (0.5)</a:t>
            </a:r>
            <a:endParaRPr sz="2500"/>
          </a:p>
          <a:p>
            <a: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2500" b="1"/>
              <a:t>McGee:</a:t>
            </a:r>
            <a:r>
              <a:rPr lang="en-US" sz="2500"/>
              <a:t> Office Paraprofessional (1.0)</a:t>
            </a:r>
            <a:endParaRPr sz="2500"/>
          </a:p>
          <a:p>
            <a:pPr marL="1371600" lvl="2" indent="-387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 b="1"/>
              <a:t>Griswold</a:t>
            </a:r>
            <a:r>
              <a:rPr lang="en-US" sz="2500"/>
              <a:t>: Math Intervention Teacher (1.0)</a:t>
            </a:r>
            <a:endParaRPr sz="2500"/>
          </a:p>
          <a:p>
            <a: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2500" b="1"/>
              <a:t>Hubbard:</a:t>
            </a:r>
            <a:r>
              <a:rPr lang="en-US" sz="2500"/>
              <a:t>  FTE Increase for Intervention Teacher (0.3)</a:t>
            </a:r>
            <a:endParaRPr sz="2500"/>
          </a:p>
          <a:p>
            <a:pPr marL="137160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2500" b="1"/>
              <a:t>Willard:</a:t>
            </a:r>
            <a:r>
              <a:rPr lang="en-US" sz="2500"/>
              <a:t> Math Intervention Teacher (1.0)</a:t>
            </a:r>
            <a:endParaRPr sz="250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4500" b="1"/>
          </a:p>
        </p:txBody>
      </p:sp>
      <p:pic>
        <p:nvPicPr>
          <p:cNvPr id="383" name="Google Shape;383;gbb9022b2f3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115522"/>
            <a:ext cx="1009650" cy="609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gc49c680b27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25" y="124725"/>
            <a:ext cx="8981400" cy="62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92CC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Contracted Services - $129,964</a:t>
            </a:r>
            <a:endParaRPr/>
          </a:p>
        </p:txBody>
      </p:sp>
      <p:sp>
        <p:nvSpPr>
          <p:cNvPr id="394" name="Google Shape;394;p16"/>
          <p:cNvSpPr txBox="1">
            <a:spLocks noGrp="1"/>
          </p:cNvSpPr>
          <p:nvPr>
            <p:ph type="body" idx="1"/>
          </p:nvPr>
        </p:nvSpPr>
        <p:spPr>
          <a:xfrm>
            <a:off x="639200" y="1589550"/>
            <a:ext cx="7851300" cy="46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Includes all operational and educational systems which increase annually.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The annual increase can range from 3%-5%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Software and licensing </a:t>
            </a:r>
            <a:endParaRPr/>
          </a:p>
          <a:p>
            <a:pPr marL="914400" lvl="1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</a:pPr>
            <a:r>
              <a:rPr lang="en-US"/>
              <a:t>Zoom Licenses $60,00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Nursing Services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$60,000  for two students that require nursing services within their IEP.</a:t>
            </a:r>
            <a:endParaRPr/>
          </a:p>
        </p:txBody>
      </p:sp>
      <p:pic>
        <p:nvPicPr>
          <p:cNvPr id="395" name="Google Shape;39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115522"/>
            <a:ext cx="1009650" cy="609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B7CC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Transportation - $39,199</a:t>
            </a:r>
            <a:endParaRPr/>
          </a:p>
        </p:txBody>
      </p:sp>
      <p:sp>
        <p:nvSpPr>
          <p:cNvPr id="401" name="Google Shape;401;p20"/>
          <p:cNvSpPr txBox="1">
            <a:spLocks noGrp="1"/>
          </p:cNvSpPr>
          <p:nvPr>
            <p:ph type="body" idx="1"/>
          </p:nvPr>
        </p:nvSpPr>
        <p:spPr>
          <a:xfrm>
            <a:off x="151275" y="1304400"/>
            <a:ext cx="87834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8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3000" b="1"/>
              <a:t>3% </a:t>
            </a:r>
            <a:r>
              <a:rPr lang="en-US" sz="3000"/>
              <a:t>increase in based on Contract with New Britain Transportation</a:t>
            </a:r>
            <a:endParaRPr sz="3000" b="1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3000" b="1"/>
              <a:t>1.22%</a:t>
            </a:r>
            <a:r>
              <a:rPr lang="en-US" sz="3000"/>
              <a:t> budgeted, $39,199</a:t>
            </a:r>
            <a:endParaRPr sz="3000"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2400"/>
              <a:t>Use of Special Education Excess Cost Grant funds</a:t>
            </a:r>
            <a:endParaRPr sz="240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</a:ext>
              </a:extLst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24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Reduction in repairs and maintenance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402" name="Google Shape;40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115522"/>
            <a:ext cx="1009650" cy="60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42250" y="3997525"/>
            <a:ext cx="4859499" cy="26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E5B8B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Tuition - $114,928</a:t>
            </a:r>
            <a:endParaRPr/>
          </a:p>
        </p:txBody>
      </p:sp>
      <p:sp>
        <p:nvSpPr>
          <p:cNvPr id="409" name="Google Shape;409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Magnet School rate increase - 4%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Private &amp; public annual rate increases - 3%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Additional outplacement - $80,000</a:t>
            </a:r>
            <a:endParaRPr/>
          </a:p>
        </p:txBody>
      </p:sp>
      <p:pic>
        <p:nvPicPr>
          <p:cNvPr id="410" name="Google Shape;41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115522"/>
            <a:ext cx="1009650" cy="60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1175" y="3398222"/>
            <a:ext cx="5721651" cy="290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All Other Expenditures</a:t>
            </a:r>
            <a:endParaRPr/>
          </a:p>
        </p:txBody>
      </p:sp>
      <p:sp>
        <p:nvSpPr>
          <p:cNvPr id="417" name="Google Shape;417;p28"/>
          <p:cNvSpPr txBox="1">
            <a:spLocks noGrp="1"/>
          </p:cNvSpPr>
          <p:nvPr>
            <p:ph type="body" idx="1"/>
          </p:nvPr>
        </p:nvSpPr>
        <p:spPr>
          <a:xfrm>
            <a:off x="136850" y="1600200"/>
            <a:ext cx="8802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sz="2800" b="1"/>
              <a:t>2020-2021 Requested:</a:t>
            </a:r>
            <a:r>
              <a:rPr lang="en-US" sz="2800"/>
              <a:t> $62,186.00 </a:t>
            </a:r>
            <a:endParaRPr sz="2800"/>
          </a:p>
          <a:p>
            <a:pPr marL="91440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–"/>
            </a:pPr>
            <a:r>
              <a:rPr lang="en-US" sz="2300"/>
              <a:t>We have exceeded this amount significantly this year</a:t>
            </a:r>
            <a:endParaRPr sz="2400" b="1"/>
          </a:p>
          <a:p>
            <a:pPr marL="3429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Char char="•"/>
            </a:pPr>
            <a:r>
              <a:rPr lang="en-US" sz="2800" b="1"/>
              <a:t> 2021-2022 Requests:</a:t>
            </a:r>
            <a:r>
              <a:rPr lang="en-US" sz="2800"/>
              <a:t> $122,289.00</a:t>
            </a:r>
            <a:r>
              <a:rPr lang="en-US" sz="3000"/>
              <a:t>, </a:t>
            </a:r>
            <a:r>
              <a:rPr lang="en-US" sz="2800"/>
              <a:t>80.57% increase </a:t>
            </a:r>
            <a:endParaRPr sz="2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 b="1"/>
              <a:t>Original requests over $1,000,000 reduced to $50,103 Capital Improvement not accepted in the Capital Plan</a:t>
            </a:r>
            <a:endParaRPr sz="2300"/>
          </a:p>
          <a:p>
            <a:pPr marL="3429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2700"/>
              <a:t>$949,897 in unfilled requests at all schools, all levels</a:t>
            </a:r>
            <a:endParaRPr sz="2700"/>
          </a:p>
          <a:p>
            <a:pPr marL="91440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–"/>
            </a:pPr>
            <a:r>
              <a:rPr lang="en-US" sz="2300"/>
              <a:t>Routine Painting District wide</a:t>
            </a:r>
            <a:endParaRPr sz="2300"/>
          </a:p>
          <a:p>
            <a:pPr marL="91440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–"/>
            </a:pPr>
            <a:r>
              <a:rPr lang="en-US" sz="2300"/>
              <a:t>Restoration of Recess Area</a:t>
            </a:r>
            <a:endParaRPr sz="2300"/>
          </a:p>
          <a:p>
            <a:pPr marL="914400" lvl="1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–"/>
            </a:pPr>
            <a:r>
              <a:rPr lang="en-US" sz="2300"/>
              <a:t>Window Repairs</a:t>
            </a:r>
            <a:endParaRPr/>
          </a:p>
        </p:txBody>
      </p:sp>
      <p:pic>
        <p:nvPicPr>
          <p:cNvPr id="418" name="Google Shape;41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115522"/>
            <a:ext cx="1009650" cy="609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gc49c680b27_1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275" y="214975"/>
            <a:ext cx="8906424" cy="620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19709-C2C9-4369-B458-686DDFEE2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1861"/>
            <a:ext cx="7886700" cy="45520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Budget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4E7FF-B16C-4EFF-9439-9FF396420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640" y="4839805"/>
            <a:ext cx="8488719" cy="1836334"/>
          </a:xfrm>
          <a:ln w="127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800" dirty="0"/>
              <a:t>Exercise fiscal restraint to keep taxes down during ongoing pandemic</a:t>
            </a:r>
          </a:p>
          <a:p>
            <a:pPr marL="342900" indent="-342900">
              <a:buAutoNum type="arabicPeriod"/>
            </a:pPr>
            <a:r>
              <a:rPr lang="en-US" sz="1800" dirty="0"/>
              <a:t>Continue strengthening the balance sheet – fully fund ADC to deal with unfunded pension liability &amp; no new money borrowing to prepare for impending large projects</a:t>
            </a:r>
          </a:p>
          <a:p>
            <a:pPr marL="342900" indent="-342900">
              <a:buAutoNum type="arabicPeriod"/>
            </a:pPr>
            <a:r>
              <a:rPr lang="en-US" sz="1800" dirty="0"/>
              <a:t>Structurally balanced budget while maintaining a high-quality educational system &amp; important town services/programs</a:t>
            </a:r>
          </a:p>
          <a:p>
            <a:pPr marL="342900" indent="-342900">
              <a:buAutoNum type="arabicPeriod"/>
            </a:pPr>
            <a:r>
              <a:rPr lang="en-US" sz="1800" dirty="0"/>
              <a:t>Focus limited capital requests on Public Safety &amp; ADA investments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8068" y="2228671"/>
            <a:ext cx="3515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</a:rPr>
              <a:t>STRUCTURAL BALANCE: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Operating costs covered by recurring revenues.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841D38-2B39-4C13-AC3C-8D36B9C00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34" y="860200"/>
            <a:ext cx="5025077" cy="359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3570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bb6a4953aa_0_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ESSER Grant/CRF Grant</a:t>
            </a:r>
            <a:endParaRPr/>
          </a:p>
        </p:txBody>
      </p:sp>
      <p:sp>
        <p:nvSpPr>
          <p:cNvPr id="430" name="Google Shape;430;gbb6a4953aa_0_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ESSER I: </a:t>
            </a:r>
            <a:r>
              <a:rPr lang="en-US"/>
              <a:t>$134,641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ESSER II:</a:t>
            </a:r>
            <a:r>
              <a:rPr lang="en-US"/>
              <a:t> $596,937 (Anticipated)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CRF:</a:t>
            </a:r>
            <a:r>
              <a:rPr lang="en-US"/>
              <a:t> $285,005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b="1"/>
              <a:t>Next Steps: </a:t>
            </a:r>
            <a:endParaRPr b="1"/>
          </a:p>
          <a:p>
            <a:pPr marL="457200" lvl="0" indent="-3302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600"/>
              <a:buChar char="•"/>
            </a:pPr>
            <a:r>
              <a:rPr lang="en-US" sz="3000"/>
              <a:t>Board of Education members review materials </a:t>
            </a:r>
            <a:endParaRPr sz="30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3000"/>
              <a:t>Finance &amp; Operations Committee for Discussion/Agenda Item</a:t>
            </a:r>
            <a:endParaRPr sz="30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3000"/>
              <a:t>Board of Education Discussion/Agenda Item</a:t>
            </a:r>
            <a:endParaRPr sz="30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bb6a4953aa_4_104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Elementary &amp; Secondary School Emergency Relief Fund (ESSER I)</a:t>
            </a:r>
            <a:endParaRPr/>
          </a:p>
        </p:txBody>
      </p:sp>
      <p:sp>
        <p:nvSpPr>
          <p:cNvPr id="436" name="Google Shape;436;gbb6a4953aa_4_104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5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CSDE Approved		</a:t>
            </a:r>
            <a:r>
              <a:rPr lang="en-US">
                <a:solidFill>
                  <a:srgbClr val="2E75B5"/>
                </a:solidFill>
              </a:rPr>
              <a:t>$144,775</a:t>
            </a:r>
            <a:endParaRPr/>
          </a:p>
        </p:txBody>
      </p:sp>
      <p:sp>
        <p:nvSpPr>
          <p:cNvPr id="437" name="Google Shape;437;gbb6a4953aa_4_104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5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$10,134.00 reimbursed to Saint Paul School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$134,641 reimbursed to Berlin Public Schools for the initial purchase of Zoom Rooms &amp; Licenses for secondary level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Actual Cost of initial Zoom purchases $506,429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38" name="Google Shape;438;gbb6a4953aa_4_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6757" y="2239068"/>
            <a:ext cx="3171826" cy="245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gbb6a4953aa_4_1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987" y="632500"/>
            <a:ext cx="8280024" cy="481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bb6a4953aa_4_115"/>
          <p:cNvSpPr txBox="1">
            <a:spLocks noGrp="1"/>
          </p:cNvSpPr>
          <p:nvPr>
            <p:ph type="title"/>
          </p:nvPr>
        </p:nvSpPr>
        <p:spPr>
          <a:xfrm>
            <a:off x="629841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Elementary &amp; Secondary School Emergency Relief Fund (ESSER II)</a:t>
            </a:r>
            <a:endParaRPr/>
          </a:p>
        </p:txBody>
      </p:sp>
      <p:sp>
        <p:nvSpPr>
          <p:cNvPr id="449" name="Google Shape;449;gbb6a4953aa_4_115"/>
          <p:cNvSpPr txBox="1">
            <a:spLocks noGrp="1"/>
          </p:cNvSpPr>
          <p:nvPr>
            <p:ph type="body" idx="1"/>
          </p:nvPr>
        </p:nvSpPr>
        <p:spPr>
          <a:xfrm>
            <a:off x="629841" y="1681163"/>
            <a:ext cx="38685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Anticipated Funds		</a:t>
            </a:r>
            <a:r>
              <a:rPr lang="en-US">
                <a:solidFill>
                  <a:srgbClr val="2E75B5"/>
                </a:solidFill>
              </a:rPr>
              <a:t>$641,868</a:t>
            </a:r>
            <a:endParaRPr>
              <a:solidFill>
                <a:srgbClr val="2E75B5"/>
              </a:solidFill>
            </a:endParaRPr>
          </a:p>
        </p:txBody>
      </p:sp>
      <p:sp>
        <p:nvSpPr>
          <p:cNvPr id="450" name="Google Shape;450;gbb6a4953aa_4_115"/>
          <p:cNvSpPr txBox="1">
            <a:spLocks noGrp="1"/>
          </p:cNvSpPr>
          <p:nvPr>
            <p:ph type="body" idx="2"/>
          </p:nvPr>
        </p:nvSpPr>
        <p:spPr>
          <a:xfrm>
            <a:off x="629841" y="2505075"/>
            <a:ext cx="38685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en-US" sz="2400" i="1">
                <a:solidFill>
                  <a:srgbClr val="FF0000"/>
                </a:solidFill>
              </a:rPr>
              <a:t>Not intended to supplant local funding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Assumed 7% allocation to Private Schools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451" name="Google Shape;451;gbb6a4953aa_4_115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Authorized Uses for ESSER II Funding</a:t>
            </a:r>
            <a:endParaRPr/>
          </a:p>
        </p:txBody>
      </p:sp>
      <p:sp>
        <p:nvSpPr>
          <p:cNvPr id="452" name="Google Shape;452;gbb6a4953aa_4_11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Address Learning Loss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Provide Mental Health Services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Purchase Educational Technology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Training &amp; Professional Development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Summer Learning Programs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School Facilities Improvements  &amp; Repairs (HVAC)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53" name="Google Shape;453;gbb6a4953aa_4_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3906" y="4367040"/>
            <a:ext cx="3200401" cy="1259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9"/>
          <p:cNvSpPr txBox="1">
            <a:spLocks noGrp="1"/>
          </p:cNvSpPr>
          <p:nvPr>
            <p:ph type="body" idx="1"/>
          </p:nvPr>
        </p:nvSpPr>
        <p:spPr>
          <a:xfrm>
            <a:off x="152400" y="3886200"/>
            <a:ext cx="87630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40"/>
              <a:buChar char="•"/>
            </a:pPr>
            <a:r>
              <a:rPr lang="en-US" sz="2140"/>
              <a:t>2020-2021 school year we accepted  16 new seats for Choice students.</a:t>
            </a:r>
            <a:endParaRPr sz="3300"/>
          </a:p>
          <a:p>
            <a:pPr marL="742950" lvl="1" indent="-2921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 b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9</a:t>
            </a:r>
            <a:r>
              <a:rPr lang="en-US" sz="18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 Kindergarten Students</a:t>
            </a:r>
            <a:endParaRPr sz="290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</a:ext>
              </a:extLst>
            </a:endParaRPr>
          </a:p>
          <a:p>
            <a:pPr marL="742950" lvl="1" indent="-2921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 b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4</a:t>
            </a:r>
            <a:r>
              <a:rPr lang="en-US" sz="18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 First Grade Students</a:t>
            </a:r>
            <a:endParaRPr sz="290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</a:ext>
              </a:extLst>
            </a:endParaRPr>
          </a:p>
          <a:p>
            <a:pPr marL="742950" lvl="1" indent="-2921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 b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2</a:t>
            </a:r>
            <a:r>
              <a:rPr lang="en-US" sz="18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  </a:ext>
                </a:extLst>
              </a:rPr>
              <a:t> Third Grade and </a:t>
            </a:r>
            <a:r>
              <a:rPr lang="en-US" sz="1800" b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1"/>
                  </a:ext>
                </a:extLst>
              </a:rPr>
              <a:t>1</a:t>
            </a:r>
            <a:r>
              <a:rPr lang="en-US" sz="180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"/>
                  </a:ext>
                </a:extLst>
              </a:rPr>
              <a:t> Eighth Grade – </a:t>
            </a:r>
            <a:r>
              <a:rPr lang="en-US" sz="1800" b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"/>
                  </a:ext>
                </a:extLst>
              </a:rPr>
              <a:t>all siblings of students in district</a:t>
            </a:r>
            <a:endParaRPr sz="2900" b="1"/>
          </a:p>
          <a:p>
            <a:pPr marL="342900" lvl="0" indent="-3429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140"/>
              <a:buChar char="•"/>
            </a:pPr>
            <a:r>
              <a:rPr lang="en-US" sz="2140"/>
              <a:t>Every effort is being made to accept students at the Kindergarten level with a conscious awareness of maintaining </a:t>
            </a:r>
            <a:r>
              <a:rPr lang="en-US" sz="2140" b="1" u="sng"/>
              <a:t>at least 4% Choice Enrollment</a:t>
            </a:r>
            <a:endParaRPr sz="2140" b="1" u="sng"/>
          </a:p>
          <a:p>
            <a:pPr marL="914400" lvl="1" indent="-36449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140"/>
              <a:buChar char="–"/>
            </a:pPr>
            <a:r>
              <a:rPr lang="en-US" sz="2140"/>
              <a:t>Choice Funds are tied to additional staff and programs</a:t>
            </a:r>
            <a:endParaRPr sz="3300"/>
          </a:p>
        </p:txBody>
      </p:sp>
      <p:sp>
        <p:nvSpPr>
          <p:cNvPr id="462" name="Google Shape;462;p2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Hartford Open Choice Enrollment</a:t>
            </a:r>
            <a:endParaRPr/>
          </a:p>
        </p:txBody>
      </p:sp>
      <p:pic>
        <p:nvPicPr>
          <p:cNvPr id="463" name="Google Shape;46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172672"/>
            <a:ext cx="1009650" cy="60912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64" name="Google Shape;464;p29"/>
          <p:cNvGraphicFramePr/>
          <p:nvPr/>
        </p:nvGraphicFramePr>
        <p:xfrm>
          <a:off x="291063" y="1295400"/>
          <a:ext cx="3000000" cy="300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1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9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93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2016-2017</a:t>
                      </a:r>
                      <a:endParaRPr sz="1400" b="1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2017-2018</a:t>
                      </a:r>
                      <a:endParaRPr sz="1400" b="1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2018-2019</a:t>
                      </a:r>
                      <a:endParaRPr sz="1400" b="1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 2019-2020</a:t>
                      </a:r>
                      <a:endParaRPr sz="1400" b="1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 2020-2021</a:t>
                      </a:r>
                      <a:endParaRPr sz="1400" b="1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Projected 2021-2022</a:t>
                      </a:r>
                      <a:endParaRPr sz="1400" b="1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Choice Students</a:t>
                      </a:r>
                      <a:endParaRPr sz="1400" b="1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96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92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131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116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121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i="1" u="none" strike="noStrike" cap="none"/>
                        <a:t>120</a:t>
                      </a:r>
                      <a:endParaRPr sz="1400" i="1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Total Enrollment</a:t>
                      </a:r>
                      <a:endParaRPr sz="1400" b="1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2792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2781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2787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2735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2688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i="1" u="none" strike="noStrike" cap="none"/>
                        <a:t>2564</a:t>
                      </a:r>
                      <a:endParaRPr sz="1400" i="1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% Choice Students</a:t>
                      </a:r>
                      <a:endParaRPr sz="1400" b="1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3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3.44%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3.31%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4.70%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4.24%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4.50%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i="1" u="none" strike="noStrike" cap="none"/>
                        <a:t>4.37%</a:t>
                      </a:r>
                      <a:endParaRPr sz="1400" i="1" u="none" strike="noStrike" cap="none"/>
                    </a:p>
                  </a:txBody>
                  <a:tcPr marL="28575" marR="28575" marT="19050" marB="1905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c48771bbe6_8_0"/>
          <p:cNvSpPr txBox="1">
            <a:spLocks noGrp="1"/>
          </p:cNvSpPr>
          <p:nvPr>
            <p:ph type="title"/>
          </p:nvPr>
        </p:nvSpPr>
        <p:spPr>
          <a:xfrm>
            <a:off x="628650" y="170675"/>
            <a:ext cx="78867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Hartford Open Choice Budget</a:t>
            </a:r>
            <a:endParaRPr/>
          </a:p>
        </p:txBody>
      </p:sp>
      <p:pic>
        <p:nvPicPr>
          <p:cNvPr id="470" name="Google Shape;470;gc48771bbe6_8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125" y="749375"/>
            <a:ext cx="9085775" cy="5913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c49c680b27_1_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Hartford Open Choice Budget Potential Alternatives</a:t>
            </a:r>
            <a:endParaRPr/>
          </a:p>
        </p:txBody>
      </p:sp>
      <p:pic>
        <p:nvPicPr>
          <p:cNvPr id="479" name="Google Shape;479;gc49c680b27_1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172672"/>
            <a:ext cx="1009650" cy="60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gc49c680b27_1_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8800" y="1447800"/>
            <a:ext cx="5383384" cy="52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2"/>
          <p:cNvSpPr txBox="1">
            <a:spLocks noGrp="1"/>
          </p:cNvSpPr>
          <p:nvPr>
            <p:ph type="ctrTitle"/>
          </p:nvPr>
        </p:nvSpPr>
        <p:spPr>
          <a:xfrm>
            <a:off x="676275" y="457200"/>
            <a:ext cx="7772400" cy="914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Budget Funding History</a:t>
            </a:r>
            <a:endParaRPr sz="3600"/>
          </a:p>
        </p:txBody>
      </p:sp>
      <p:pic>
        <p:nvPicPr>
          <p:cNvPr id="488" name="Google Shape;48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115522"/>
            <a:ext cx="1009650" cy="60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32" title="Ch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524000"/>
            <a:ext cx="8839201" cy="37626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/>
              <a:t>Berlin’s adopted budgets in the past two years have compared favorably</a:t>
            </a:r>
            <a:endParaRPr sz="3200"/>
          </a:p>
        </p:txBody>
      </p:sp>
      <p:graphicFrame>
        <p:nvGraphicFramePr>
          <p:cNvPr id="498" name="Google Shape;498;p33"/>
          <p:cNvGraphicFramePr/>
          <p:nvPr/>
        </p:nvGraphicFramePr>
        <p:xfrm>
          <a:off x="511950" y="1790325"/>
          <a:ext cx="3000000" cy="300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78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8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8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8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8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5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District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Adopted 2016-17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Adopted 2017-18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Adopted 2018-19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Adopted 2019-20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Adopted 2020-21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5 Yr. Average Increase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Rocky Hill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5.76%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2.93%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4.54%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2.50%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3.84%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3.91%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Farmington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3.80%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2.37%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2.54%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2.90%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3.35%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2.99%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Cromwell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1.74%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2.00%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1.53%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3.29%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3.60%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2.43%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Berlin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1.09%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1.58%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1.30%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3.21%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3.20%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2.08%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Glastonbury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2.11%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0.00%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2.20%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3.16%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2.81%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2.06%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Wethersfield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0.42%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0.75%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2.97%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3.50%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2.05%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1.94%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Newington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0.49%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0.29%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3.40%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2.70%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2.67%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1.91%</a:t>
                      </a:r>
                      <a:endParaRPr sz="1400" u="none" strike="noStrike" cap="none"/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6"/>
          <p:cNvSpPr txBox="1">
            <a:spLocks noGrp="1"/>
          </p:cNvSpPr>
          <p:nvPr>
            <p:ph type="ctrTitle"/>
          </p:nvPr>
        </p:nvSpPr>
        <p:spPr>
          <a:xfrm>
            <a:off x="676275" y="6096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Berlin and State Per Pupil Expenditure</a:t>
            </a:r>
            <a:endParaRPr sz="3600"/>
          </a:p>
        </p:txBody>
      </p:sp>
      <p:sp>
        <p:nvSpPr>
          <p:cNvPr id="507" name="Google Shape;507;p36"/>
          <p:cNvSpPr txBox="1"/>
          <p:nvPr/>
        </p:nvSpPr>
        <p:spPr>
          <a:xfrm>
            <a:off x="447675" y="5791200"/>
            <a:ext cx="8229600" cy="56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None/>
            </a:pPr>
            <a:r>
              <a:rPr lang="en-US" sz="13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In 19-20 school year, state per pupil spending was $19,339, Berlin per pupil spending was $18,024 or $1,315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None/>
            </a:pPr>
            <a:r>
              <a:rPr lang="en-US" sz="13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less than state. </a:t>
            </a:r>
            <a:endParaRPr sz="132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36"/>
          <p:cNvSpPr txBox="1"/>
          <p:nvPr/>
        </p:nvSpPr>
        <p:spPr>
          <a:xfrm rot="-481897">
            <a:off x="3329601" y="4274397"/>
            <a:ext cx="5334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9" name="Google Shape;50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115522"/>
            <a:ext cx="1009650" cy="60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36" title="Ch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276" y="1371600"/>
            <a:ext cx="7024386" cy="434340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738DA-877C-4117-81F1-C3CC9A502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62" y="41471"/>
            <a:ext cx="8587945" cy="906779"/>
          </a:xfrm>
        </p:spPr>
        <p:txBody>
          <a:bodyPr>
            <a:noAutofit/>
          </a:bodyPr>
          <a:lstStyle/>
          <a:p>
            <a:pPr algn="ctr"/>
            <a:r>
              <a:rPr lang="en-US" sz="2700" b="1" u="sng" dirty="0"/>
              <a:t>Fiscal Year 2022 Overall Budget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558D6-41DA-4F30-80DC-B22D0D409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2" y="862564"/>
            <a:ext cx="7828384" cy="27670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Total Proposal: </a:t>
            </a:r>
            <a:r>
              <a:rPr lang="en-US" sz="2000" dirty="0"/>
              <a:t>$98.02 million (+$6.5 million or +7.2%)</a:t>
            </a:r>
          </a:p>
          <a:p>
            <a:r>
              <a:rPr lang="en-US" dirty="0"/>
              <a:t>Mill Rate: </a:t>
            </a:r>
            <a:r>
              <a:rPr lang="en-US" sz="2000" dirty="0"/>
              <a:t>35.53 mills (+1.60 mills)</a:t>
            </a:r>
          </a:p>
          <a:p>
            <a:r>
              <a:rPr lang="en-US" dirty="0"/>
              <a:t>State Funds: </a:t>
            </a:r>
            <a:r>
              <a:rPr lang="en-US" sz="2000" dirty="0"/>
              <a:t>based on Governor Lamont’s budget proposal </a:t>
            </a:r>
          </a:p>
          <a:p>
            <a:pPr lvl="1"/>
            <a:r>
              <a:rPr lang="en-US" sz="2000" dirty="0"/>
              <a:t>ECS grant flat to FY21</a:t>
            </a:r>
          </a:p>
          <a:p>
            <a:pPr lvl="1"/>
            <a:r>
              <a:rPr lang="en-US" sz="2000" dirty="0"/>
              <a:t>Budget does </a:t>
            </a:r>
            <a:r>
              <a:rPr lang="en-US" sz="2000" u="sng" dirty="0"/>
              <a:t>not</a:t>
            </a:r>
            <a:r>
              <a:rPr lang="en-US" sz="2000" dirty="0"/>
              <a:t> include local Teacher’s Retirement funding</a:t>
            </a:r>
          </a:p>
          <a:p>
            <a:r>
              <a:rPr lang="en-US" dirty="0"/>
              <a:t>Budgeted Grand List: </a:t>
            </a:r>
          </a:p>
          <a:p>
            <a:pPr lvl="1"/>
            <a:r>
              <a:rPr lang="en-US" sz="2000" dirty="0"/>
              <a:t>+1.35% - worth $1,068,437 incremental tax revenue (@ 33.93 mill rate)</a:t>
            </a:r>
            <a:endParaRPr lang="en-US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B147E4-B865-48A6-8D63-489779626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221" y="3710939"/>
            <a:ext cx="7319379" cy="297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1523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c3df4f6793_25_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BOE % of Town Budget Compared to Surrounding Districts</a:t>
            </a:r>
            <a:endParaRPr/>
          </a:p>
        </p:txBody>
      </p:sp>
      <p:sp>
        <p:nvSpPr>
          <p:cNvPr id="516" name="Google Shape;516;gc3df4f6793_25_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Berlin has the lowest percentage: 50.74%</a:t>
            </a:r>
            <a:endParaRPr/>
          </a:p>
        </p:txBody>
      </p:sp>
      <p:pic>
        <p:nvPicPr>
          <p:cNvPr id="517" name="Google Shape;517;gc3df4f6793_25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0000" y="2468925"/>
            <a:ext cx="6100773" cy="278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bb6a4953aa_1_21"/>
          <p:cNvSpPr txBox="1">
            <a:spLocks noGrp="1"/>
          </p:cNvSpPr>
          <p:nvPr>
            <p:ph type="title"/>
          </p:nvPr>
        </p:nvSpPr>
        <p:spPr>
          <a:xfrm>
            <a:off x="457200" y="-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Share of Revenue Sources</a:t>
            </a:r>
            <a:endParaRPr/>
          </a:p>
        </p:txBody>
      </p:sp>
      <p:pic>
        <p:nvPicPr>
          <p:cNvPr id="524" name="Google Shape;524;gbb6a4953aa_1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9938" y="1020051"/>
            <a:ext cx="4413775" cy="57601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1e4431587a80e2fa_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BOE Operational Funding Sources</a:t>
            </a:r>
            <a:endParaRPr/>
          </a:p>
        </p:txBody>
      </p:sp>
      <p:pic>
        <p:nvPicPr>
          <p:cNvPr id="531" name="Google Shape;531;g1e4431587a80e2fa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250" y="1598525"/>
            <a:ext cx="7479775" cy="41164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Google Shape;536;gc3df4f6793_15_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100" y="487725"/>
            <a:ext cx="8298674" cy="5778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c3df4f6793_10_0"/>
          <p:cNvSpPr txBox="1">
            <a:spLocks noGrp="1"/>
          </p:cNvSpPr>
          <p:nvPr>
            <p:ph type="title"/>
          </p:nvPr>
        </p:nvSpPr>
        <p:spPr>
          <a:xfrm>
            <a:off x="457200" y="274725"/>
            <a:ext cx="2592300" cy="4106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1"/>
              <a:t>2021-2022 Superintendent’s Proposed Budget Overview</a:t>
            </a:r>
            <a:endParaRPr sz="2400" b="1"/>
          </a:p>
        </p:txBody>
      </p:sp>
      <p:pic>
        <p:nvPicPr>
          <p:cNvPr id="543" name="Google Shape;543;gc3df4f6793_1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115522"/>
            <a:ext cx="1009650" cy="609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gc3df4f6793_1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1900" y="152400"/>
            <a:ext cx="4326842" cy="6553199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gc3df4f6793_10_0"/>
          <p:cNvSpPr txBox="1"/>
          <p:nvPr/>
        </p:nvSpPr>
        <p:spPr>
          <a:xfrm>
            <a:off x="4742375" y="4073750"/>
            <a:ext cx="1245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1">
                <a:latin typeface="Calibri"/>
                <a:ea typeface="Calibri"/>
                <a:cs typeface="Calibri"/>
                <a:sym typeface="Calibri"/>
              </a:rPr>
              <a:t>Administrative Salaries</a:t>
            </a:r>
            <a:endParaRPr sz="8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1">
                <a:latin typeface="Calibri"/>
                <a:ea typeface="Calibri"/>
                <a:cs typeface="Calibri"/>
                <a:sym typeface="Calibri"/>
              </a:rPr>
              <a:t>Certified Salaries</a:t>
            </a:r>
            <a:endParaRPr sz="8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1">
                <a:latin typeface="Calibri"/>
                <a:ea typeface="Calibri"/>
                <a:cs typeface="Calibri"/>
                <a:sym typeface="Calibri"/>
              </a:rPr>
              <a:t>Non-Certified Salaries</a:t>
            </a:r>
            <a:endParaRPr sz="800" b="1" i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1">
                <a:latin typeface="Calibri"/>
                <a:ea typeface="Calibri"/>
                <a:cs typeface="Calibri"/>
                <a:sym typeface="Calibri"/>
              </a:rPr>
              <a:t>Employee Benefits</a:t>
            </a:r>
            <a:endParaRPr sz="800" b="1" i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bb2fbdd30d_2_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Questions</a:t>
            </a:r>
            <a:endParaRPr/>
          </a:p>
        </p:txBody>
      </p:sp>
      <p:sp>
        <p:nvSpPr>
          <p:cNvPr id="552" name="Google Shape;552;gbb2fbdd30d_2_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553" name="Google Shape;553;gbb2fbdd30d_2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6115522"/>
            <a:ext cx="1009650" cy="609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605" y="2695065"/>
            <a:ext cx="8606790" cy="1248285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16500" dirty="0"/>
              <a:t>General Government </a:t>
            </a:r>
          </a:p>
          <a:p>
            <a:pPr marL="0" indent="0" algn="ctr">
              <a:buNone/>
            </a:pPr>
            <a:r>
              <a:rPr lang="en-US" sz="4000" dirty="0"/>
              <a:t>(including Berlin Water Control)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0083180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DBCF-3980-457C-B30C-F60FF5158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55" y="320566"/>
            <a:ext cx="8780489" cy="83434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Funding General Government Operations and 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Shared Costs with BOE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7B8509-6078-4FD8-AE0D-68AB4CF2F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44" y="1433175"/>
            <a:ext cx="8483310" cy="23755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AD8BEB-4591-4FAC-81D1-E3BD709BD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720" y="4140444"/>
            <a:ext cx="6400800" cy="237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43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239485"/>
            <a:ext cx="8515350" cy="617225"/>
          </a:xfrm>
        </p:spPr>
        <p:txBody>
          <a:bodyPr>
            <a:noAutofit/>
          </a:bodyPr>
          <a:lstStyle/>
          <a:p>
            <a:r>
              <a:rPr lang="en-US" sz="3600" b="1" dirty="0"/>
              <a:t>General Government operating cost drivers…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231" y="1223011"/>
            <a:ext cx="7886700" cy="5395504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/>
              <a:t>Contingency: +$200k (assigning fund balance)</a:t>
            </a:r>
          </a:p>
          <a:p>
            <a:endParaRPr lang="en-US" sz="1000" dirty="0"/>
          </a:p>
          <a:p>
            <a:r>
              <a:rPr lang="en-US" sz="2600" dirty="0"/>
              <a:t>Employee-related costs: +$447k (1.2%)</a:t>
            </a:r>
          </a:p>
          <a:p>
            <a:endParaRPr lang="en-US" sz="900" dirty="0"/>
          </a:p>
          <a:p>
            <a:pPr lvl="1"/>
            <a:r>
              <a:rPr lang="en-US" sz="2200" dirty="0"/>
              <a:t>Health insurance: +$194k</a:t>
            </a:r>
          </a:p>
          <a:p>
            <a:pPr lvl="2"/>
            <a:r>
              <a:rPr lang="en-US" sz="1800" dirty="0"/>
              <a:t>6.8% increase w/ Anthem renewal rates (received after TM budget submitted)</a:t>
            </a:r>
          </a:p>
          <a:p>
            <a:pPr lvl="2"/>
            <a:r>
              <a:rPr lang="en-US" sz="1800" dirty="0"/>
              <a:t>$81,696 reduction from TM budget submission – action required by BOF</a:t>
            </a:r>
          </a:p>
          <a:p>
            <a:endParaRPr lang="en-US" sz="800" dirty="0"/>
          </a:p>
          <a:p>
            <a:pPr lvl="1"/>
            <a:r>
              <a:rPr lang="en-US" sz="2200" dirty="0"/>
              <a:t>New position wages: +$139k</a:t>
            </a:r>
          </a:p>
          <a:p>
            <a:pPr marL="971550" lvl="2" indent="-287338"/>
            <a:r>
              <a:rPr lang="en-US" sz="1800" dirty="0"/>
              <a:t>1 full-time, temporary &amp; 5 part-time</a:t>
            </a:r>
          </a:p>
          <a:p>
            <a:pPr marL="971550" lvl="2" indent="-287338"/>
            <a:r>
              <a:rPr lang="en-US" sz="1800" dirty="0"/>
              <a:t>Defunded 3 full-time &amp; 1 part-time</a:t>
            </a:r>
          </a:p>
          <a:p>
            <a:pPr marL="971550" lvl="2" indent="-287338"/>
            <a:r>
              <a:rPr lang="en-US" sz="1800" dirty="0"/>
              <a:t>Focus on Community Development &amp; Social/Recreational efforts</a:t>
            </a:r>
          </a:p>
          <a:p>
            <a:pPr marL="971550" lvl="2" indent="-287338"/>
            <a:r>
              <a:rPr lang="en-US" sz="1800" dirty="0"/>
              <a:t>$71k of the increase completely offset by increased Building revenue</a:t>
            </a:r>
          </a:p>
          <a:p>
            <a:pPr marL="514350" lvl="1" indent="-287338"/>
            <a:endParaRPr lang="en-US" sz="800" dirty="0"/>
          </a:p>
          <a:p>
            <a:pPr lvl="1"/>
            <a:r>
              <a:rPr lang="en-US" sz="2200" dirty="0"/>
              <a:t>Existing wages </a:t>
            </a:r>
            <a:r>
              <a:rPr lang="en-US" sz="2200" u="sng" dirty="0"/>
              <a:t>net</a:t>
            </a:r>
            <a:r>
              <a:rPr lang="en-US" sz="2200" dirty="0"/>
              <a:t> increase: +$114k (0.67%)</a:t>
            </a:r>
          </a:p>
          <a:p>
            <a:endParaRPr lang="en-US" sz="1000" dirty="0"/>
          </a:p>
          <a:p>
            <a:r>
              <a:rPr lang="en-US" sz="2600" dirty="0"/>
              <a:t>Electricity (schools &amp; town): +$78k</a:t>
            </a:r>
          </a:p>
          <a:p>
            <a:endParaRPr lang="en-US" sz="1000" dirty="0"/>
          </a:p>
          <a:p>
            <a:r>
              <a:rPr lang="en-US" sz="2600" dirty="0"/>
              <a:t>Refuse Disposal: +$54k</a:t>
            </a:r>
          </a:p>
          <a:p>
            <a:endParaRPr lang="en-US" sz="1000" dirty="0"/>
          </a:p>
          <a:p>
            <a:r>
              <a:rPr lang="en-US" sz="2600" dirty="0"/>
              <a:t>Other costs increasing $25k - $50k each: +$230k</a:t>
            </a:r>
          </a:p>
          <a:p>
            <a:pPr marL="457200" lvl="1" indent="0">
              <a:buNone/>
            </a:pPr>
            <a:r>
              <a:rPr lang="en-US" sz="2600" dirty="0"/>
              <a:t>Legal, Tax refunds, operating materials, irrigation at </a:t>
            </a:r>
            <a:r>
              <a:rPr lang="en-US" sz="2600" dirty="0" err="1"/>
              <a:t>Timberlin</a:t>
            </a:r>
            <a:r>
              <a:rPr lang="en-US" sz="2600" dirty="0"/>
              <a:t>, Economic Development promotion, computer equipment and school security guards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0052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239485"/>
            <a:ext cx="8515350" cy="766355"/>
          </a:xfrm>
        </p:spPr>
        <p:txBody>
          <a:bodyPr>
            <a:noAutofit/>
          </a:bodyPr>
          <a:lstStyle/>
          <a:p>
            <a:r>
              <a:rPr lang="en-US" sz="4000" b="1" dirty="0"/>
              <a:t>Berlin Water Control – Enterprise Fund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86049"/>
            <a:ext cx="7886700" cy="393246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Combined operating budget change: -$12k (-0.2%)</a:t>
            </a:r>
          </a:p>
          <a:p>
            <a:pPr lvl="1"/>
            <a:r>
              <a:rPr lang="en-US" dirty="0"/>
              <a:t>Water: -$23k</a:t>
            </a:r>
          </a:p>
          <a:p>
            <a:pPr lvl="1"/>
            <a:r>
              <a:rPr lang="en-US" dirty="0"/>
              <a:t>Sewer: +$11k</a:t>
            </a:r>
          </a:p>
          <a:p>
            <a:endParaRPr lang="en-US" dirty="0"/>
          </a:p>
          <a:p>
            <a:r>
              <a:rPr lang="en-US" dirty="0"/>
              <a:t>Capital needs:</a:t>
            </a:r>
          </a:p>
          <a:p>
            <a:pPr lvl="1"/>
            <a:r>
              <a:rPr lang="en-US" dirty="0"/>
              <a:t>Deming Road Pump Station</a:t>
            </a:r>
          </a:p>
          <a:p>
            <a:pPr lvl="2"/>
            <a:r>
              <a:rPr lang="en-US" dirty="0"/>
              <a:t>Complete replacement</a:t>
            </a:r>
          </a:p>
          <a:p>
            <a:pPr lvl="2"/>
            <a:r>
              <a:rPr lang="en-US" dirty="0"/>
              <a:t>Est. $2.5 million (60% is MDC cost)</a:t>
            </a:r>
          </a:p>
          <a:p>
            <a:pPr lvl="1"/>
            <a:r>
              <a:rPr lang="en-US" dirty="0"/>
              <a:t>Berlin Turnpike (future development connection)</a:t>
            </a:r>
          </a:p>
          <a:p>
            <a:pPr lvl="2"/>
            <a:r>
              <a:rPr lang="en-US" dirty="0"/>
              <a:t>Replace/enlarge pipe</a:t>
            </a:r>
          </a:p>
          <a:p>
            <a:pPr lvl="2"/>
            <a:r>
              <a:rPr lang="en-US" dirty="0"/>
              <a:t>Est. $2.0 million</a:t>
            </a:r>
          </a:p>
          <a:p>
            <a:pPr lvl="1"/>
            <a:r>
              <a:rPr lang="en-US" dirty="0"/>
              <a:t>East Berlin water line updates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4E715B-37ED-485C-BD35-DC0E8FC17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20" y="1005840"/>
            <a:ext cx="6743700" cy="13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29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7591C-97C5-44B0-8165-9F0E20583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/>
              <a:t>Breakdown of total FY20 actual…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E240BE8-A465-40A6-BAC2-89DF2ECB75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544989"/>
              </p:ext>
            </p:extLst>
          </p:nvPr>
        </p:nvGraphicFramePr>
        <p:xfrm>
          <a:off x="422910" y="1223010"/>
          <a:ext cx="8229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43274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8098"/>
            <a:ext cx="7886700" cy="438093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3000" b="1" dirty="0"/>
          </a:p>
          <a:p>
            <a:pPr marL="0" indent="0" algn="ctr">
              <a:buNone/>
            </a:pPr>
            <a:r>
              <a:rPr lang="en-US" sz="3000" b="1" dirty="0"/>
              <a:t>QUESTIONS?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7638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7591C-97C5-44B0-8165-9F0E20583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/>
              <a:t>Breakdown of total FY22 budget…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C76CC4C-62D4-4383-A85F-91E66BCF29D3}"/>
              </a:ext>
            </a:extLst>
          </p:cNvPr>
          <p:cNvGraphicFramePr>
            <a:graphicFrameLocks/>
          </p:cNvGraphicFramePr>
          <p:nvPr/>
        </p:nvGraphicFramePr>
        <p:xfrm>
          <a:off x="337185" y="1119981"/>
          <a:ext cx="8469630" cy="5395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9472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605" y="2695065"/>
            <a:ext cx="8606790" cy="10768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/>
              <a:t>Revenue</a:t>
            </a:r>
          </a:p>
        </p:txBody>
      </p:sp>
    </p:spTree>
    <p:extLst>
      <p:ext uri="{BB962C8B-B14F-4D97-AF65-F5344CB8AC3E}">
        <p14:creationId xmlns:p14="http://schemas.microsoft.com/office/powerpoint/2010/main" val="4070971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DBCF-3980-457C-B30C-F60FF5158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16" y="178484"/>
            <a:ext cx="7945334" cy="807168"/>
          </a:xfrm>
        </p:spPr>
        <p:txBody>
          <a:bodyPr>
            <a:noAutofit/>
          </a:bodyPr>
          <a:lstStyle/>
          <a:p>
            <a:r>
              <a:rPr lang="en-US" sz="5400" b="1" dirty="0"/>
              <a:t>Revenue…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6146E-5C61-47E2-A0FA-9222700B9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45" y="1428750"/>
            <a:ext cx="3847205" cy="5233876"/>
          </a:xfrm>
          <a:ln w="254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dirty="0"/>
              <a:t>Local taxes largest funding source - collection rate remains  at 99.3%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000" dirty="0"/>
              <a:t>User fees increase:</a:t>
            </a:r>
          </a:p>
          <a:p>
            <a:pPr lvl="1"/>
            <a:r>
              <a:rPr lang="en-US" sz="2000" dirty="0"/>
              <a:t>Golf course +$175k</a:t>
            </a:r>
          </a:p>
          <a:p>
            <a:pPr lvl="1"/>
            <a:r>
              <a:rPr lang="en-US" sz="2000" dirty="0"/>
              <a:t>Building +$125k</a:t>
            </a:r>
          </a:p>
          <a:p>
            <a:pPr lvl="1"/>
            <a:r>
              <a:rPr lang="en-US" sz="2000" dirty="0"/>
              <a:t>VNA -$212k</a:t>
            </a:r>
          </a:p>
          <a:p>
            <a:pPr marL="457200" lvl="1" indent="0">
              <a:buNone/>
            </a:pPr>
            <a:endParaRPr lang="en-US" sz="1000" dirty="0"/>
          </a:p>
          <a:p>
            <a:r>
              <a:rPr lang="en-US" sz="2000" dirty="0"/>
              <a:t>Service fees decrease:</a:t>
            </a:r>
          </a:p>
          <a:p>
            <a:pPr lvl="1"/>
            <a:r>
              <a:rPr lang="en-US" sz="2000" dirty="0"/>
              <a:t>Investment earnings -$445k</a:t>
            </a:r>
          </a:p>
          <a:p>
            <a:pPr lvl="1"/>
            <a:r>
              <a:rPr lang="en-US" sz="2000" dirty="0"/>
              <a:t>Bond premium -$250k</a:t>
            </a:r>
          </a:p>
          <a:p>
            <a:pPr marL="457200" lvl="1" indent="0">
              <a:buNone/>
            </a:pPr>
            <a:endParaRPr lang="en-US" sz="1000" dirty="0"/>
          </a:p>
          <a:p>
            <a:r>
              <a:rPr lang="en-US" sz="2000" dirty="0"/>
              <a:t>Fund balance used to fund ADC (pension) &amp; contingency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E403B9A-3593-470C-9141-3FCC5ED018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901797"/>
              </p:ext>
            </p:extLst>
          </p:nvPr>
        </p:nvGraphicFramePr>
        <p:xfrm>
          <a:off x="3017521" y="1211580"/>
          <a:ext cx="5916034" cy="5451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6868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2571</Words>
  <Application>Microsoft Office PowerPoint</Application>
  <PresentationFormat>On-screen Show (4:3)</PresentationFormat>
  <Paragraphs>538</Paragraphs>
  <Slides>60</Slides>
  <Notes>58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Calibri</vt:lpstr>
      <vt:lpstr>Calibri Light</vt:lpstr>
      <vt:lpstr>Times New Roman</vt:lpstr>
      <vt:lpstr>Office Theme</vt:lpstr>
      <vt:lpstr>Worksheet</vt:lpstr>
      <vt:lpstr>Town of Berlin FY2022 Board of Finance Budget Review  March 3, 2021</vt:lpstr>
      <vt:lpstr>Agenda</vt:lpstr>
      <vt:lpstr>PowerPoint Presentation</vt:lpstr>
      <vt:lpstr>Budget Strategy</vt:lpstr>
      <vt:lpstr>Fiscal Year 2022 Overall Budget Proposal</vt:lpstr>
      <vt:lpstr>Breakdown of total FY20 actual…</vt:lpstr>
      <vt:lpstr>Breakdown of total FY22 budget…</vt:lpstr>
      <vt:lpstr>PowerPoint Presentation</vt:lpstr>
      <vt:lpstr>Revenue…</vt:lpstr>
      <vt:lpstr>Revenue…(cont.)</vt:lpstr>
      <vt:lpstr>Unassigned Fund Balance Projection…</vt:lpstr>
      <vt:lpstr>PowerPoint Presentation</vt:lpstr>
      <vt:lpstr>PowerPoint Presentation</vt:lpstr>
      <vt:lpstr>Long-Term Liabilities…</vt:lpstr>
      <vt:lpstr>Long-Term Liabilities - Debt</vt:lpstr>
      <vt:lpstr>Recommend no June 2021 bond issue…finish $17.5 million of outstanding/funded projects</vt:lpstr>
      <vt:lpstr>Long-term Liabilities – Closed DB Pension Plan</vt:lpstr>
      <vt:lpstr>PowerPoint Presentation</vt:lpstr>
      <vt:lpstr>PowerPoint Presentation</vt:lpstr>
      <vt:lpstr>Capital Overview…</vt:lpstr>
      <vt:lpstr>Capital Overview…</vt:lpstr>
      <vt:lpstr>PowerPoint Presentation</vt:lpstr>
      <vt:lpstr>PowerPoint Presentation</vt:lpstr>
      <vt:lpstr>Transfers…</vt:lpstr>
      <vt:lpstr>PowerPoint Presentation</vt:lpstr>
      <vt:lpstr>PowerPoint Presentation</vt:lpstr>
      <vt:lpstr>Superintendent’s Goals for 2021-2022</vt:lpstr>
      <vt:lpstr>Board of Education Goals</vt:lpstr>
      <vt:lpstr>2021-2022 Superintendent’s Proposed Budget Overview</vt:lpstr>
      <vt:lpstr>PowerPoint Presentation</vt:lpstr>
      <vt:lpstr> 5 Year FTE Comparisons Teachers/Certified Staff  </vt:lpstr>
      <vt:lpstr>PowerPoint Presentation</vt:lpstr>
      <vt:lpstr>2021-2022 New Staff Requests Summary</vt:lpstr>
      <vt:lpstr>PowerPoint Presentation</vt:lpstr>
      <vt:lpstr>Contracted Services - $129,964</vt:lpstr>
      <vt:lpstr>Transportation - $39,199</vt:lpstr>
      <vt:lpstr>Tuition - $114,928</vt:lpstr>
      <vt:lpstr>All Other Expenditures</vt:lpstr>
      <vt:lpstr>PowerPoint Presentation</vt:lpstr>
      <vt:lpstr>ESSER Grant/CRF Grant</vt:lpstr>
      <vt:lpstr>Elementary &amp; Secondary School Emergency Relief Fund (ESSER I)</vt:lpstr>
      <vt:lpstr>PowerPoint Presentation</vt:lpstr>
      <vt:lpstr>Elementary &amp; Secondary School Emergency Relief Fund (ESSER II)</vt:lpstr>
      <vt:lpstr>Hartford Open Choice Enrollment</vt:lpstr>
      <vt:lpstr>Hartford Open Choice Budget</vt:lpstr>
      <vt:lpstr>Hartford Open Choice Budget Potential Alternatives</vt:lpstr>
      <vt:lpstr>Budget Funding History</vt:lpstr>
      <vt:lpstr>Berlin’s adopted budgets in the past two years have compared favorably</vt:lpstr>
      <vt:lpstr>Berlin and State Per Pupil Expenditure</vt:lpstr>
      <vt:lpstr>BOE % of Town Budget Compared to Surrounding Districts</vt:lpstr>
      <vt:lpstr>Share of Revenue Sources</vt:lpstr>
      <vt:lpstr>BOE Operational Funding Sources</vt:lpstr>
      <vt:lpstr>PowerPoint Presentation</vt:lpstr>
      <vt:lpstr>2021-2022 Superintendent’s Proposed Budget Overview</vt:lpstr>
      <vt:lpstr>Questions</vt:lpstr>
      <vt:lpstr>PowerPoint Presentation</vt:lpstr>
      <vt:lpstr>Funding General Government Operations and  Shared Costs with BOE</vt:lpstr>
      <vt:lpstr>General Government operating cost drivers…</vt:lpstr>
      <vt:lpstr>Berlin Water Control – Enterprise Fund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of Berlin FY2021 General Government Budget Review Overview, Revenue,  Long-Term Liabilities, Transfers, Capital &amp; Town Operations March 2, 2020</dc:title>
  <dc:creator>Kevin Delaney</dc:creator>
  <cp:lastModifiedBy>Kevin Delaney</cp:lastModifiedBy>
  <cp:revision>46</cp:revision>
  <cp:lastPrinted>2020-03-02T14:21:32Z</cp:lastPrinted>
  <dcterms:created xsi:type="dcterms:W3CDTF">2020-02-21T17:07:52Z</dcterms:created>
  <dcterms:modified xsi:type="dcterms:W3CDTF">2021-03-03T20:23:31Z</dcterms:modified>
</cp:coreProperties>
</file>