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24" r:id="rId1"/>
    <p:sldMasterId id="2147484176" r:id="rId2"/>
    <p:sldMasterId id="2147484188" r:id="rId3"/>
  </p:sldMasterIdLst>
  <p:notesMasterIdLst>
    <p:notesMasterId r:id="rId36"/>
  </p:notesMasterIdLst>
  <p:handoutMasterIdLst>
    <p:handoutMasterId r:id="rId37"/>
  </p:handoutMasterIdLst>
  <p:sldIdLst>
    <p:sldId id="256" r:id="rId4"/>
    <p:sldId id="419" r:id="rId5"/>
    <p:sldId id="404" r:id="rId6"/>
    <p:sldId id="257" r:id="rId7"/>
    <p:sldId id="420" r:id="rId8"/>
    <p:sldId id="430" r:id="rId9"/>
    <p:sldId id="382" r:id="rId10"/>
    <p:sldId id="366" r:id="rId11"/>
    <p:sldId id="333" r:id="rId12"/>
    <p:sldId id="433" r:id="rId13"/>
    <p:sldId id="423" r:id="rId14"/>
    <p:sldId id="361" r:id="rId15"/>
    <p:sldId id="428" r:id="rId16"/>
    <p:sldId id="302" r:id="rId17"/>
    <p:sldId id="416" r:id="rId18"/>
    <p:sldId id="434" r:id="rId19"/>
    <p:sldId id="435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8" userDrawn="1">
          <p15:clr>
            <a:srgbClr val="A4A3A4"/>
          </p15:clr>
        </p15:guide>
        <p15:guide id="2" pos="22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339933"/>
    <a:srgbClr val="FF0000"/>
    <a:srgbClr val="0099CC"/>
    <a:srgbClr val="CC99FF"/>
    <a:srgbClr val="0099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1E9856-9984-4671-B534-B88D75AAA480}" v="67" dt="2023-03-25T12:10:12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0327" autoAdjust="0"/>
  </p:normalViewPr>
  <p:slideViewPr>
    <p:cSldViewPr>
      <p:cViewPr varScale="1">
        <p:scale>
          <a:sx n="96" d="100"/>
          <a:sy n="96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" y="-72"/>
      </p:cViewPr>
      <p:guideLst>
        <p:guide orient="horz" pos="2978"/>
        <p:guide pos="22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Delaney" userId="04dece15-de8e-4152-a926-a2de0906c316" providerId="ADAL" clId="{EF1E9856-9984-4671-B534-B88D75AAA480}"/>
    <pc:docChg chg="undo custSel addSld modSld sldOrd">
      <pc:chgData name="Kevin Delaney" userId="04dece15-de8e-4152-a926-a2de0906c316" providerId="ADAL" clId="{EF1E9856-9984-4671-B534-B88D75AAA480}" dt="2023-03-25T12:10:12.632" v="452" actId="14100"/>
      <pc:docMkLst>
        <pc:docMk/>
      </pc:docMkLst>
      <pc:sldChg chg="addSp delSp modSp mod ord">
        <pc:chgData name="Kevin Delaney" userId="04dece15-de8e-4152-a926-a2de0906c316" providerId="ADAL" clId="{EF1E9856-9984-4671-B534-B88D75AAA480}" dt="2023-03-25T11:08:49.255" v="57" actId="1076"/>
        <pc:sldMkLst>
          <pc:docMk/>
          <pc:sldMk cId="0" sldId="333"/>
        </pc:sldMkLst>
        <pc:graphicFrameChg chg="add del mod modGraphic">
          <ac:chgData name="Kevin Delaney" userId="04dece15-de8e-4152-a926-a2de0906c316" providerId="ADAL" clId="{EF1E9856-9984-4671-B534-B88D75AAA480}" dt="2023-03-25T10:45:42.796" v="5" actId="478"/>
          <ac:graphicFrameMkLst>
            <pc:docMk/>
            <pc:sldMk cId="0" sldId="333"/>
            <ac:graphicFrameMk id="2" creationId="{1415CD29-E95B-89E5-B2EB-D2F5848A1F10}"/>
          </ac:graphicFrameMkLst>
        </pc:graphicFrameChg>
        <pc:graphicFrameChg chg="add del mod modGraphic">
          <ac:chgData name="Kevin Delaney" userId="04dece15-de8e-4152-a926-a2de0906c316" providerId="ADAL" clId="{EF1E9856-9984-4671-B534-B88D75AAA480}" dt="2023-03-25T10:47:00.997" v="11" actId="478"/>
          <ac:graphicFrameMkLst>
            <pc:docMk/>
            <pc:sldMk cId="0" sldId="333"/>
            <ac:graphicFrameMk id="3" creationId="{984D4C14-B1BA-0D95-F810-DA88C155EE20}"/>
          </ac:graphicFrameMkLst>
        </pc:graphicFrameChg>
        <pc:graphicFrameChg chg="add del mod modGraphic">
          <ac:chgData name="Kevin Delaney" userId="04dece15-de8e-4152-a926-a2de0906c316" providerId="ADAL" clId="{EF1E9856-9984-4671-B534-B88D75AAA480}" dt="2023-03-25T10:48:49.965" v="15" actId="478"/>
          <ac:graphicFrameMkLst>
            <pc:docMk/>
            <pc:sldMk cId="0" sldId="333"/>
            <ac:graphicFrameMk id="4" creationId="{FB48FC49-9C86-00A7-4D68-689E54EA741A}"/>
          </ac:graphicFrameMkLst>
        </pc:graphicFrameChg>
        <pc:graphicFrameChg chg="add del mod modGraphic">
          <ac:chgData name="Kevin Delaney" userId="04dece15-de8e-4152-a926-a2de0906c316" providerId="ADAL" clId="{EF1E9856-9984-4671-B534-B88D75AAA480}" dt="2023-03-25T10:49:38.063" v="19" actId="478"/>
          <ac:graphicFrameMkLst>
            <pc:docMk/>
            <pc:sldMk cId="0" sldId="333"/>
            <ac:graphicFrameMk id="5" creationId="{846763A0-D285-DD5C-51A3-DDB126EE052D}"/>
          </ac:graphicFrameMkLst>
        </pc:graphicFrameChg>
        <pc:graphicFrameChg chg="add del mod modGraphic">
          <ac:chgData name="Kevin Delaney" userId="04dece15-de8e-4152-a926-a2de0906c316" providerId="ADAL" clId="{EF1E9856-9984-4671-B534-B88D75AAA480}" dt="2023-03-25T10:50:35.393" v="23" actId="478"/>
          <ac:graphicFrameMkLst>
            <pc:docMk/>
            <pc:sldMk cId="0" sldId="333"/>
            <ac:graphicFrameMk id="8" creationId="{9A24265A-4DF4-E48D-607E-E586558123B3}"/>
          </ac:graphicFrameMkLst>
        </pc:graphicFrameChg>
        <pc:graphicFrameChg chg="add del mod modGraphic">
          <ac:chgData name="Kevin Delaney" userId="04dece15-de8e-4152-a926-a2de0906c316" providerId="ADAL" clId="{EF1E9856-9984-4671-B534-B88D75AAA480}" dt="2023-03-25T10:52:24.445" v="26" actId="478"/>
          <ac:graphicFrameMkLst>
            <pc:docMk/>
            <pc:sldMk cId="0" sldId="333"/>
            <ac:graphicFrameMk id="9" creationId="{05775F6C-0F4D-1C58-0229-7A18E4C33891}"/>
          </ac:graphicFrameMkLst>
        </pc:graphicFrameChg>
        <pc:graphicFrameChg chg="add del mod modGraphic">
          <ac:chgData name="Kevin Delaney" userId="04dece15-de8e-4152-a926-a2de0906c316" providerId="ADAL" clId="{EF1E9856-9984-4671-B534-B88D75AAA480}" dt="2023-03-25T10:55:38.076" v="32" actId="478"/>
          <ac:graphicFrameMkLst>
            <pc:docMk/>
            <pc:sldMk cId="0" sldId="333"/>
            <ac:graphicFrameMk id="10" creationId="{505CDA6A-3315-485D-AB5E-231AE3B6721D}"/>
          </ac:graphicFrameMkLst>
        </pc:graphicFrameChg>
        <pc:graphicFrameChg chg="add del mod modGraphic">
          <ac:chgData name="Kevin Delaney" userId="04dece15-de8e-4152-a926-a2de0906c316" providerId="ADAL" clId="{EF1E9856-9984-4671-B534-B88D75AAA480}" dt="2023-03-25T10:56:16.176" v="39" actId="478"/>
          <ac:graphicFrameMkLst>
            <pc:docMk/>
            <pc:sldMk cId="0" sldId="333"/>
            <ac:graphicFrameMk id="11" creationId="{FEBCE942-B196-739C-C68B-055064B0047E}"/>
          </ac:graphicFrameMkLst>
        </pc:graphicFrameChg>
        <pc:graphicFrameChg chg="add del mod">
          <ac:chgData name="Kevin Delaney" userId="04dece15-de8e-4152-a926-a2de0906c316" providerId="ADAL" clId="{EF1E9856-9984-4671-B534-B88D75AAA480}" dt="2023-03-25T11:08:35.586" v="55" actId="478"/>
          <ac:graphicFrameMkLst>
            <pc:docMk/>
            <pc:sldMk cId="0" sldId="333"/>
            <ac:graphicFrameMk id="12" creationId="{DA38AB10-DCCD-39D6-59FD-E2D5FA3D83C4}"/>
          </ac:graphicFrameMkLst>
        </pc:graphicFrameChg>
        <pc:graphicFrameChg chg="add mod">
          <ac:chgData name="Kevin Delaney" userId="04dece15-de8e-4152-a926-a2de0906c316" providerId="ADAL" clId="{EF1E9856-9984-4671-B534-B88D75AAA480}" dt="2023-03-25T11:08:49.255" v="57" actId="1076"/>
          <ac:graphicFrameMkLst>
            <pc:docMk/>
            <pc:sldMk cId="0" sldId="333"/>
            <ac:graphicFrameMk id="13" creationId="{94630E3B-6D1D-5525-1759-7568BA3A63BA}"/>
          </ac:graphicFrameMkLst>
        </pc:graphicFrameChg>
        <pc:picChg chg="del">
          <ac:chgData name="Kevin Delaney" userId="04dece15-de8e-4152-a926-a2de0906c316" providerId="ADAL" clId="{EF1E9856-9984-4671-B534-B88D75AAA480}" dt="2023-03-25T10:41:06.879" v="1" actId="478"/>
          <ac:picMkLst>
            <pc:docMk/>
            <pc:sldMk cId="0" sldId="333"/>
            <ac:picMk id="6" creationId="{08E126C8-301B-488C-2730-7014DFB1B841}"/>
          </ac:picMkLst>
        </pc:picChg>
        <pc:picChg chg="del">
          <ac:chgData name="Kevin Delaney" userId="04dece15-de8e-4152-a926-a2de0906c316" providerId="ADAL" clId="{EF1E9856-9984-4671-B534-B88D75AAA480}" dt="2023-03-25T10:41:06.005" v="0" actId="478"/>
          <ac:picMkLst>
            <pc:docMk/>
            <pc:sldMk cId="0" sldId="333"/>
            <ac:picMk id="7" creationId="{ED933BD1-ADFF-800D-8584-392B79DC81A9}"/>
          </ac:picMkLst>
        </pc:picChg>
      </pc:sldChg>
      <pc:sldChg chg="addSp delSp modSp mod">
        <pc:chgData name="Kevin Delaney" userId="04dece15-de8e-4152-a926-a2de0906c316" providerId="ADAL" clId="{EF1E9856-9984-4671-B534-B88D75AAA480}" dt="2023-03-25T11:57:21.913" v="401" actId="14100"/>
        <pc:sldMkLst>
          <pc:docMk/>
          <pc:sldMk cId="0" sldId="361"/>
        </pc:sldMkLst>
        <pc:spChg chg="del mod">
          <ac:chgData name="Kevin Delaney" userId="04dece15-de8e-4152-a926-a2de0906c316" providerId="ADAL" clId="{EF1E9856-9984-4671-B534-B88D75AAA480}" dt="2023-03-25T11:55:45.249" v="397" actId="478"/>
          <ac:spMkLst>
            <pc:docMk/>
            <pc:sldMk cId="0" sldId="361"/>
            <ac:spMk id="3" creationId="{BAE07B9C-49FB-34D6-889A-E5431947F196}"/>
          </ac:spMkLst>
        </pc:spChg>
        <pc:graphicFrameChg chg="add mod">
          <ac:chgData name="Kevin Delaney" userId="04dece15-de8e-4152-a926-a2de0906c316" providerId="ADAL" clId="{EF1E9856-9984-4671-B534-B88D75AAA480}" dt="2023-03-25T11:57:21.913" v="401" actId="14100"/>
          <ac:graphicFrameMkLst>
            <pc:docMk/>
            <pc:sldMk cId="0" sldId="361"/>
            <ac:graphicFrameMk id="2" creationId="{94E20367-A114-9C1C-1C6D-E1C19E262B74}"/>
          </ac:graphicFrameMkLst>
        </pc:graphicFrameChg>
        <pc:picChg chg="del">
          <ac:chgData name="Kevin Delaney" userId="04dece15-de8e-4152-a926-a2de0906c316" providerId="ADAL" clId="{EF1E9856-9984-4671-B534-B88D75AAA480}" dt="2023-03-25T11:55:48.107" v="398" actId="478"/>
          <ac:picMkLst>
            <pc:docMk/>
            <pc:sldMk cId="0" sldId="361"/>
            <ac:picMk id="4" creationId="{83292450-1799-26E9-970D-A18F4646C05A}"/>
          </ac:picMkLst>
        </pc:picChg>
      </pc:sldChg>
      <pc:sldChg chg="modSp mod">
        <pc:chgData name="Kevin Delaney" userId="04dece15-de8e-4152-a926-a2de0906c316" providerId="ADAL" clId="{EF1E9856-9984-4671-B534-B88D75AAA480}" dt="2023-03-25T11:37:39.091" v="287"/>
        <pc:sldMkLst>
          <pc:docMk/>
          <pc:sldMk cId="0" sldId="366"/>
        </pc:sldMkLst>
        <pc:spChg chg="mod">
          <ac:chgData name="Kevin Delaney" userId="04dece15-de8e-4152-a926-a2de0906c316" providerId="ADAL" clId="{EF1E9856-9984-4671-B534-B88D75AAA480}" dt="2023-03-25T11:18:10.650" v="278" actId="20577"/>
          <ac:spMkLst>
            <pc:docMk/>
            <pc:sldMk cId="0" sldId="366"/>
            <ac:spMk id="2" creationId="{827D8FD0-9EAB-4FE7-961F-BBFB5F7BE72B}"/>
          </ac:spMkLst>
        </pc:spChg>
        <pc:graphicFrameChg chg="mod">
          <ac:chgData name="Kevin Delaney" userId="04dece15-de8e-4152-a926-a2de0906c316" providerId="ADAL" clId="{EF1E9856-9984-4671-B534-B88D75AAA480}" dt="2023-03-25T11:37:39.091" v="287"/>
          <ac:graphicFrameMkLst>
            <pc:docMk/>
            <pc:sldMk cId="0" sldId="366"/>
            <ac:graphicFrameMk id="3" creationId="{2E403B9A-3593-470C-9141-3FCC5ED01825}"/>
          </ac:graphicFrameMkLst>
        </pc:graphicFrameChg>
      </pc:sldChg>
      <pc:sldChg chg="modSp mod">
        <pc:chgData name="Kevin Delaney" userId="04dece15-de8e-4152-a926-a2de0906c316" providerId="ADAL" clId="{EF1E9856-9984-4671-B534-B88D75AAA480}" dt="2023-03-25T12:03:49.738" v="422" actId="1076"/>
        <pc:sldMkLst>
          <pc:docMk/>
          <pc:sldMk cId="0" sldId="382"/>
        </pc:sldMkLst>
        <pc:spChg chg="mod">
          <ac:chgData name="Kevin Delaney" userId="04dece15-de8e-4152-a926-a2de0906c316" providerId="ADAL" clId="{EF1E9856-9984-4671-B534-B88D75AAA480}" dt="2023-03-25T12:03:49.738" v="422" actId="1076"/>
          <ac:spMkLst>
            <pc:docMk/>
            <pc:sldMk cId="0" sldId="382"/>
            <ac:spMk id="2" creationId="{00000000-0000-0000-0000-000000000000}"/>
          </ac:spMkLst>
        </pc:spChg>
        <pc:spChg chg="mod">
          <ac:chgData name="Kevin Delaney" userId="04dece15-de8e-4152-a926-a2de0906c316" providerId="ADAL" clId="{EF1E9856-9984-4671-B534-B88D75AAA480}" dt="2023-03-25T11:13:16.729" v="260" actId="27636"/>
          <ac:spMkLst>
            <pc:docMk/>
            <pc:sldMk cId="0" sldId="382"/>
            <ac:spMk id="4" creationId="{00000000-0000-0000-0000-000000000000}"/>
          </ac:spMkLst>
        </pc:spChg>
      </pc:sldChg>
      <pc:sldChg chg="addSp delSp modSp mod">
        <pc:chgData name="Kevin Delaney" userId="04dece15-de8e-4152-a926-a2de0906c316" providerId="ADAL" clId="{EF1E9856-9984-4671-B534-B88D75AAA480}" dt="2023-03-25T12:01:39.963" v="421" actId="1076"/>
        <pc:sldMkLst>
          <pc:docMk/>
          <pc:sldMk cId="4287501069" sldId="420"/>
        </pc:sldMkLst>
        <pc:graphicFrameChg chg="del">
          <ac:chgData name="Kevin Delaney" userId="04dece15-de8e-4152-a926-a2de0906c316" providerId="ADAL" clId="{EF1E9856-9984-4671-B534-B88D75AAA480}" dt="2023-03-25T12:01:29.918" v="418" actId="478"/>
          <ac:graphicFrameMkLst>
            <pc:docMk/>
            <pc:sldMk cId="4287501069" sldId="420"/>
            <ac:graphicFrameMk id="2" creationId="{027C250F-750B-44F3-858E-F23F4660E89E}"/>
          </ac:graphicFrameMkLst>
        </pc:graphicFrameChg>
        <pc:graphicFrameChg chg="add mod">
          <ac:chgData name="Kevin Delaney" userId="04dece15-de8e-4152-a926-a2de0906c316" providerId="ADAL" clId="{EF1E9856-9984-4671-B534-B88D75AAA480}" dt="2023-03-25T12:01:39.963" v="421" actId="1076"/>
          <ac:graphicFrameMkLst>
            <pc:docMk/>
            <pc:sldMk cId="4287501069" sldId="420"/>
            <ac:graphicFrameMk id="3" creationId="{027C250F-750B-44F3-858E-F23F4660E89E}"/>
          </ac:graphicFrameMkLst>
        </pc:graphicFrameChg>
      </pc:sldChg>
      <pc:sldChg chg="modSp mod">
        <pc:chgData name="Kevin Delaney" userId="04dece15-de8e-4152-a926-a2de0906c316" providerId="ADAL" clId="{EF1E9856-9984-4671-B534-B88D75AAA480}" dt="2023-03-25T11:59:03.007" v="417" actId="6549"/>
        <pc:sldMkLst>
          <pc:docMk/>
          <pc:sldMk cId="720752456" sldId="427"/>
        </pc:sldMkLst>
        <pc:spChg chg="mod">
          <ac:chgData name="Kevin Delaney" userId="04dece15-de8e-4152-a926-a2de0906c316" providerId="ADAL" clId="{EF1E9856-9984-4671-B534-B88D75AAA480}" dt="2023-03-25T11:59:03.007" v="417" actId="6549"/>
          <ac:spMkLst>
            <pc:docMk/>
            <pc:sldMk cId="720752456" sldId="427"/>
            <ac:spMk id="8" creationId="{00000000-0000-0000-0000-000000000000}"/>
          </ac:spMkLst>
        </pc:spChg>
      </pc:sldChg>
      <pc:sldChg chg="addSp modSp new mod">
        <pc:chgData name="Kevin Delaney" userId="04dece15-de8e-4152-a926-a2de0906c316" providerId="ADAL" clId="{EF1E9856-9984-4671-B534-B88D75AAA480}" dt="2023-03-25T11:54:17.813" v="395" actId="14100"/>
        <pc:sldMkLst>
          <pc:docMk/>
          <pc:sldMk cId="240180389" sldId="429"/>
        </pc:sldMkLst>
        <pc:spChg chg="mod">
          <ac:chgData name="Kevin Delaney" userId="04dece15-de8e-4152-a926-a2de0906c316" providerId="ADAL" clId="{EF1E9856-9984-4671-B534-B88D75AAA480}" dt="2023-03-25T11:54:09.221" v="393" actId="1076"/>
          <ac:spMkLst>
            <pc:docMk/>
            <pc:sldMk cId="240180389" sldId="429"/>
            <ac:spMk id="2" creationId="{5761DA86-B125-D1D2-2CA9-79E536898FF7}"/>
          </ac:spMkLst>
        </pc:spChg>
        <pc:graphicFrameChg chg="add mod">
          <ac:chgData name="Kevin Delaney" userId="04dece15-de8e-4152-a926-a2de0906c316" providerId="ADAL" clId="{EF1E9856-9984-4671-B534-B88D75AAA480}" dt="2023-03-25T11:54:17.813" v="395" actId="14100"/>
          <ac:graphicFrameMkLst>
            <pc:docMk/>
            <pc:sldMk cId="240180389" sldId="429"/>
            <ac:graphicFrameMk id="3" creationId="{70705746-44B8-1E12-15DC-144AA7B452DD}"/>
          </ac:graphicFrameMkLst>
        </pc:graphicFrameChg>
      </pc:sldChg>
      <pc:sldChg chg="addSp delSp modSp new mod">
        <pc:chgData name="Kevin Delaney" userId="04dece15-de8e-4152-a926-a2de0906c316" providerId="ADAL" clId="{EF1E9856-9984-4671-B534-B88D75AAA480}" dt="2023-03-25T12:10:12.632" v="452" actId="14100"/>
        <pc:sldMkLst>
          <pc:docMk/>
          <pc:sldMk cId="2292344657" sldId="430"/>
        </pc:sldMkLst>
        <pc:spChg chg="mod">
          <ac:chgData name="Kevin Delaney" userId="04dece15-de8e-4152-a926-a2de0906c316" providerId="ADAL" clId="{EF1E9856-9984-4671-B534-B88D75AAA480}" dt="2023-03-25T12:06:01.779" v="425" actId="1076"/>
          <ac:spMkLst>
            <pc:docMk/>
            <pc:sldMk cId="2292344657" sldId="430"/>
            <ac:spMk id="2" creationId="{B2EE41A2-C335-AA59-B485-0D1B20CC06B8}"/>
          </ac:spMkLst>
        </pc:spChg>
        <pc:graphicFrameChg chg="add mod">
          <ac:chgData name="Kevin Delaney" userId="04dece15-de8e-4152-a926-a2de0906c316" providerId="ADAL" clId="{EF1E9856-9984-4671-B534-B88D75AAA480}" dt="2023-03-25T12:10:12.632" v="452" actId="14100"/>
          <ac:graphicFrameMkLst>
            <pc:docMk/>
            <pc:sldMk cId="2292344657" sldId="430"/>
            <ac:graphicFrameMk id="3" creationId="{DF209728-F69E-FAA1-2AAE-B7725BC825A2}"/>
          </ac:graphicFrameMkLst>
        </pc:graphicFrameChg>
        <pc:graphicFrameChg chg="add del mod">
          <ac:chgData name="Kevin Delaney" userId="04dece15-de8e-4152-a926-a2de0906c316" providerId="ADAL" clId="{EF1E9856-9984-4671-B534-B88D75AAA480}" dt="2023-03-25T12:08:02.420" v="437" actId="478"/>
          <ac:graphicFrameMkLst>
            <pc:docMk/>
            <pc:sldMk cId="2292344657" sldId="430"/>
            <ac:graphicFrameMk id="4" creationId="{7EA52D4D-7845-48DB-E34B-8021555EAFF6}"/>
          </ac:graphicFrameMkLst>
        </pc:graphicFrameChg>
        <pc:graphicFrameChg chg="add mod">
          <ac:chgData name="Kevin Delaney" userId="04dece15-de8e-4152-a926-a2de0906c316" providerId="ADAL" clId="{EF1E9856-9984-4671-B534-B88D75AAA480}" dt="2023-03-25T12:08:24.462" v="449" actId="14100"/>
          <ac:graphicFrameMkLst>
            <pc:docMk/>
            <pc:sldMk cId="2292344657" sldId="430"/>
            <ac:graphicFrameMk id="5" creationId="{DAECA5E9-B2AD-B34C-9D26-C20A02B192B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s\th_public\Excel%20-%20Sal.%20Anal.%20for%20Budgets\FY26%20Input%20Forms\FY26%20Town%20Budget%20Inputs%20BoF%20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s\th_public\Excel%20-%20Sal.%20Anal.%20for%20Budgets\FY26%20Input%20Forms\FY26%20Town%20Budget%20Inputs%20BoF%20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6278901533068"/>
          <c:y val="9.0802928935904512E-2"/>
          <c:w val="0.57636825024488136"/>
          <c:h val="0.818394142128190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59-4DD1-8C6A-A3AA0FB0E9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9-4DD1-8C6A-A3AA0FB0E9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59-4DD1-8C6A-A3AA0FB0E9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59-4DD1-8C6A-A3AA0FB0E9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59-4DD1-8C6A-A3AA0FB0E9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59-4DD1-8C6A-A3AA0FB0E99C}"/>
              </c:ext>
            </c:extLst>
          </c:dPt>
          <c:dLbls>
            <c:dLbl>
              <c:idx val="0"/>
              <c:layout>
                <c:manualLayout>
                  <c:x val="2.8937117417918753E-2"/>
                  <c:y val="4.2666675625548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59-4DD1-8C6A-A3AA0FB0E99C}"/>
                </c:ext>
              </c:extLst>
            </c:dLbl>
            <c:dLbl>
              <c:idx val="1"/>
              <c:layout>
                <c:manualLayout>
                  <c:x val="-4.4518642181413465E-2"/>
                  <c:y val="4.00000083989518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59-4DD1-8C6A-A3AA0FB0E99C}"/>
                </c:ext>
              </c:extLst>
            </c:dLbl>
            <c:dLbl>
              <c:idx val="2"/>
              <c:layout>
                <c:manualLayout>
                  <c:x val="-1.3355592654424051E-2"/>
                  <c:y val="-6.9333347891516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59-4DD1-8C6A-A3AA0FB0E99C}"/>
                </c:ext>
              </c:extLst>
            </c:dLbl>
            <c:dLbl>
              <c:idx val="3"/>
              <c:layout>
                <c:manualLayout>
                  <c:x val="-2.2259321090706732E-2"/>
                  <c:y val="-6.40000134383230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59-4DD1-8C6A-A3AA0FB0E99C}"/>
                </c:ext>
              </c:extLst>
            </c:dLbl>
            <c:dLbl>
              <c:idx val="4"/>
              <c:layout>
                <c:manualLayout>
                  <c:x val="7.3455759599332218E-2"/>
                  <c:y val="-3.20000067191615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59-4DD1-8C6A-A3AA0FB0E99C}"/>
                </c:ext>
              </c:extLst>
            </c:dLbl>
            <c:dLbl>
              <c:idx val="5"/>
              <c:layout>
                <c:manualLayout>
                  <c:x val="0.11129660545353366"/>
                  <c:y val="7.73067361203547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07336812447692"/>
                      <c:h val="9.3067218438130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159-4DD1-8C6A-A3AA0FB0E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Summary'!$AA$564:$AA$569</c:f>
              <c:strCache>
                <c:ptCount val="6"/>
                <c:pt idx="0">
                  <c:v>BOE Operations</c:v>
                </c:pt>
                <c:pt idx="1">
                  <c:v>Gen. Gov't for BOE</c:v>
                </c:pt>
                <c:pt idx="2">
                  <c:v>Gen. Gov't Operations</c:v>
                </c:pt>
                <c:pt idx="3">
                  <c:v>Long-term Liabilities</c:v>
                </c:pt>
                <c:pt idx="4">
                  <c:v>Capital</c:v>
                </c:pt>
                <c:pt idx="5">
                  <c:v>Transfers</c:v>
                </c:pt>
              </c:strCache>
            </c:strRef>
          </c:cat>
          <c:val>
            <c:numRef>
              <c:f>'Budget Summary'!$AB$564:$AB$569</c:f>
              <c:numCache>
                <c:formatCode>"$"#,##0_);\("$"#,##0\)</c:formatCode>
                <c:ptCount val="6"/>
                <c:pt idx="0">
                  <c:v>54617908</c:v>
                </c:pt>
                <c:pt idx="1">
                  <c:v>5396624</c:v>
                </c:pt>
                <c:pt idx="2">
                  <c:v>36122766.999999993</c:v>
                </c:pt>
                <c:pt idx="3">
                  <c:v>10373016</c:v>
                </c:pt>
                <c:pt idx="4">
                  <c:v>70000</c:v>
                </c:pt>
                <c:pt idx="5">
                  <c:v>372500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59-4DD1-8C6A-A3AA0FB0E99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159-4DD1-8C6A-A3AA0FB0E9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159-4DD1-8C6A-A3AA0FB0E9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159-4DD1-8C6A-A3AA0FB0E9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159-4DD1-8C6A-A3AA0FB0E9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159-4DD1-8C6A-A3AA0FB0E9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159-4DD1-8C6A-A3AA0FB0E99C}"/>
              </c:ext>
            </c:extLst>
          </c:dPt>
          <c:cat>
            <c:strRef>
              <c:f>'Budget Summary'!$AA$564:$AA$569</c:f>
              <c:strCache>
                <c:ptCount val="6"/>
                <c:pt idx="0">
                  <c:v>BOE Operations</c:v>
                </c:pt>
                <c:pt idx="1">
                  <c:v>Gen. Gov't for BOE</c:v>
                </c:pt>
                <c:pt idx="2">
                  <c:v>Gen. Gov't Operations</c:v>
                </c:pt>
                <c:pt idx="3">
                  <c:v>Long-term Liabilities</c:v>
                </c:pt>
                <c:pt idx="4">
                  <c:v>Capital</c:v>
                </c:pt>
                <c:pt idx="5">
                  <c:v>Transfers</c:v>
                </c:pt>
              </c:strCache>
            </c:strRef>
          </c:cat>
          <c:val>
            <c:numRef>
              <c:f>'Budget Summary'!$AC$564:$AC$569</c:f>
              <c:numCache>
                <c:formatCode>0.0%</c:formatCode>
                <c:ptCount val="6"/>
                <c:pt idx="0">
                  <c:v>0.5106729355370403</c:v>
                </c:pt>
                <c:pt idx="1">
                  <c:v>5.0457989347919452E-2</c:v>
                </c:pt>
                <c:pt idx="2">
                  <c:v>0.33774489245561223</c:v>
                </c:pt>
                <c:pt idx="3">
                  <c:v>9.6986844151787877E-2</c:v>
                </c:pt>
                <c:pt idx="4">
                  <c:v>6.5449422719729259E-4</c:v>
                </c:pt>
                <c:pt idx="5">
                  <c:v>3.4828442804427356E-3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159-4DD1-8C6A-A3AA0FB0E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823833377840089"/>
          <c:y val="3.1402868119745901E-2"/>
          <c:w val="0.72635761678947286"/>
          <c:h val="0.911089707939172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'Budget Summary'!$S$424:$S$430</c:f>
              <c:strCache>
                <c:ptCount val="7"/>
                <c:pt idx="0">
                  <c:v>Transfers In</c:v>
                </c:pt>
                <c:pt idx="1">
                  <c:v>State/Federal Non-Education Grants</c:v>
                </c:pt>
                <c:pt idx="2">
                  <c:v>Use of Fund Balance</c:v>
                </c:pt>
                <c:pt idx="3">
                  <c:v>Svc Fees &amp; Inv Earnings</c:v>
                </c:pt>
                <c:pt idx="4">
                  <c:v>Fees</c:v>
                </c:pt>
                <c:pt idx="5">
                  <c:v>State Education Grants</c:v>
                </c:pt>
                <c:pt idx="6">
                  <c:v>Taxes</c:v>
                </c:pt>
              </c:strCache>
            </c:strRef>
          </c:cat>
          <c:val>
            <c:numRef>
              <c:f>'Budget Summary'!$V$424:$V$430</c:f>
              <c:numCache>
                <c:formatCode>0.0%</c:formatCode>
                <c:ptCount val="7"/>
                <c:pt idx="0">
                  <c:v>4.2074628891254513E-5</c:v>
                </c:pt>
                <c:pt idx="1">
                  <c:v>3.3531983239524828E-3</c:v>
                </c:pt>
                <c:pt idx="2">
                  <c:v>5.5689791802113857E-3</c:v>
                </c:pt>
                <c:pt idx="3">
                  <c:v>1.8635199082885287E-2</c:v>
                </c:pt>
                <c:pt idx="4">
                  <c:v>3.4665754239381161E-2</c:v>
                </c:pt>
                <c:pt idx="5">
                  <c:v>6.782277773614466E-2</c:v>
                </c:pt>
                <c:pt idx="6">
                  <c:v>0.86991201680853369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B-4FA9-BAE3-607FBF984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9779119"/>
        <c:axId val="1692177871"/>
      </c:barChart>
      <c:valAx>
        <c:axId val="169217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779119"/>
        <c:crosses val="autoZero"/>
        <c:crossBetween val="between"/>
      </c:valAx>
      <c:catAx>
        <c:axId val="18797791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21778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defTabSz="942750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195" y="1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algn="r" defTabSz="942750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defTabSz="942750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195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algn="r" defTabSz="942750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D5A40C35-8A4D-4A0C-9684-8274AF0AA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3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defTabSz="942750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60195" y="1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>
            <a:lvl1pPr algn="r" defTabSz="942750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0313" y="712788"/>
            <a:ext cx="4718050" cy="354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821" y="4486874"/>
            <a:ext cx="5254554" cy="425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defTabSz="942750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60195" y="8976986"/>
            <a:ext cx="3105997" cy="47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89" tIns="47496" rIns="94989" bIns="47496" numCol="1" anchor="b" anchorCtr="0" compatLnSpc="1">
            <a:prstTxWarp prst="textNoShape">
              <a:avLst/>
            </a:prstTxWarp>
          </a:bodyPr>
          <a:lstStyle>
            <a:lvl1pPr algn="r" defTabSz="942750">
              <a:spcBef>
                <a:spcPct val="20000"/>
              </a:spcBef>
              <a:buFontTx/>
              <a:buChar char="•"/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70C7F4C5-4B36-41CE-A870-AACCAC0D5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D72B7-B937-4D8E-8E51-1C2907C072C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F4C5-4B36-41CE-A870-AACCAC0D5D8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4db055f3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4db055f3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4db055f36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a4db055f36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a"/>
              <a:t>Brian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a25d2bff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a25d2bff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Brian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e33f8834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ee33f8834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Updated 1/5/2025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4db055f36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a4db055f36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Updated 2/10/25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 the three million is the increase - when I read it, I thought it was the budget (but knew it wasn’t). This should be titled S’s Proposed Budget Increase or is should have the proposed budget amount.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a4db055f3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a4db055f3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Ashley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ee665469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ee665469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Updated 2/10/25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c21a291c2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0c21a291c2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Updated 1/9/2025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c21a291c2_4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c21a291c2_4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NEED TO UPDATE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6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fld id="{AE6C5EB0-B96C-4C88-91E5-34EF18A21BB1}" type="slidenum">
              <a:rPr kumimoji="0" lang="en-US">
                <a:solidFill>
                  <a:prstClr val="black"/>
                </a:solidFill>
                <a:latin typeface="Calibri"/>
              </a:rPr>
              <a:pPr defTabSz="914266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4</a:t>
            </a:fld>
            <a:endParaRPr kumimoji="0"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570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bfc52dec1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0bfc52dec1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NEED TO UPDATE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c21a291c2_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0c21a291c2_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</a:rPr>
              <a:t>UPDATED 1/6/25- A.Dorsey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c21a291c2_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0c21a291c2_4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All updated but Wethersfield 24-25, Debbie calling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TL 1/6/25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e33f8834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ee33f8834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NEED TO UPDATE WITH CASBO INFORMATION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c21a291c2_4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0c21a291c2_4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NEED TO UPDATE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097a7503d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097a7503d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NEED TO UPDATE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c21a291c2_4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c21a291c2_4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NEED TO UPDATE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bfc52dec1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0bfc52dec1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NEED TO UPDATE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if the MV </a:t>
            </a:r>
            <a:r>
              <a:rPr lang="en-US" dirty="0" err="1"/>
              <a:t>chg</a:t>
            </a:r>
            <a:r>
              <a:rPr lang="en-US" dirty="0"/>
              <a:t> is not adopted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F4C5-4B36-41CE-A870-AACCAC0D5D8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8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if TC does not approve the MV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F4C5-4B36-41CE-A870-AACCAC0D5D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5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w/ MV </a:t>
            </a:r>
            <a:r>
              <a:rPr lang="en-US" dirty="0" err="1"/>
              <a:t>Chg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7F4C5-4B36-41CE-A870-AACCAC0D5D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F3159-AF5E-4DE8-8C34-C82D7AA382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6D80D-845E-4541-9C44-B3F51979E4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MV </a:t>
            </a:r>
            <a:r>
              <a:rPr lang="en-US" dirty="0" err="1"/>
              <a:t>Chg</a:t>
            </a:r>
            <a:r>
              <a:rPr lang="en-US" dirty="0"/>
              <a:t> is Adopted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5B30C-2F09-4772-82E9-BC0E67114F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FY26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13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fld id="{F6B262C8-4BCA-4CFB-952F-C3F6E6E0C834}" type="slidenum">
              <a:rPr kumimoji="0" lang="en-US">
                <a:solidFill>
                  <a:prstClr val="black"/>
                </a:solidFill>
                <a:latin typeface="Calibri"/>
              </a:rPr>
              <a:pPr defTabSz="457133" eaLnBrk="1" fontAlgn="auto" hangingPunct="1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14</a:t>
            </a:fld>
            <a:endParaRPr kumimoji="0"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256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575A10-7DFC-4561-B906-C6F25F97D8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5A21-3A7A-4603-981D-3A5D7EECFA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27998-3566-4096-9323-AC760150F5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BF4CA-69D1-44B8-B2E6-08EA26277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78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2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50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1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9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25C4-CCE6-49B7-B911-12A9310BEB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3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7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7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E78-5AB9-4D3A-9E21-70B0F84252C9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68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1093-6392-459A-AF30-53F02AFA91F4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57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5C1B-D74A-4584-AAF9-4809E03644FA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44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CF86-56A6-40FD-937A-0F715ACB5EFE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7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7533-2FEE-4FF3-939E-0C8572F7F782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6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8042-CB9C-4234-9F2B-EE935399DFF1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4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39EB6-61BD-42B4-AA98-971FE09B38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F06-8BFB-44E4-926F-50A5C0AA35AA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93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C7E8-3099-4A51-92C8-AE9EC7B03F22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07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640F-E160-43C6-970E-72BF80ECA461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46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C3EC-1C56-4E62-AD15-6726E85060EF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05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2C86-D362-498C-A43D-AC0BF150A278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7722D-54EC-4C58-9738-B7AF170988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7AE12-ED31-4612-B69B-EDF050702B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BE373-4BE6-4F86-9573-C3189CC53A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65F07-B87D-4D31-BAC1-B74E72C1F6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E441-EFFE-4617-A4F2-F7ED6A3DC8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D7468-EED4-4C10-9683-67983EF292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EEB5140-3A41-47BC-992A-0389AD2005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7259D-FDAF-4BED-A781-E5D81AB52228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D155-15E0-4EC8-8C85-B2CFE6919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7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41F0B-113F-4D4C-B4A2-D51CBE74B6F9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7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berlinct.gov/egov/apps/document/center.egov?view=item&amp;id=11722" TargetMode="External"/><Relationship Id="rId4" Type="http://schemas.openxmlformats.org/officeDocument/2006/relationships/hyperlink" Target="https://www.berlinct.gov/topic/index.php?topicid=324&amp;structureid=1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-13636" y="2105905"/>
            <a:ext cx="9144000" cy="907214"/>
          </a:xfrm>
        </p:spPr>
        <p:txBody>
          <a:bodyPr/>
          <a:lstStyle/>
          <a:p>
            <a:pPr eaLnBrk="1" hangingPunct="1"/>
            <a:r>
              <a:rPr lang="en-US" sz="48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 of Finance Proposed Budget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458" y="3188217"/>
            <a:ext cx="8875485" cy="12192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eaLnBrk="1" hangingPunct="1"/>
            <a:r>
              <a:rPr lang="en-US" sz="6700" b="1" dirty="0">
                <a:solidFill>
                  <a:schemeClr val="hlink"/>
                </a:solidFill>
              </a:rPr>
              <a:t>Fiscal Year 2026</a:t>
            </a:r>
          </a:p>
          <a:p>
            <a:pPr eaLnBrk="1" hangingPunct="1"/>
            <a:r>
              <a:rPr lang="en-US" sz="4800" b="1" dirty="0">
                <a:solidFill>
                  <a:schemeClr val="hlink"/>
                </a:solidFill>
              </a:rPr>
              <a:t>March 25, 2025</a:t>
            </a:r>
            <a:endParaRPr lang="en-US" sz="4800" dirty="0">
              <a:solidFill>
                <a:schemeClr val="hlink"/>
              </a:solidFill>
            </a:endParaRPr>
          </a:p>
        </p:txBody>
      </p:sp>
      <p:pic>
        <p:nvPicPr>
          <p:cNvPr id="4101" name="Picture 3" descr="TOWN SEAL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31135"/>
            <a:ext cx="1422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0621" y="4903618"/>
            <a:ext cx="8875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This presentation is available under Finance/Budget on the Town website: </a:t>
            </a:r>
          </a:p>
          <a:p>
            <a:pPr algn="ctr"/>
            <a:r>
              <a:rPr lang="en-US" sz="1400" b="1" i="1" dirty="0">
                <a:hlinkClick r:id="rId4"/>
              </a:rPr>
              <a:t>https://www.berlinct.gov/topic/index.php?topicid=324&amp;structureid=16</a:t>
            </a:r>
            <a:endParaRPr lang="en-US" sz="1400" b="1" i="1" dirty="0"/>
          </a:p>
          <a:p>
            <a:pPr algn="ctr"/>
            <a:endParaRPr lang="en-US" sz="1400" b="1" i="1" dirty="0"/>
          </a:p>
          <a:p>
            <a:pPr algn="ctr"/>
            <a:r>
              <a:rPr lang="en-US" sz="1400" dirty="0"/>
              <a:t>The Annual Report is in the Town Manager’s Dept. on the Town website: </a:t>
            </a:r>
          </a:p>
          <a:p>
            <a:pPr algn="ctr"/>
            <a:r>
              <a:rPr lang="en-US" sz="1400" b="1" dirty="0">
                <a:hlinkClick r:id="rId5"/>
              </a:rPr>
              <a:t>https://www.berlinct.gov/egov/apps/document/center.egov?view=item&amp;id=11722</a:t>
            </a:r>
            <a:endParaRPr lang="en-US" sz="1400" b="1" dirty="0"/>
          </a:p>
          <a:p>
            <a:pPr algn="ctr"/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C07D3-E222-4D86-8DBD-CB10E23A2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58" y="231135"/>
            <a:ext cx="1898643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C10B6099-3BCA-9A8A-6FD1-B07F3CDA0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8722"/>
            <a:ext cx="8229600" cy="8580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D02BD-9D29-0629-C456-9984F6847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263" y="2667000"/>
            <a:ext cx="4343400" cy="205740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u="sng" dirty="0">
                <a:solidFill>
                  <a:schemeClr val="tx1"/>
                </a:solidFill>
              </a:rPr>
              <a:t>Funded with General Obligation bonds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HVAC upgrades at elementary schools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New fire vehicle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Library/Community Center roof</a:t>
            </a:r>
          </a:p>
          <a:p>
            <a:pPr lvl="1"/>
            <a:r>
              <a:rPr lang="en-US" sz="1300" dirty="0">
                <a:solidFill>
                  <a:schemeClr val="tx1"/>
                </a:solidFill>
              </a:rPr>
              <a:t>Repair/renovations of </a:t>
            </a:r>
            <a:r>
              <a:rPr lang="en-US" sz="1300" dirty="0" err="1">
                <a:solidFill>
                  <a:schemeClr val="tx1"/>
                </a:solidFill>
              </a:rPr>
              <a:t>Timberlin</a:t>
            </a:r>
            <a:r>
              <a:rPr lang="en-US" sz="1300" dirty="0">
                <a:solidFill>
                  <a:schemeClr val="tx1"/>
                </a:solidFill>
              </a:rPr>
              <a:t> sand traps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$3,585,000</a:t>
            </a:r>
            <a:endParaRPr lang="en-US" sz="1300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14236B-39E8-A78D-5662-C6A3790A6E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343400" cy="5506278"/>
          </a:xfrm>
          <a:ln w="1905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u="sng" dirty="0">
                <a:solidFill>
                  <a:schemeClr val="tx1"/>
                </a:solidFill>
              </a:rPr>
              <a:t>Funded with BHS Renovation reimbursement</a:t>
            </a:r>
            <a:endParaRPr lang="en-US" sz="2000" u="sng" dirty="0"/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Vans (Schools)</a:t>
            </a:r>
            <a:r>
              <a:rPr lang="en-US" sz="1400" dirty="0"/>
              <a:t>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Emergency Comm Upgrades (Schools)</a:t>
            </a:r>
            <a:r>
              <a:rPr lang="en-US" dirty="0"/>
              <a:t> </a:t>
            </a:r>
            <a:endParaRPr lang="en-US" sz="1400" dirty="0"/>
          </a:p>
          <a:p>
            <a:pPr lvl="1"/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Willard Plumbing (Schools)</a:t>
            </a:r>
            <a:r>
              <a:rPr lang="en-US" dirty="0"/>
              <a:t> </a:t>
            </a:r>
            <a:endParaRPr lang="en-US" sz="1800" dirty="0"/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Boilers (Schools)</a:t>
            </a:r>
            <a:r>
              <a:rPr lang="en-US" sz="2000" dirty="0"/>
              <a:t> 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Ballast Blocks (Schools)</a:t>
            </a:r>
            <a:r>
              <a:rPr lang="en-US" sz="2000" dirty="0"/>
              <a:t>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ptos Narrow" panose="020B0004020202020204" pitchFamily="34" charset="0"/>
            </a:endParaRP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Bus (Senior Center)</a:t>
            </a:r>
            <a:r>
              <a:rPr lang="en-US" sz="1400" dirty="0"/>
              <a:t> 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Flock Safety + CT (Police)</a:t>
            </a:r>
            <a:r>
              <a:rPr lang="en-US" sz="1400" dirty="0"/>
              <a:t> 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Loader (Highway)</a:t>
            </a:r>
            <a:r>
              <a:rPr lang="en-US" sz="1400" dirty="0"/>
              <a:t> 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Dump Tuck (Grounds)</a:t>
            </a:r>
            <a:r>
              <a:rPr lang="en-US" sz="1400" dirty="0"/>
              <a:t> </a:t>
            </a:r>
          </a:p>
          <a:p>
            <a:pPr lvl="1"/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Centurelli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Field Walkway (Grounds)</a:t>
            </a:r>
            <a:r>
              <a:rPr lang="en-US" sz="2000" dirty="0"/>
              <a:t>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ptos Narrow" panose="020B0004020202020204" pitchFamily="34" charset="0"/>
            </a:endParaRP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Fire Command Vehicle (Fire Dept.)</a:t>
            </a:r>
            <a:r>
              <a:rPr lang="en-US" sz="1400" dirty="0"/>
              <a:t> 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Aptos Narrow" panose="020B0004020202020204" pitchFamily="34" charset="0"/>
              </a:rPr>
              <a:t>Repairs to Engine 10 (Fire Dept.)</a:t>
            </a:r>
            <a:r>
              <a:rPr lang="en-US" sz="1400" dirty="0"/>
              <a:t> </a:t>
            </a:r>
            <a:endParaRPr lang="en-US" sz="1200" dirty="0"/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Leaf Collector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Timberlin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)</a:t>
            </a:r>
            <a:r>
              <a:rPr lang="en-US" sz="1400" dirty="0"/>
              <a:t> 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Van (Facilities)</a:t>
            </a:r>
            <a:r>
              <a:rPr lang="en-US" sz="1600" dirty="0"/>
              <a:t> 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Scissor Lift (Facilities)</a:t>
            </a:r>
            <a:r>
              <a:rPr lang="en-US" sz="1600" dirty="0"/>
              <a:t> 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Sage Park Lighting (Facilities) - Phase 1</a:t>
            </a:r>
            <a:r>
              <a:rPr lang="en-US" dirty="0"/>
              <a:t> 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Server Replacements (IT/Police)</a:t>
            </a:r>
            <a:r>
              <a:rPr lang="en-US" sz="1600" dirty="0"/>
              <a:t> </a:t>
            </a:r>
            <a:endParaRPr lang="en-US" dirty="0"/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Local Grant Match (Transfers)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900" b="1" dirty="0">
                <a:solidFill>
                  <a:schemeClr val="tx1"/>
                </a:solidFill>
              </a:rPr>
              <a:t>$2,038,732</a:t>
            </a:r>
          </a:p>
        </p:txBody>
      </p:sp>
    </p:spTree>
    <p:extLst>
      <p:ext uri="{BB962C8B-B14F-4D97-AF65-F5344CB8AC3E}">
        <p14:creationId xmlns:p14="http://schemas.microsoft.com/office/powerpoint/2010/main" val="182719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268C-D7A0-4362-9C38-6D670B84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600200"/>
          </a:xfrm>
        </p:spPr>
        <p:txBody>
          <a:bodyPr/>
          <a:lstStyle/>
          <a:p>
            <a:r>
              <a:rPr lang="en-US" dirty="0"/>
              <a:t>General Government</a:t>
            </a:r>
          </a:p>
        </p:txBody>
      </p:sp>
    </p:spTree>
    <p:extLst>
      <p:ext uri="{BB962C8B-B14F-4D97-AF65-F5344CB8AC3E}">
        <p14:creationId xmlns:p14="http://schemas.microsoft.com/office/powerpoint/2010/main" val="320221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spcAft>
                <a:spcPct val="30000"/>
              </a:spcAft>
            </a:pPr>
            <a:r>
              <a:rPr lang="en-US" sz="3600" dirty="0">
                <a:solidFill>
                  <a:schemeClr val="hlink"/>
                </a:solidFill>
              </a:rPr>
              <a:t>Drivers of Gen Gov’t $2.0 million increase</a:t>
            </a:r>
            <a:br>
              <a:rPr lang="en-US" sz="4400" dirty="0">
                <a:solidFill>
                  <a:schemeClr val="hlink"/>
                </a:solidFill>
              </a:rPr>
            </a:br>
            <a:r>
              <a:rPr lang="en-US" sz="2000" u="sng" dirty="0">
                <a:solidFill>
                  <a:schemeClr val="hlink"/>
                </a:solidFill>
              </a:rPr>
              <a:t>(FY26 vs. FY25)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A450A-B8C8-5A24-5DD3-BCDFF4E6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" y="1371600"/>
            <a:ext cx="7210425" cy="5105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A268C-D7A0-4362-9C38-6D670B84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1600200"/>
          </a:xfrm>
        </p:spPr>
        <p:txBody>
          <a:bodyPr/>
          <a:lstStyle/>
          <a:p>
            <a:r>
              <a:rPr lang="en-US" dirty="0"/>
              <a:t>Berlin Water Control</a:t>
            </a:r>
          </a:p>
        </p:txBody>
      </p:sp>
    </p:spTree>
    <p:extLst>
      <p:ext uri="{BB962C8B-B14F-4D97-AF65-F5344CB8AC3E}">
        <p14:creationId xmlns:p14="http://schemas.microsoft.com/office/powerpoint/2010/main" val="152116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486"/>
            <a:ext cx="8515350" cy="50866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/>
              <a:t>Berlin Water Control – Enterprise Fund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726E4-7220-4260-88CE-814E91CC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5756C-1495-47A8-90C4-2A6CAACD74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B854F9-0F5F-44A3-489E-9A17F11D2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80" y="2945435"/>
            <a:ext cx="7955970" cy="3865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22A41-1BB2-7241-1FFE-28489594A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" y="914400"/>
            <a:ext cx="8832850" cy="20383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702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Next Steps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36304"/>
              </p:ext>
            </p:extLst>
          </p:nvPr>
        </p:nvGraphicFramePr>
        <p:xfrm>
          <a:off x="76200" y="1066800"/>
          <a:ext cx="8991600" cy="5505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869">
                <a:tc>
                  <a:txBody>
                    <a:bodyPr/>
                    <a:lstStyle/>
                    <a:p>
                      <a:r>
                        <a:rPr lang="en-US" sz="2400" b="1" dirty="0"/>
                        <a:t>Action to be taken…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Timing &amp; Location…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Board of Finance votes to recommend Board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of Education 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&amp; General Government budgets to the Town Council.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Immediately following Annual Budget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011">
                <a:tc>
                  <a:txBody>
                    <a:bodyPr/>
                    <a:lstStyle/>
                    <a:p>
                      <a:r>
                        <a:rPr lang="en-US" sz="2400" dirty="0"/>
                        <a:t>Town Council</a:t>
                      </a:r>
                      <a:r>
                        <a:rPr lang="en-US" sz="2400" baseline="0" dirty="0"/>
                        <a:t> acts on the recommended budget; either: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200" baseline="0" dirty="0"/>
                        <a:t>                        </a:t>
                      </a:r>
                    </a:p>
                    <a:p>
                      <a:endParaRPr lang="en-US" sz="1200" baseline="0" dirty="0"/>
                    </a:p>
                    <a:p>
                      <a:r>
                        <a:rPr lang="en-US" sz="1200" baseline="0" dirty="0"/>
                        <a:t>                         - Approve the BOF recommended budget “as is”</a:t>
                      </a:r>
                    </a:p>
                    <a:p>
                      <a:endParaRPr lang="en-US" sz="1200" baseline="0" dirty="0"/>
                    </a:p>
                    <a:p>
                      <a:pPr marL="365760" indent="-457200"/>
                      <a:r>
                        <a:rPr lang="en-US" sz="1200" baseline="0" dirty="0"/>
                        <a:t>                         - Approve the BOF recommended budget “with reductions”</a:t>
                      </a:r>
                    </a:p>
                    <a:p>
                      <a:pPr marL="365760" indent="-457200"/>
                      <a:endParaRPr lang="en-US" sz="1200" baseline="0" dirty="0"/>
                    </a:p>
                    <a:p>
                      <a:pPr marL="365760" indent="-457200"/>
                      <a:r>
                        <a:rPr lang="en-US" sz="1200" baseline="0" dirty="0"/>
                        <a:t>                         - Reject the BOF recommended budget</a:t>
                      </a:r>
                    </a:p>
                    <a:p>
                      <a:pPr marL="365760" indent="-457200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April 1st </a:t>
                      </a:r>
                    </a:p>
                    <a:p>
                      <a:pPr lvl="0">
                        <a:buNone/>
                      </a:pPr>
                      <a:r>
                        <a:rPr lang="en-US" sz="2400" baseline="0" dirty="0"/>
                        <a:t>Town Council Chambers</a:t>
                      </a:r>
                    </a:p>
                    <a:p>
                      <a:endParaRPr lang="en-US" sz="1600" baseline="0" dirty="0"/>
                    </a:p>
                    <a:p>
                      <a:r>
                        <a:rPr lang="en-US" sz="1200" baseline="0" dirty="0"/>
                        <a:t>Budget sent to referendum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Budget sent to referendum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Special joint meeting between Council &amp; BOF</a:t>
                      </a:r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823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990033"/>
                        </a:solidFill>
                      </a:endParaRPr>
                    </a:p>
                    <a:p>
                      <a:pPr algn="ctr"/>
                      <a:r>
                        <a:rPr lang="en-US" sz="4400" b="1" dirty="0">
                          <a:solidFill>
                            <a:srgbClr val="990033"/>
                          </a:solidFill>
                        </a:rPr>
                        <a:t>Budget</a:t>
                      </a:r>
                      <a:r>
                        <a:rPr lang="en-US" sz="4400" b="1" baseline="0" dirty="0">
                          <a:solidFill>
                            <a:srgbClr val="990033"/>
                          </a:solidFill>
                        </a:rPr>
                        <a:t> Referendum</a:t>
                      </a:r>
                      <a:endParaRPr lang="en-US" sz="4400" b="1" dirty="0">
                        <a:solidFill>
                          <a:srgbClr val="9900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990033"/>
                        </a:solidFill>
                      </a:endParaRPr>
                    </a:p>
                    <a:p>
                      <a:pPr algn="ctr"/>
                      <a:r>
                        <a:rPr lang="en-US" sz="4400" b="1" dirty="0">
                          <a:solidFill>
                            <a:srgbClr val="990033"/>
                          </a:solidFill>
                        </a:rPr>
                        <a:t>April 29</a:t>
                      </a:r>
                      <a:r>
                        <a:rPr lang="en-US" sz="4400" b="1" baseline="30000" dirty="0">
                          <a:solidFill>
                            <a:srgbClr val="990033"/>
                          </a:solidFill>
                        </a:rPr>
                        <a:t>th</a:t>
                      </a:r>
                      <a:r>
                        <a:rPr lang="en-US" sz="4400" b="1" dirty="0">
                          <a:solidFill>
                            <a:srgbClr val="990033"/>
                          </a:solidFill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51CEA7-BE30-4823-B7D0-4B422B2FBD94}"/>
              </a:ext>
            </a:extLst>
          </p:cNvPr>
          <p:cNvSpPr txBox="1"/>
          <p:nvPr/>
        </p:nvSpPr>
        <p:spPr>
          <a:xfrm>
            <a:off x="2286000" y="32178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19B83-7004-4BBA-BC12-DD3822F30360}"/>
              </a:ext>
            </a:extLst>
          </p:cNvPr>
          <p:cNvSpPr txBox="1"/>
          <p:nvPr/>
        </p:nvSpPr>
        <p:spPr>
          <a:xfrm>
            <a:off x="2286000" y="321786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1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319125" y="169325"/>
            <a:ext cx="8323500" cy="6369600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775" y="1199225"/>
            <a:ext cx="3883276" cy="222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>
            <a:spLocks noGrp="1"/>
          </p:cNvSpPr>
          <p:nvPr>
            <p:ph type="subTitle" idx="1"/>
          </p:nvPr>
        </p:nvSpPr>
        <p:spPr>
          <a:xfrm>
            <a:off x="1227675" y="3569025"/>
            <a:ext cx="6506400" cy="20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461"/>
              <a:buNone/>
            </a:pPr>
            <a:endParaRPr sz="3250" dirty="0">
              <a:solidFill>
                <a:srgbClr val="073763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461"/>
              <a:buNone/>
            </a:pPr>
            <a:r>
              <a:rPr lang="ca" sz="3250" b="1" dirty="0">
                <a:solidFill>
                  <a:srgbClr val="073763"/>
                </a:solidFill>
              </a:rPr>
              <a:t>Berlin Board of Education</a:t>
            </a:r>
            <a:endParaRPr sz="3250" b="1" dirty="0">
              <a:solidFill>
                <a:srgbClr val="073763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481"/>
              <a:buNone/>
            </a:pPr>
            <a:endParaRPr sz="3351" b="1" dirty="0">
              <a:solidFill>
                <a:srgbClr val="073763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481"/>
              <a:buNone/>
            </a:pPr>
            <a:r>
              <a:rPr lang="ca" sz="3351" b="1" dirty="0">
                <a:solidFill>
                  <a:srgbClr val="CC0000"/>
                </a:solidFill>
              </a:rPr>
              <a:t>Revised Budget Presentation </a:t>
            </a:r>
            <a:r>
              <a:rPr lang="ca" sz="2551" b="1" dirty="0">
                <a:solidFill>
                  <a:srgbClr val="CC0000"/>
                </a:solidFill>
              </a:rPr>
              <a:t>for</a:t>
            </a:r>
            <a:endParaRPr sz="2551" b="1" dirty="0">
              <a:solidFill>
                <a:srgbClr val="CC0000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481"/>
              <a:buNone/>
            </a:pPr>
            <a:endParaRPr sz="3351" b="1" dirty="0">
              <a:solidFill>
                <a:srgbClr val="CC0000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481"/>
              <a:buNone/>
            </a:pPr>
            <a:r>
              <a:rPr lang="ca" sz="3351" b="1" dirty="0">
                <a:solidFill>
                  <a:srgbClr val="CC0000"/>
                </a:solidFill>
              </a:rPr>
              <a:t>Fiscal Year 2025-2026</a:t>
            </a:r>
            <a:endParaRPr sz="3351" b="1" dirty="0">
              <a:solidFill>
                <a:srgbClr val="CC0000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61538"/>
              <a:buNone/>
            </a:pPr>
            <a:endParaRPr sz="3250" b="1" dirty="0">
              <a:solidFill>
                <a:srgbClr val="CC0000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1538"/>
              <a:buNone/>
            </a:pPr>
            <a:r>
              <a:rPr lang="ca" sz="3250" b="1">
                <a:solidFill>
                  <a:srgbClr val="CC0000"/>
                </a:solidFill>
              </a:rPr>
              <a:t>March 25, 2025</a:t>
            </a:r>
            <a:endParaRPr sz="325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457100" y="585896"/>
            <a:ext cx="8229600" cy="6417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Superintendent’s Goals for 2025-2026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457213" y="1892587"/>
            <a:ext cx="1948938" cy="4008009"/>
          </a:xfrm>
          <a:custGeom>
            <a:avLst/>
            <a:gdLst/>
            <a:ahLst/>
            <a:cxnLst/>
            <a:rect l="l" t="t" r="r" b="b"/>
            <a:pathLst>
              <a:path w="64497" h="99479" extrusionOk="0">
                <a:moveTo>
                  <a:pt x="29230" y="1"/>
                </a:moveTo>
                <a:cubicBezTo>
                  <a:pt x="29228" y="2"/>
                  <a:pt x="29226" y="2"/>
                  <a:pt x="29224" y="3"/>
                </a:cubicBezTo>
                <a:lnTo>
                  <a:pt x="29224" y="3"/>
                </a:lnTo>
                <a:lnTo>
                  <a:pt x="29230" y="1"/>
                </a:lnTo>
                <a:close/>
                <a:moveTo>
                  <a:pt x="29223" y="3"/>
                </a:moveTo>
                <a:lnTo>
                  <a:pt x="25099" y="1501"/>
                </a:lnTo>
                <a:cubicBezTo>
                  <a:pt x="20420" y="3215"/>
                  <a:pt x="16181" y="6371"/>
                  <a:pt x="12740" y="11026"/>
                </a:cubicBezTo>
                <a:cubicBezTo>
                  <a:pt x="0" y="28302"/>
                  <a:pt x="3096" y="59615"/>
                  <a:pt x="19658" y="80987"/>
                </a:cubicBezTo>
                <a:cubicBezTo>
                  <a:pt x="29098" y="93157"/>
                  <a:pt x="40862" y="99479"/>
                  <a:pt x="51592" y="99479"/>
                </a:cubicBezTo>
                <a:cubicBezTo>
                  <a:pt x="54624" y="99479"/>
                  <a:pt x="57574" y="98974"/>
                  <a:pt x="60365" y="97953"/>
                </a:cubicBezTo>
                <a:lnTo>
                  <a:pt x="64497" y="96441"/>
                </a:lnTo>
                <a:lnTo>
                  <a:pt x="64497" y="96441"/>
                </a:lnTo>
                <a:cubicBezTo>
                  <a:pt x="61700" y="97463"/>
                  <a:pt x="58746" y="97968"/>
                  <a:pt x="55709" y="97968"/>
                </a:cubicBezTo>
                <a:cubicBezTo>
                  <a:pt x="44977" y="97968"/>
                  <a:pt x="33218" y="91653"/>
                  <a:pt x="23789" y="79487"/>
                </a:cubicBezTo>
                <a:cubicBezTo>
                  <a:pt x="7216" y="58115"/>
                  <a:pt x="4120" y="26790"/>
                  <a:pt x="16872" y="9526"/>
                </a:cubicBezTo>
                <a:cubicBezTo>
                  <a:pt x="20299" y="4873"/>
                  <a:pt x="24535" y="1706"/>
                  <a:pt x="29223" y="3"/>
                </a:cubicBezTo>
                <a:close/>
              </a:path>
            </a:pathLst>
          </a:custGeom>
          <a:solidFill>
            <a:srgbClr val="C6282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539948" y="1892587"/>
            <a:ext cx="1866203" cy="4008009"/>
          </a:xfrm>
          <a:custGeom>
            <a:avLst/>
            <a:gdLst/>
            <a:ahLst/>
            <a:cxnLst/>
            <a:rect l="l" t="t" r="r" b="b"/>
            <a:pathLst>
              <a:path w="61759" h="99479" extrusionOk="0">
                <a:moveTo>
                  <a:pt x="26492" y="1"/>
                </a:moveTo>
                <a:cubicBezTo>
                  <a:pt x="26398" y="34"/>
                  <a:pt x="26304" y="68"/>
                  <a:pt x="26210" y="103"/>
                </a:cubicBezTo>
                <a:lnTo>
                  <a:pt x="26210" y="103"/>
                </a:lnTo>
                <a:lnTo>
                  <a:pt x="26492" y="1"/>
                </a:lnTo>
                <a:close/>
                <a:moveTo>
                  <a:pt x="26210" y="103"/>
                </a:moveTo>
                <a:lnTo>
                  <a:pt x="22361" y="1501"/>
                </a:lnTo>
                <a:cubicBezTo>
                  <a:pt x="21468" y="1834"/>
                  <a:pt x="20587" y="2215"/>
                  <a:pt x="19718" y="2644"/>
                </a:cubicBezTo>
                <a:cubicBezTo>
                  <a:pt x="16086" y="4477"/>
                  <a:pt x="12788" y="7264"/>
                  <a:pt x="10002" y="11026"/>
                </a:cubicBezTo>
                <a:cubicBezTo>
                  <a:pt x="9812" y="11288"/>
                  <a:pt x="9621" y="11550"/>
                  <a:pt x="9443" y="11824"/>
                </a:cubicBezTo>
                <a:cubicBezTo>
                  <a:pt x="775" y="24313"/>
                  <a:pt x="1" y="43613"/>
                  <a:pt x="6264" y="61306"/>
                </a:cubicBezTo>
                <a:cubicBezTo>
                  <a:pt x="8347" y="67188"/>
                  <a:pt x="11205" y="72903"/>
                  <a:pt x="14812" y="78117"/>
                </a:cubicBezTo>
                <a:cubicBezTo>
                  <a:pt x="15491" y="79094"/>
                  <a:pt x="16193" y="80046"/>
                  <a:pt x="16920" y="80987"/>
                </a:cubicBezTo>
                <a:cubicBezTo>
                  <a:pt x="26360" y="93157"/>
                  <a:pt x="38124" y="99479"/>
                  <a:pt x="48854" y="99479"/>
                </a:cubicBezTo>
                <a:cubicBezTo>
                  <a:pt x="51886" y="99479"/>
                  <a:pt x="54836" y="98974"/>
                  <a:pt x="57627" y="97953"/>
                </a:cubicBezTo>
                <a:lnTo>
                  <a:pt x="61759" y="96441"/>
                </a:lnTo>
                <a:lnTo>
                  <a:pt x="61759" y="96441"/>
                </a:lnTo>
                <a:cubicBezTo>
                  <a:pt x="58962" y="97463"/>
                  <a:pt x="56008" y="97968"/>
                  <a:pt x="52971" y="97968"/>
                </a:cubicBezTo>
                <a:cubicBezTo>
                  <a:pt x="42239" y="97968"/>
                  <a:pt x="30480" y="91653"/>
                  <a:pt x="21051" y="79487"/>
                </a:cubicBezTo>
                <a:cubicBezTo>
                  <a:pt x="20313" y="78546"/>
                  <a:pt x="19610" y="77582"/>
                  <a:pt x="18944" y="76605"/>
                </a:cubicBezTo>
                <a:cubicBezTo>
                  <a:pt x="15324" y="71390"/>
                  <a:pt x="12467" y="65687"/>
                  <a:pt x="10383" y="59806"/>
                </a:cubicBezTo>
                <a:cubicBezTo>
                  <a:pt x="4120" y="42113"/>
                  <a:pt x="4894" y="22801"/>
                  <a:pt x="13562" y="10312"/>
                </a:cubicBezTo>
                <a:cubicBezTo>
                  <a:pt x="13753" y="10050"/>
                  <a:pt x="13943" y="9788"/>
                  <a:pt x="14134" y="9526"/>
                </a:cubicBezTo>
                <a:cubicBezTo>
                  <a:pt x="16908" y="5763"/>
                  <a:pt x="20206" y="2977"/>
                  <a:pt x="23849" y="1144"/>
                </a:cubicBezTo>
                <a:cubicBezTo>
                  <a:pt x="24617" y="749"/>
                  <a:pt x="25404" y="402"/>
                  <a:pt x="26210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1556677" y="3344276"/>
            <a:ext cx="633238" cy="982552"/>
          </a:xfrm>
          <a:custGeom>
            <a:avLst/>
            <a:gdLst/>
            <a:ahLst/>
            <a:cxnLst/>
            <a:rect l="l" t="t" r="r" b="b"/>
            <a:pathLst>
              <a:path w="20956" h="24387" extrusionOk="0">
                <a:moveTo>
                  <a:pt x="9263" y="5362"/>
                </a:moveTo>
                <a:cubicBezTo>
                  <a:pt x="10736" y="5362"/>
                  <a:pt x="12351" y="6230"/>
                  <a:pt x="13646" y="7904"/>
                </a:cubicBezTo>
                <a:cubicBezTo>
                  <a:pt x="15920" y="10833"/>
                  <a:pt x="16348" y="15143"/>
                  <a:pt x="14598" y="17500"/>
                </a:cubicBezTo>
                <a:cubicBezTo>
                  <a:pt x="13844" y="18521"/>
                  <a:pt x="12809" y="19018"/>
                  <a:pt x="11694" y="19018"/>
                </a:cubicBezTo>
                <a:cubicBezTo>
                  <a:pt x="10220" y="19018"/>
                  <a:pt x="8606" y="18150"/>
                  <a:pt x="7311" y="16476"/>
                </a:cubicBezTo>
                <a:cubicBezTo>
                  <a:pt x="5037" y="13547"/>
                  <a:pt x="4609" y="9261"/>
                  <a:pt x="6359" y="6880"/>
                </a:cubicBezTo>
                <a:cubicBezTo>
                  <a:pt x="7113" y="5859"/>
                  <a:pt x="8147" y="5362"/>
                  <a:pt x="9263" y="5362"/>
                </a:cubicBezTo>
                <a:close/>
                <a:moveTo>
                  <a:pt x="8309" y="1"/>
                </a:moveTo>
                <a:cubicBezTo>
                  <a:pt x="6320" y="1"/>
                  <a:pt x="4476" y="887"/>
                  <a:pt x="3132" y="2713"/>
                </a:cubicBezTo>
                <a:cubicBezTo>
                  <a:pt x="1" y="6939"/>
                  <a:pt x="763" y="14619"/>
                  <a:pt x="4823" y="19846"/>
                </a:cubicBezTo>
                <a:cubicBezTo>
                  <a:pt x="7137" y="22832"/>
                  <a:pt x="10024" y="24387"/>
                  <a:pt x="12659" y="24387"/>
                </a:cubicBezTo>
                <a:cubicBezTo>
                  <a:pt x="14646" y="24387"/>
                  <a:pt x="16490" y="23502"/>
                  <a:pt x="17837" y="21679"/>
                </a:cubicBezTo>
                <a:cubicBezTo>
                  <a:pt x="20956" y="17441"/>
                  <a:pt x="20194" y="9773"/>
                  <a:pt x="16134" y="4534"/>
                </a:cubicBezTo>
                <a:cubicBezTo>
                  <a:pt x="13822" y="1551"/>
                  <a:pt x="10939" y="1"/>
                  <a:pt x="83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8"/>
          <p:cNvSpPr/>
          <p:nvPr/>
        </p:nvSpPr>
        <p:spPr>
          <a:xfrm>
            <a:off x="1278222" y="2911803"/>
            <a:ext cx="1190177" cy="1847417"/>
          </a:xfrm>
          <a:custGeom>
            <a:avLst/>
            <a:gdLst/>
            <a:ahLst/>
            <a:cxnLst/>
            <a:rect l="l" t="t" r="r" b="b"/>
            <a:pathLst>
              <a:path w="39387" h="45853" extrusionOk="0">
                <a:moveTo>
                  <a:pt x="16571" y="5366"/>
                </a:moveTo>
                <a:cubicBezTo>
                  <a:pt x="20359" y="5366"/>
                  <a:pt x="24509" y="7596"/>
                  <a:pt x="27837" y="11887"/>
                </a:cubicBezTo>
                <a:cubicBezTo>
                  <a:pt x="33683" y="19435"/>
                  <a:pt x="34779" y="30496"/>
                  <a:pt x="30278" y="36580"/>
                </a:cubicBezTo>
                <a:cubicBezTo>
                  <a:pt x="28340" y="39206"/>
                  <a:pt x="25682" y="40482"/>
                  <a:pt x="22816" y="40482"/>
                </a:cubicBezTo>
                <a:cubicBezTo>
                  <a:pt x="19028" y="40482"/>
                  <a:pt x="14878" y="38252"/>
                  <a:pt x="11550" y="33961"/>
                </a:cubicBezTo>
                <a:cubicBezTo>
                  <a:pt x="5704" y="26424"/>
                  <a:pt x="4608" y="15364"/>
                  <a:pt x="9109" y="9268"/>
                </a:cubicBezTo>
                <a:cubicBezTo>
                  <a:pt x="11047" y="6642"/>
                  <a:pt x="13705" y="5366"/>
                  <a:pt x="16571" y="5366"/>
                </a:cubicBezTo>
                <a:close/>
                <a:moveTo>
                  <a:pt x="15622" y="1"/>
                </a:moveTo>
                <a:cubicBezTo>
                  <a:pt x="11881" y="1"/>
                  <a:pt x="8411" y="1669"/>
                  <a:pt x="5882" y="5100"/>
                </a:cubicBezTo>
                <a:cubicBezTo>
                  <a:pt x="1" y="13054"/>
                  <a:pt x="1429" y="27484"/>
                  <a:pt x="9061" y="37330"/>
                </a:cubicBezTo>
                <a:cubicBezTo>
                  <a:pt x="13406" y="42936"/>
                  <a:pt x="18824" y="45852"/>
                  <a:pt x="23770" y="45852"/>
                </a:cubicBezTo>
                <a:cubicBezTo>
                  <a:pt x="27512" y="45852"/>
                  <a:pt x="30983" y="44183"/>
                  <a:pt x="33517" y="40748"/>
                </a:cubicBezTo>
                <a:cubicBezTo>
                  <a:pt x="39386" y="32806"/>
                  <a:pt x="37958" y="18364"/>
                  <a:pt x="30326" y="8517"/>
                </a:cubicBezTo>
                <a:cubicBezTo>
                  <a:pt x="25982" y="2913"/>
                  <a:pt x="20565" y="1"/>
                  <a:pt x="1562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8"/>
          <p:cNvSpPr/>
          <p:nvPr/>
        </p:nvSpPr>
        <p:spPr>
          <a:xfrm>
            <a:off x="999406" y="2479532"/>
            <a:ext cx="1747811" cy="2711880"/>
          </a:xfrm>
          <a:custGeom>
            <a:avLst/>
            <a:gdLst/>
            <a:ahLst/>
            <a:cxnLst/>
            <a:rect l="l" t="t" r="r" b="b"/>
            <a:pathLst>
              <a:path w="57841" h="67309" extrusionOk="0">
                <a:moveTo>
                  <a:pt x="23885" y="5371"/>
                </a:moveTo>
                <a:cubicBezTo>
                  <a:pt x="29989" y="5371"/>
                  <a:pt x="36679" y="8962"/>
                  <a:pt x="42041" y="15877"/>
                </a:cubicBezTo>
                <a:cubicBezTo>
                  <a:pt x="51471" y="28033"/>
                  <a:pt x="53221" y="45833"/>
                  <a:pt x="45970" y="55656"/>
                </a:cubicBezTo>
                <a:cubicBezTo>
                  <a:pt x="42852" y="59886"/>
                  <a:pt x="38570" y="61944"/>
                  <a:pt x="33952" y="61944"/>
                </a:cubicBezTo>
                <a:cubicBezTo>
                  <a:pt x="27848" y="61944"/>
                  <a:pt x="21156" y="58349"/>
                  <a:pt x="15788" y="51429"/>
                </a:cubicBezTo>
                <a:cubicBezTo>
                  <a:pt x="6382" y="39285"/>
                  <a:pt x="4608" y="21473"/>
                  <a:pt x="11871" y="11650"/>
                </a:cubicBezTo>
                <a:cubicBezTo>
                  <a:pt x="14988" y="7425"/>
                  <a:pt x="19269" y="5371"/>
                  <a:pt x="23885" y="5371"/>
                </a:cubicBezTo>
                <a:close/>
                <a:moveTo>
                  <a:pt x="22932" y="1"/>
                </a:moveTo>
                <a:cubicBezTo>
                  <a:pt x="17439" y="1"/>
                  <a:pt x="12344" y="2448"/>
                  <a:pt x="8632" y="7483"/>
                </a:cubicBezTo>
                <a:cubicBezTo>
                  <a:pt x="0" y="19163"/>
                  <a:pt x="2108" y="40344"/>
                  <a:pt x="13311" y="54798"/>
                </a:cubicBezTo>
                <a:cubicBezTo>
                  <a:pt x="19689" y="63033"/>
                  <a:pt x="27644" y="67309"/>
                  <a:pt x="34904" y="67309"/>
                </a:cubicBezTo>
                <a:cubicBezTo>
                  <a:pt x="40399" y="67309"/>
                  <a:pt x="45495" y="64860"/>
                  <a:pt x="49209" y="59823"/>
                </a:cubicBezTo>
                <a:cubicBezTo>
                  <a:pt x="57841" y="48155"/>
                  <a:pt x="55745" y="26962"/>
                  <a:pt x="44530" y="12508"/>
                </a:cubicBezTo>
                <a:cubicBezTo>
                  <a:pt x="38151" y="4278"/>
                  <a:pt x="30193" y="1"/>
                  <a:pt x="22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720921" y="2047180"/>
            <a:ext cx="2304780" cy="3576664"/>
          </a:xfrm>
          <a:custGeom>
            <a:avLst/>
            <a:gdLst/>
            <a:ahLst/>
            <a:cxnLst/>
            <a:rect l="l" t="t" r="r" b="b"/>
            <a:pathLst>
              <a:path w="76273" h="88773" extrusionOk="0">
                <a:moveTo>
                  <a:pt x="31189" y="5369"/>
                </a:moveTo>
                <a:cubicBezTo>
                  <a:pt x="39610" y="5369"/>
                  <a:pt x="48839" y="10325"/>
                  <a:pt x="56234" y="19869"/>
                </a:cubicBezTo>
                <a:cubicBezTo>
                  <a:pt x="69236" y="36633"/>
                  <a:pt x="71664" y="61196"/>
                  <a:pt x="61663" y="74733"/>
                </a:cubicBezTo>
                <a:cubicBezTo>
                  <a:pt x="57357" y="80567"/>
                  <a:pt x="51449" y="83404"/>
                  <a:pt x="45082" y="83404"/>
                </a:cubicBezTo>
                <a:cubicBezTo>
                  <a:pt x="36661" y="83404"/>
                  <a:pt x="27435" y="78444"/>
                  <a:pt x="20039" y="68899"/>
                </a:cubicBezTo>
                <a:cubicBezTo>
                  <a:pt x="7037" y="52135"/>
                  <a:pt x="4608" y="27572"/>
                  <a:pt x="14610" y="14035"/>
                </a:cubicBezTo>
                <a:cubicBezTo>
                  <a:pt x="18912" y="8205"/>
                  <a:pt x="24819" y="5369"/>
                  <a:pt x="31189" y="5369"/>
                </a:cubicBezTo>
                <a:close/>
                <a:moveTo>
                  <a:pt x="30230" y="0"/>
                </a:moveTo>
                <a:cubicBezTo>
                  <a:pt x="22989" y="0"/>
                  <a:pt x="16271" y="3224"/>
                  <a:pt x="11371" y="9856"/>
                </a:cubicBezTo>
                <a:cubicBezTo>
                  <a:pt x="1" y="25263"/>
                  <a:pt x="2763" y="53206"/>
                  <a:pt x="17539" y="72280"/>
                </a:cubicBezTo>
                <a:cubicBezTo>
                  <a:pt x="25958" y="83133"/>
                  <a:pt x="36454" y="88772"/>
                  <a:pt x="46034" y="88772"/>
                </a:cubicBezTo>
                <a:cubicBezTo>
                  <a:pt x="53279" y="88772"/>
                  <a:pt x="60000" y="85547"/>
                  <a:pt x="64902" y="78912"/>
                </a:cubicBezTo>
                <a:cubicBezTo>
                  <a:pt x="76272" y="63505"/>
                  <a:pt x="73510" y="35561"/>
                  <a:pt x="58722" y="16500"/>
                </a:cubicBezTo>
                <a:cubicBezTo>
                  <a:pt x="50307" y="5643"/>
                  <a:pt x="39810" y="0"/>
                  <a:pt x="302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8"/>
          <p:cNvSpPr/>
          <p:nvPr/>
        </p:nvSpPr>
        <p:spPr>
          <a:xfrm>
            <a:off x="1695919" y="3560311"/>
            <a:ext cx="354784" cy="550200"/>
          </a:xfrm>
          <a:custGeom>
            <a:avLst/>
            <a:gdLst/>
            <a:ahLst/>
            <a:cxnLst/>
            <a:rect l="l" t="t" r="r" b="b"/>
            <a:pathLst>
              <a:path w="11741" h="13656" extrusionOk="0">
                <a:moveTo>
                  <a:pt x="4655" y="0"/>
                </a:moveTo>
                <a:cubicBezTo>
                  <a:pt x="3539" y="0"/>
                  <a:pt x="2505" y="497"/>
                  <a:pt x="1751" y="1518"/>
                </a:cubicBezTo>
                <a:cubicBezTo>
                  <a:pt x="1" y="3899"/>
                  <a:pt x="429" y="8185"/>
                  <a:pt x="2703" y="11114"/>
                </a:cubicBezTo>
                <a:cubicBezTo>
                  <a:pt x="3998" y="12788"/>
                  <a:pt x="5612" y="13656"/>
                  <a:pt x="7086" y="13656"/>
                </a:cubicBezTo>
                <a:cubicBezTo>
                  <a:pt x="8201" y="13656"/>
                  <a:pt x="9236" y="13159"/>
                  <a:pt x="9990" y="12138"/>
                </a:cubicBezTo>
                <a:cubicBezTo>
                  <a:pt x="11740" y="9781"/>
                  <a:pt x="11312" y="5471"/>
                  <a:pt x="9038" y="2542"/>
                </a:cubicBezTo>
                <a:cubicBezTo>
                  <a:pt x="7743" y="868"/>
                  <a:pt x="6128" y="0"/>
                  <a:pt x="465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1417465" y="3127999"/>
            <a:ext cx="911692" cy="1414824"/>
          </a:xfrm>
          <a:custGeom>
            <a:avLst/>
            <a:gdLst/>
            <a:ahLst/>
            <a:cxnLst/>
            <a:rect l="l" t="t" r="r" b="b"/>
            <a:pathLst>
              <a:path w="30171" h="35116" extrusionOk="0">
                <a:moveTo>
                  <a:pt x="12916" y="5369"/>
                </a:moveTo>
                <a:cubicBezTo>
                  <a:pt x="15546" y="5369"/>
                  <a:pt x="18429" y="6919"/>
                  <a:pt x="20741" y="9902"/>
                </a:cubicBezTo>
                <a:cubicBezTo>
                  <a:pt x="24801" y="15141"/>
                  <a:pt x="25563" y="22809"/>
                  <a:pt x="22444" y="27047"/>
                </a:cubicBezTo>
                <a:cubicBezTo>
                  <a:pt x="21097" y="28870"/>
                  <a:pt x="19253" y="29755"/>
                  <a:pt x="17266" y="29755"/>
                </a:cubicBezTo>
                <a:cubicBezTo>
                  <a:pt x="14631" y="29755"/>
                  <a:pt x="11744" y="28200"/>
                  <a:pt x="9430" y="25214"/>
                </a:cubicBezTo>
                <a:cubicBezTo>
                  <a:pt x="5370" y="19987"/>
                  <a:pt x="4608" y="12307"/>
                  <a:pt x="7739" y="8081"/>
                </a:cubicBezTo>
                <a:cubicBezTo>
                  <a:pt x="9083" y="6255"/>
                  <a:pt x="10927" y="5369"/>
                  <a:pt x="12916" y="5369"/>
                </a:cubicBezTo>
                <a:close/>
                <a:moveTo>
                  <a:pt x="11963" y="0"/>
                </a:moveTo>
                <a:cubicBezTo>
                  <a:pt x="9097" y="0"/>
                  <a:pt x="6439" y="1276"/>
                  <a:pt x="4501" y="3902"/>
                </a:cubicBezTo>
                <a:cubicBezTo>
                  <a:pt x="0" y="9998"/>
                  <a:pt x="1096" y="21058"/>
                  <a:pt x="6942" y="28595"/>
                </a:cubicBezTo>
                <a:cubicBezTo>
                  <a:pt x="10270" y="32886"/>
                  <a:pt x="14420" y="35116"/>
                  <a:pt x="18208" y="35116"/>
                </a:cubicBezTo>
                <a:cubicBezTo>
                  <a:pt x="21074" y="35116"/>
                  <a:pt x="23732" y="33840"/>
                  <a:pt x="25670" y="31214"/>
                </a:cubicBezTo>
                <a:cubicBezTo>
                  <a:pt x="30171" y="25130"/>
                  <a:pt x="29075" y="14069"/>
                  <a:pt x="23229" y="6521"/>
                </a:cubicBezTo>
                <a:cubicBezTo>
                  <a:pt x="19901" y="2230"/>
                  <a:pt x="15751" y="0"/>
                  <a:pt x="11963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1138618" y="2695929"/>
            <a:ext cx="1469024" cy="2279326"/>
          </a:xfrm>
          <a:custGeom>
            <a:avLst/>
            <a:gdLst/>
            <a:ahLst/>
            <a:cxnLst/>
            <a:rect l="l" t="t" r="r" b="b"/>
            <a:pathLst>
              <a:path w="48615" h="56573" extrusionOk="0">
                <a:moveTo>
                  <a:pt x="20242" y="5359"/>
                </a:moveTo>
                <a:cubicBezTo>
                  <a:pt x="25185" y="5359"/>
                  <a:pt x="30602" y="8271"/>
                  <a:pt x="34946" y="13875"/>
                </a:cubicBezTo>
                <a:cubicBezTo>
                  <a:pt x="42578" y="23722"/>
                  <a:pt x="44006" y="38164"/>
                  <a:pt x="38137" y="46106"/>
                </a:cubicBezTo>
                <a:cubicBezTo>
                  <a:pt x="35603" y="49541"/>
                  <a:pt x="32132" y="51210"/>
                  <a:pt x="28390" y="51210"/>
                </a:cubicBezTo>
                <a:cubicBezTo>
                  <a:pt x="23444" y="51210"/>
                  <a:pt x="18026" y="48294"/>
                  <a:pt x="13681" y="42688"/>
                </a:cubicBezTo>
                <a:cubicBezTo>
                  <a:pt x="6049" y="32842"/>
                  <a:pt x="4621" y="18412"/>
                  <a:pt x="10502" y="10458"/>
                </a:cubicBezTo>
                <a:cubicBezTo>
                  <a:pt x="13031" y="7027"/>
                  <a:pt x="16501" y="5359"/>
                  <a:pt x="20242" y="5359"/>
                </a:cubicBezTo>
                <a:close/>
                <a:moveTo>
                  <a:pt x="19278" y="0"/>
                </a:moveTo>
                <a:cubicBezTo>
                  <a:pt x="14662" y="0"/>
                  <a:pt x="10381" y="2054"/>
                  <a:pt x="7264" y="6279"/>
                </a:cubicBezTo>
                <a:cubicBezTo>
                  <a:pt x="1" y="16102"/>
                  <a:pt x="1775" y="33914"/>
                  <a:pt x="11181" y="46058"/>
                </a:cubicBezTo>
                <a:cubicBezTo>
                  <a:pt x="16549" y="52978"/>
                  <a:pt x="23241" y="56573"/>
                  <a:pt x="29345" y="56573"/>
                </a:cubicBezTo>
                <a:cubicBezTo>
                  <a:pt x="33963" y="56573"/>
                  <a:pt x="38245" y="54515"/>
                  <a:pt x="41363" y="50285"/>
                </a:cubicBezTo>
                <a:cubicBezTo>
                  <a:pt x="48614" y="40462"/>
                  <a:pt x="46864" y="22662"/>
                  <a:pt x="37434" y="10506"/>
                </a:cubicBezTo>
                <a:cubicBezTo>
                  <a:pt x="32072" y="3591"/>
                  <a:pt x="25382" y="0"/>
                  <a:pt x="1927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860163" y="2263497"/>
            <a:ext cx="2026295" cy="3144030"/>
          </a:xfrm>
          <a:custGeom>
            <a:avLst/>
            <a:gdLst/>
            <a:ahLst/>
            <a:cxnLst/>
            <a:rect l="l" t="t" r="r" b="b"/>
            <a:pathLst>
              <a:path w="67057" h="78035" extrusionOk="0">
                <a:moveTo>
                  <a:pt x="27540" y="5363"/>
                </a:moveTo>
                <a:cubicBezTo>
                  <a:pt x="34801" y="5363"/>
                  <a:pt x="42759" y="9640"/>
                  <a:pt x="49138" y="17870"/>
                </a:cubicBezTo>
                <a:cubicBezTo>
                  <a:pt x="60353" y="32324"/>
                  <a:pt x="62449" y="53517"/>
                  <a:pt x="53817" y="65185"/>
                </a:cubicBezTo>
                <a:cubicBezTo>
                  <a:pt x="50103" y="70222"/>
                  <a:pt x="45007" y="72671"/>
                  <a:pt x="39512" y="72671"/>
                </a:cubicBezTo>
                <a:cubicBezTo>
                  <a:pt x="32252" y="72671"/>
                  <a:pt x="24297" y="68395"/>
                  <a:pt x="17919" y="60160"/>
                </a:cubicBezTo>
                <a:cubicBezTo>
                  <a:pt x="6704" y="45706"/>
                  <a:pt x="4608" y="24525"/>
                  <a:pt x="13240" y="12845"/>
                </a:cubicBezTo>
                <a:cubicBezTo>
                  <a:pt x="16952" y="7810"/>
                  <a:pt x="22047" y="5363"/>
                  <a:pt x="27540" y="5363"/>
                </a:cubicBezTo>
                <a:close/>
                <a:moveTo>
                  <a:pt x="26581" y="0"/>
                </a:moveTo>
                <a:cubicBezTo>
                  <a:pt x="20211" y="0"/>
                  <a:pt x="14304" y="2836"/>
                  <a:pt x="10002" y="8666"/>
                </a:cubicBezTo>
                <a:cubicBezTo>
                  <a:pt x="0" y="22203"/>
                  <a:pt x="2429" y="46766"/>
                  <a:pt x="15431" y="63530"/>
                </a:cubicBezTo>
                <a:cubicBezTo>
                  <a:pt x="22827" y="73075"/>
                  <a:pt x="32053" y="78035"/>
                  <a:pt x="40474" y="78035"/>
                </a:cubicBezTo>
                <a:cubicBezTo>
                  <a:pt x="46841" y="78035"/>
                  <a:pt x="52749" y="75198"/>
                  <a:pt x="57055" y="69364"/>
                </a:cubicBezTo>
                <a:cubicBezTo>
                  <a:pt x="67056" y="55827"/>
                  <a:pt x="64628" y="31264"/>
                  <a:pt x="51626" y="14500"/>
                </a:cubicBezTo>
                <a:cubicBezTo>
                  <a:pt x="44231" y="4956"/>
                  <a:pt x="35002" y="0"/>
                  <a:pt x="26581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3052978" y="2413179"/>
            <a:ext cx="591387" cy="605035"/>
          </a:xfrm>
          <a:custGeom>
            <a:avLst/>
            <a:gdLst/>
            <a:ahLst/>
            <a:cxnLst/>
            <a:rect l="l" t="t" r="r" b="b"/>
            <a:pathLst>
              <a:path w="19571" h="15017" extrusionOk="0">
                <a:moveTo>
                  <a:pt x="18451" y="1"/>
                </a:moveTo>
                <a:cubicBezTo>
                  <a:pt x="18321" y="1"/>
                  <a:pt x="18185" y="31"/>
                  <a:pt x="18050" y="98"/>
                </a:cubicBezTo>
                <a:lnTo>
                  <a:pt x="5656" y="6242"/>
                </a:lnTo>
                <a:cubicBezTo>
                  <a:pt x="5180" y="6480"/>
                  <a:pt x="4775" y="6849"/>
                  <a:pt x="4513" y="7314"/>
                </a:cubicBezTo>
                <a:lnTo>
                  <a:pt x="1" y="15017"/>
                </a:lnTo>
                <a:lnTo>
                  <a:pt x="15776" y="7194"/>
                </a:lnTo>
                <a:lnTo>
                  <a:pt x="19205" y="1337"/>
                </a:lnTo>
                <a:cubicBezTo>
                  <a:pt x="19570" y="705"/>
                  <a:pt x="19077" y="1"/>
                  <a:pt x="18451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3081197" y="2782000"/>
            <a:ext cx="713103" cy="359307"/>
          </a:xfrm>
          <a:custGeom>
            <a:avLst/>
            <a:gdLst/>
            <a:ahLst/>
            <a:cxnLst/>
            <a:rect l="l" t="t" r="r" b="b"/>
            <a:pathLst>
              <a:path w="23599" h="8918" extrusionOk="0">
                <a:moveTo>
                  <a:pt x="15788" y="0"/>
                </a:moveTo>
                <a:lnTo>
                  <a:pt x="0" y="7823"/>
                </a:lnTo>
                <a:lnTo>
                  <a:pt x="8870" y="8894"/>
                </a:lnTo>
                <a:cubicBezTo>
                  <a:pt x="8984" y="8910"/>
                  <a:pt x="9099" y="8918"/>
                  <a:pt x="9213" y="8918"/>
                </a:cubicBezTo>
                <a:cubicBezTo>
                  <a:pt x="9625" y="8918"/>
                  <a:pt x="10034" y="8819"/>
                  <a:pt x="10406" y="8632"/>
                </a:cubicBezTo>
                <a:lnTo>
                  <a:pt x="22801" y="2489"/>
                </a:lnTo>
                <a:cubicBezTo>
                  <a:pt x="23598" y="2096"/>
                  <a:pt x="23396" y="917"/>
                  <a:pt x="22515" y="810"/>
                </a:cubicBezTo>
                <a:lnTo>
                  <a:pt x="15788" y="0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1858186" y="2633843"/>
            <a:ext cx="1815467" cy="1243188"/>
          </a:xfrm>
          <a:custGeom>
            <a:avLst/>
            <a:gdLst/>
            <a:ahLst/>
            <a:cxnLst/>
            <a:rect l="l" t="t" r="r" b="b"/>
            <a:pathLst>
              <a:path w="60080" h="30856" extrusionOk="0">
                <a:moveTo>
                  <a:pt x="58702" y="1"/>
                </a:moveTo>
                <a:cubicBezTo>
                  <a:pt x="58520" y="1"/>
                  <a:pt x="58336" y="42"/>
                  <a:pt x="58162" y="129"/>
                </a:cubicBezTo>
                <a:lnTo>
                  <a:pt x="846" y="28561"/>
                </a:lnTo>
                <a:cubicBezTo>
                  <a:pt x="250" y="28859"/>
                  <a:pt x="0" y="29585"/>
                  <a:pt x="298" y="30180"/>
                </a:cubicBezTo>
                <a:cubicBezTo>
                  <a:pt x="509" y="30611"/>
                  <a:pt x="936" y="30856"/>
                  <a:pt x="1378" y="30856"/>
                </a:cubicBezTo>
                <a:cubicBezTo>
                  <a:pt x="1560" y="30856"/>
                  <a:pt x="1744" y="30814"/>
                  <a:pt x="1917" y="30728"/>
                </a:cubicBezTo>
                <a:lnTo>
                  <a:pt x="59234" y="2296"/>
                </a:lnTo>
                <a:cubicBezTo>
                  <a:pt x="59841" y="1998"/>
                  <a:pt x="60079" y="1272"/>
                  <a:pt x="59782" y="677"/>
                </a:cubicBezTo>
                <a:cubicBezTo>
                  <a:pt x="59571" y="246"/>
                  <a:pt x="59144" y="1"/>
                  <a:pt x="587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4300146" y="1752175"/>
            <a:ext cx="1469025" cy="5169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365750" tIns="121900" rIns="243825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67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1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5889625" y="1570475"/>
            <a:ext cx="2707200" cy="8907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75" tIns="0" rIns="1828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/>
              <a:t>Provide quality education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</a:endParaRPr>
          </a:p>
        </p:txBody>
      </p:sp>
      <p:sp>
        <p:nvSpPr>
          <p:cNvPr id="165" name="Google Shape;165;p28"/>
          <p:cNvSpPr/>
          <p:nvPr/>
        </p:nvSpPr>
        <p:spPr>
          <a:xfrm>
            <a:off x="8596792" y="1559945"/>
            <a:ext cx="90000" cy="901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4300146" y="2856675"/>
            <a:ext cx="1469025" cy="516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365750" tIns="121900" rIns="243825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67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2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5889526" y="2664464"/>
            <a:ext cx="2707200" cy="90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75" tIns="121900" rIns="182875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</a:rPr>
              <a:t>Prepare students for multiple options and opportunities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8596792" y="2664456"/>
            <a:ext cx="90000" cy="90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4300146" y="3872899"/>
            <a:ext cx="1469025" cy="605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365750" tIns="121900" rIns="243825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67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3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5889526" y="3768953"/>
            <a:ext cx="2707200" cy="90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75" tIns="121900" rIns="182875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</a:rPr>
              <a:t>Maintain favorable class sizes and course offerings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8"/>
          <p:cNvSpPr/>
          <p:nvPr/>
        </p:nvSpPr>
        <p:spPr>
          <a:xfrm>
            <a:off x="8596792" y="3768952"/>
            <a:ext cx="90000" cy="901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4300146" y="4935652"/>
            <a:ext cx="1469025" cy="6417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365750" tIns="121900" rIns="243825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67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4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5889526" y="4873441"/>
            <a:ext cx="2707200" cy="89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75" tIns="121900" rIns="182875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600">
                <a:solidFill>
                  <a:schemeClr val="dk1"/>
                </a:solidFill>
              </a:rPr>
              <a:t>Consistent support of student, staff, and classroom technology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8"/>
          <p:cNvSpPr/>
          <p:nvPr/>
        </p:nvSpPr>
        <p:spPr>
          <a:xfrm>
            <a:off x="8596792" y="4873448"/>
            <a:ext cx="90000" cy="8908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Google Shape;175;p28"/>
          <p:cNvGrpSpPr/>
          <p:nvPr/>
        </p:nvGrpSpPr>
        <p:grpSpPr>
          <a:xfrm>
            <a:off x="581709" y="1430033"/>
            <a:ext cx="3347373" cy="4409765"/>
            <a:chOff x="775612" y="1430033"/>
            <a:chExt cx="4463164" cy="4409765"/>
          </a:xfrm>
        </p:grpSpPr>
        <p:sp>
          <p:nvSpPr>
            <p:cNvPr id="176" name="Google Shape;176;p28"/>
            <p:cNvSpPr/>
            <p:nvPr/>
          </p:nvSpPr>
          <p:spPr>
            <a:xfrm>
              <a:off x="775612" y="1831185"/>
              <a:ext cx="3443788" cy="4008613"/>
            </a:xfrm>
            <a:custGeom>
              <a:avLst/>
              <a:gdLst/>
              <a:ahLst/>
              <a:cxnLst/>
              <a:rect l="l" t="t" r="r" b="b"/>
              <a:pathLst>
                <a:path w="85475" h="99494" extrusionOk="0">
                  <a:moveTo>
                    <a:pt x="34837" y="5361"/>
                  </a:moveTo>
                  <a:cubicBezTo>
                    <a:pt x="44417" y="5361"/>
                    <a:pt x="54914" y="11004"/>
                    <a:pt x="63329" y="21861"/>
                  </a:cubicBezTo>
                  <a:cubicBezTo>
                    <a:pt x="78117" y="40922"/>
                    <a:pt x="80879" y="68866"/>
                    <a:pt x="69509" y="84273"/>
                  </a:cubicBezTo>
                  <a:cubicBezTo>
                    <a:pt x="64607" y="90908"/>
                    <a:pt x="57886" y="94133"/>
                    <a:pt x="50641" y="94133"/>
                  </a:cubicBezTo>
                  <a:cubicBezTo>
                    <a:pt x="41061" y="94133"/>
                    <a:pt x="30565" y="88494"/>
                    <a:pt x="22146" y="77641"/>
                  </a:cubicBezTo>
                  <a:cubicBezTo>
                    <a:pt x="7370" y="58567"/>
                    <a:pt x="4608" y="30624"/>
                    <a:pt x="15978" y="15217"/>
                  </a:cubicBezTo>
                  <a:cubicBezTo>
                    <a:pt x="20878" y="8585"/>
                    <a:pt x="27596" y="5361"/>
                    <a:pt x="34837" y="5361"/>
                  </a:cubicBezTo>
                  <a:close/>
                  <a:moveTo>
                    <a:pt x="33889" y="0"/>
                  </a:moveTo>
                  <a:cubicBezTo>
                    <a:pt x="25769" y="0"/>
                    <a:pt x="18238" y="3615"/>
                    <a:pt x="12752" y="11050"/>
                  </a:cubicBezTo>
                  <a:cubicBezTo>
                    <a:pt x="0" y="28314"/>
                    <a:pt x="3096" y="59639"/>
                    <a:pt x="19669" y="81011"/>
                  </a:cubicBezTo>
                  <a:cubicBezTo>
                    <a:pt x="29097" y="93177"/>
                    <a:pt x="40859" y="99493"/>
                    <a:pt x="51593" y="99493"/>
                  </a:cubicBezTo>
                  <a:cubicBezTo>
                    <a:pt x="59715" y="99493"/>
                    <a:pt x="67248" y="95877"/>
                    <a:pt x="72735" y="88440"/>
                  </a:cubicBezTo>
                  <a:cubicBezTo>
                    <a:pt x="85475" y="71176"/>
                    <a:pt x="82391" y="39863"/>
                    <a:pt x="65818" y="18479"/>
                  </a:cubicBezTo>
                  <a:cubicBezTo>
                    <a:pt x="56388" y="6318"/>
                    <a:pt x="44624" y="0"/>
                    <a:pt x="3388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7" name="Google Shape;177;p28"/>
            <p:cNvGrpSpPr/>
            <p:nvPr/>
          </p:nvGrpSpPr>
          <p:grpSpPr>
            <a:xfrm>
              <a:off x="2470852" y="1430033"/>
              <a:ext cx="2767924" cy="3911960"/>
              <a:chOff x="2470852" y="1430033"/>
              <a:chExt cx="2767924" cy="3911960"/>
            </a:xfrm>
          </p:grpSpPr>
          <p:grpSp>
            <p:nvGrpSpPr>
              <p:cNvPr id="178" name="Google Shape;178;p28"/>
              <p:cNvGrpSpPr/>
              <p:nvPr/>
            </p:nvGrpSpPr>
            <p:grpSpPr>
              <a:xfrm>
                <a:off x="2473754" y="1430033"/>
                <a:ext cx="1732158" cy="2439948"/>
                <a:chOff x="1714715" y="1072524"/>
                <a:chExt cx="1299118" cy="1829961"/>
              </a:xfrm>
            </p:grpSpPr>
            <p:sp>
              <p:nvSpPr>
                <p:cNvPr id="179" name="Google Shape;179;p28"/>
                <p:cNvSpPr/>
                <p:nvPr/>
              </p:nvSpPr>
              <p:spPr>
                <a:xfrm>
                  <a:off x="2434482" y="1072524"/>
                  <a:ext cx="291085" cy="6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3" h="22458" extrusionOk="0">
                      <a:moveTo>
                        <a:pt x="8686" y="1"/>
                      </a:moveTo>
                      <a:cubicBezTo>
                        <a:pt x="8412" y="1"/>
                        <a:pt x="8135" y="127"/>
                        <a:pt x="7954" y="407"/>
                      </a:cubicBezTo>
                      <a:lnTo>
                        <a:pt x="441" y="12027"/>
                      </a:lnTo>
                      <a:cubicBezTo>
                        <a:pt x="155" y="12468"/>
                        <a:pt x="1" y="12992"/>
                        <a:pt x="13" y="13528"/>
                      </a:cubicBezTo>
                      <a:lnTo>
                        <a:pt x="72" y="22457"/>
                      </a:lnTo>
                      <a:lnTo>
                        <a:pt x="9633" y="7658"/>
                      </a:lnTo>
                      <a:lnTo>
                        <a:pt x="9585" y="883"/>
                      </a:lnTo>
                      <a:cubicBezTo>
                        <a:pt x="9578" y="337"/>
                        <a:pt x="9135" y="1"/>
                        <a:pt x="8686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2492219" y="1257176"/>
                  <a:ext cx="521614" cy="532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2" h="17619" extrusionOk="0">
                      <a:moveTo>
                        <a:pt x="16122" y="1"/>
                      </a:moveTo>
                      <a:cubicBezTo>
                        <a:pt x="16002" y="1"/>
                        <a:pt x="15878" y="26"/>
                        <a:pt x="15752" y="81"/>
                      </a:cubicBezTo>
                      <a:lnTo>
                        <a:pt x="9561" y="2820"/>
                      </a:lnTo>
                      <a:lnTo>
                        <a:pt x="0" y="17619"/>
                      </a:lnTo>
                      <a:lnTo>
                        <a:pt x="8168" y="14011"/>
                      </a:lnTo>
                      <a:cubicBezTo>
                        <a:pt x="8656" y="13797"/>
                        <a:pt x="9073" y="13440"/>
                        <a:pt x="9358" y="12987"/>
                      </a:cubicBezTo>
                      <a:lnTo>
                        <a:pt x="16859" y="1367"/>
                      </a:lnTo>
                      <a:cubicBezTo>
                        <a:pt x="17262" y="743"/>
                        <a:pt x="16772" y="1"/>
                        <a:pt x="161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28"/>
                <p:cNvSpPr/>
                <p:nvPr/>
              </p:nvSpPr>
              <p:spPr>
                <a:xfrm>
                  <a:off x="1714715" y="1204987"/>
                  <a:ext cx="1132250" cy="1697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0" h="56176" extrusionOk="0">
                      <a:moveTo>
                        <a:pt x="36086" y="0"/>
                      </a:moveTo>
                      <a:cubicBezTo>
                        <a:pt x="35689" y="0"/>
                        <a:pt x="35299" y="193"/>
                        <a:pt x="35064" y="549"/>
                      </a:cubicBezTo>
                      <a:lnTo>
                        <a:pt x="357" y="54306"/>
                      </a:lnTo>
                      <a:cubicBezTo>
                        <a:pt x="0" y="54866"/>
                        <a:pt x="155" y="55616"/>
                        <a:pt x="715" y="55985"/>
                      </a:cubicBezTo>
                      <a:cubicBezTo>
                        <a:pt x="921" y="56114"/>
                        <a:pt x="1149" y="56176"/>
                        <a:pt x="1373" y="56176"/>
                      </a:cubicBezTo>
                      <a:cubicBezTo>
                        <a:pt x="1771" y="56176"/>
                        <a:pt x="2157" y="55981"/>
                        <a:pt x="2393" y="55616"/>
                      </a:cubicBezTo>
                      <a:lnTo>
                        <a:pt x="37100" y="1871"/>
                      </a:lnTo>
                      <a:cubicBezTo>
                        <a:pt x="37469" y="1311"/>
                        <a:pt x="37302" y="561"/>
                        <a:pt x="36743" y="192"/>
                      </a:cubicBezTo>
                      <a:cubicBezTo>
                        <a:pt x="36540" y="63"/>
                        <a:pt x="36312" y="0"/>
                        <a:pt x="36086" y="0"/>
                      </a:cubicBezTo>
                      <a:close/>
                    </a:path>
                  </a:pathLst>
                </a:custGeom>
                <a:solidFill>
                  <a:srgbClr val="04B1B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28"/>
                <p:cNvSpPr/>
                <p:nvPr/>
              </p:nvSpPr>
              <p:spPr>
                <a:xfrm>
                  <a:off x="1714715" y="1204987"/>
                  <a:ext cx="1132250" cy="1697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0" h="56176" extrusionOk="0">
                      <a:moveTo>
                        <a:pt x="36086" y="0"/>
                      </a:moveTo>
                      <a:cubicBezTo>
                        <a:pt x="35689" y="0"/>
                        <a:pt x="35299" y="193"/>
                        <a:pt x="35064" y="549"/>
                      </a:cubicBezTo>
                      <a:lnTo>
                        <a:pt x="357" y="54306"/>
                      </a:lnTo>
                      <a:cubicBezTo>
                        <a:pt x="0" y="54866"/>
                        <a:pt x="155" y="55616"/>
                        <a:pt x="715" y="55985"/>
                      </a:cubicBezTo>
                      <a:cubicBezTo>
                        <a:pt x="921" y="56114"/>
                        <a:pt x="1149" y="56176"/>
                        <a:pt x="1373" y="56176"/>
                      </a:cubicBezTo>
                      <a:cubicBezTo>
                        <a:pt x="1771" y="56176"/>
                        <a:pt x="2157" y="55981"/>
                        <a:pt x="2393" y="55616"/>
                      </a:cubicBezTo>
                      <a:lnTo>
                        <a:pt x="37100" y="1871"/>
                      </a:lnTo>
                      <a:cubicBezTo>
                        <a:pt x="37469" y="1311"/>
                        <a:pt x="37302" y="561"/>
                        <a:pt x="36743" y="192"/>
                      </a:cubicBezTo>
                      <a:cubicBezTo>
                        <a:pt x="36540" y="63"/>
                        <a:pt x="36312" y="0"/>
                        <a:pt x="36086" y="0"/>
                      </a:cubicBezTo>
                      <a:close/>
                    </a:path>
                  </a:pathLst>
                </a:custGeom>
                <a:solidFill>
                  <a:srgbClr val="222A3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3" name="Google Shape;183;p28"/>
              <p:cNvSpPr/>
              <p:nvPr/>
            </p:nvSpPr>
            <p:spPr>
              <a:xfrm>
                <a:off x="2477582" y="2633843"/>
                <a:ext cx="2420623" cy="1243188"/>
              </a:xfrm>
              <a:custGeom>
                <a:avLst/>
                <a:gdLst/>
                <a:ahLst/>
                <a:cxnLst/>
                <a:rect l="l" t="t" r="r" b="b"/>
                <a:pathLst>
                  <a:path w="60080" h="30856" extrusionOk="0">
                    <a:moveTo>
                      <a:pt x="58702" y="1"/>
                    </a:moveTo>
                    <a:cubicBezTo>
                      <a:pt x="58520" y="1"/>
                      <a:pt x="58336" y="42"/>
                      <a:pt x="58162" y="129"/>
                    </a:cubicBezTo>
                    <a:lnTo>
                      <a:pt x="846" y="28561"/>
                    </a:lnTo>
                    <a:cubicBezTo>
                      <a:pt x="250" y="28859"/>
                      <a:pt x="0" y="29585"/>
                      <a:pt x="298" y="30180"/>
                    </a:cubicBezTo>
                    <a:cubicBezTo>
                      <a:pt x="509" y="30611"/>
                      <a:pt x="936" y="30856"/>
                      <a:pt x="1378" y="30856"/>
                    </a:cubicBezTo>
                    <a:cubicBezTo>
                      <a:pt x="1560" y="30856"/>
                      <a:pt x="1744" y="30814"/>
                      <a:pt x="1917" y="30728"/>
                    </a:cubicBezTo>
                    <a:lnTo>
                      <a:pt x="59234" y="2296"/>
                    </a:lnTo>
                    <a:cubicBezTo>
                      <a:pt x="59841" y="1998"/>
                      <a:pt x="60079" y="1272"/>
                      <a:pt x="59782" y="677"/>
                    </a:cubicBezTo>
                    <a:cubicBezTo>
                      <a:pt x="59571" y="246"/>
                      <a:pt x="59144" y="1"/>
                      <a:pt x="58702" y="1"/>
                    </a:cubicBezTo>
                    <a:close/>
                  </a:path>
                </a:pathLst>
              </a:custGeom>
              <a:solidFill>
                <a:srgbClr val="222A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4" name="Google Shape;184;p28"/>
              <p:cNvGrpSpPr/>
              <p:nvPr/>
            </p:nvGrpSpPr>
            <p:grpSpPr>
              <a:xfrm>
                <a:off x="2484753" y="3575603"/>
                <a:ext cx="2754023" cy="516852"/>
                <a:chOff x="1722964" y="2681702"/>
                <a:chExt cx="2065517" cy="387639"/>
              </a:xfrm>
            </p:grpSpPr>
            <p:sp>
              <p:nvSpPr>
                <p:cNvPr id="185" name="Google Shape;185;p28"/>
                <p:cNvSpPr/>
                <p:nvPr/>
              </p:nvSpPr>
              <p:spPr>
                <a:xfrm>
                  <a:off x="3062778" y="2681702"/>
                  <a:ext cx="725703" cy="161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6" h="5347" extrusionOk="0">
                      <a:moveTo>
                        <a:pt x="8966" y="1"/>
                      </a:moveTo>
                      <a:cubicBezTo>
                        <a:pt x="8430" y="1"/>
                        <a:pt x="7907" y="155"/>
                        <a:pt x="7466" y="453"/>
                      </a:cubicBezTo>
                      <a:lnTo>
                        <a:pt x="1" y="5347"/>
                      </a:lnTo>
                      <a:lnTo>
                        <a:pt x="17610" y="5347"/>
                      </a:lnTo>
                      <a:lnTo>
                        <a:pt x="23289" y="1632"/>
                      </a:lnTo>
                      <a:cubicBezTo>
                        <a:pt x="24016" y="1144"/>
                        <a:pt x="23682" y="1"/>
                        <a:pt x="22801" y="1"/>
                      </a:cubicBezTo>
                      <a:close/>
                    </a:path>
                  </a:pathLst>
                </a:custGeom>
                <a:solidFill>
                  <a:srgbClr val="6AA8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28"/>
                <p:cNvSpPr/>
                <p:nvPr/>
              </p:nvSpPr>
              <p:spPr>
                <a:xfrm>
                  <a:off x="3062778" y="2907768"/>
                  <a:ext cx="725703" cy="161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6" h="5347" extrusionOk="0">
                      <a:moveTo>
                        <a:pt x="1" y="0"/>
                      </a:moveTo>
                      <a:lnTo>
                        <a:pt x="7466" y="4894"/>
                      </a:lnTo>
                      <a:cubicBezTo>
                        <a:pt x="7907" y="5192"/>
                        <a:pt x="8430" y="5346"/>
                        <a:pt x="8966" y="5346"/>
                      </a:cubicBezTo>
                      <a:lnTo>
                        <a:pt x="22801" y="5346"/>
                      </a:lnTo>
                      <a:cubicBezTo>
                        <a:pt x="23682" y="5346"/>
                        <a:pt x="24016" y="4203"/>
                        <a:pt x="23289" y="3715"/>
                      </a:cubicBezTo>
                      <a:lnTo>
                        <a:pt x="17610" y="0"/>
                      </a:lnTo>
                      <a:close/>
                    </a:path>
                  </a:pathLst>
                </a:custGeom>
                <a:solidFill>
                  <a:srgbClr val="93C47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28"/>
                <p:cNvSpPr/>
                <p:nvPr/>
              </p:nvSpPr>
              <p:spPr>
                <a:xfrm>
                  <a:off x="1722964" y="2839845"/>
                  <a:ext cx="2006533" cy="73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03" h="2430" extrusionOk="0">
                      <a:moveTo>
                        <a:pt x="1204" y="1"/>
                      </a:moveTo>
                      <a:cubicBezTo>
                        <a:pt x="537" y="1"/>
                        <a:pt x="1" y="548"/>
                        <a:pt x="1" y="1215"/>
                      </a:cubicBezTo>
                      <a:cubicBezTo>
                        <a:pt x="1" y="1882"/>
                        <a:pt x="537" y="2429"/>
                        <a:pt x="1204" y="2429"/>
                      </a:cubicBezTo>
                      <a:lnTo>
                        <a:pt x="65200" y="2429"/>
                      </a:lnTo>
                      <a:cubicBezTo>
                        <a:pt x="65866" y="2429"/>
                        <a:pt x="66402" y="1882"/>
                        <a:pt x="66402" y="1215"/>
                      </a:cubicBezTo>
                      <a:cubicBezTo>
                        <a:pt x="66402" y="548"/>
                        <a:pt x="65866" y="1"/>
                        <a:pt x="6520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28"/>
                <p:cNvSpPr/>
                <p:nvPr/>
              </p:nvSpPr>
              <p:spPr>
                <a:xfrm>
                  <a:off x="1722964" y="2839845"/>
                  <a:ext cx="2006533" cy="73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03" h="2430" extrusionOk="0">
                      <a:moveTo>
                        <a:pt x="1204" y="1"/>
                      </a:moveTo>
                      <a:cubicBezTo>
                        <a:pt x="537" y="1"/>
                        <a:pt x="1" y="548"/>
                        <a:pt x="1" y="1215"/>
                      </a:cubicBezTo>
                      <a:cubicBezTo>
                        <a:pt x="1" y="1882"/>
                        <a:pt x="537" y="2429"/>
                        <a:pt x="1204" y="2429"/>
                      </a:cubicBezTo>
                      <a:lnTo>
                        <a:pt x="65200" y="2429"/>
                      </a:lnTo>
                      <a:cubicBezTo>
                        <a:pt x="65866" y="2429"/>
                        <a:pt x="66402" y="1882"/>
                        <a:pt x="66402" y="1215"/>
                      </a:cubicBezTo>
                      <a:cubicBezTo>
                        <a:pt x="66402" y="548"/>
                        <a:pt x="65866" y="1"/>
                        <a:pt x="65200" y="1"/>
                      </a:cubicBezTo>
                      <a:close/>
                    </a:path>
                  </a:pathLst>
                </a:custGeom>
                <a:solidFill>
                  <a:srgbClr val="222A3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" name="Google Shape;189;p28"/>
              <p:cNvGrpSpPr/>
              <p:nvPr/>
            </p:nvGrpSpPr>
            <p:grpSpPr>
              <a:xfrm>
                <a:off x="2470852" y="3800200"/>
                <a:ext cx="2549206" cy="1541793"/>
                <a:chOff x="1712539" y="2850149"/>
                <a:chExt cx="1911905" cy="1156345"/>
              </a:xfrm>
            </p:grpSpPr>
            <p:sp>
              <p:nvSpPr>
                <p:cNvPr id="190" name="Google Shape;190;p28"/>
                <p:cNvSpPr/>
                <p:nvPr/>
              </p:nvSpPr>
              <p:spPr>
                <a:xfrm>
                  <a:off x="2917445" y="3451219"/>
                  <a:ext cx="706999" cy="276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97" h="9144" extrusionOk="0">
                      <a:moveTo>
                        <a:pt x="9148" y="1"/>
                      </a:moveTo>
                      <a:cubicBezTo>
                        <a:pt x="9068" y="1"/>
                        <a:pt x="8987" y="5"/>
                        <a:pt x="8906" y="12"/>
                      </a:cubicBezTo>
                      <a:lnTo>
                        <a:pt x="0" y="786"/>
                      </a:lnTo>
                      <a:lnTo>
                        <a:pt x="15514" y="9144"/>
                      </a:lnTo>
                      <a:lnTo>
                        <a:pt x="22277" y="8549"/>
                      </a:lnTo>
                      <a:cubicBezTo>
                        <a:pt x="23146" y="8477"/>
                        <a:pt x="23396" y="7298"/>
                        <a:pt x="22610" y="6882"/>
                      </a:cubicBezTo>
                      <a:lnTo>
                        <a:pt x="10430" y="333"/>
                      </a:lnTo>
                      <a:cubicBezTo>
                        <a:pt x="10037" y="112"/>
                        <a:pt x="9593" y="1"/>
                        <a:pt x="9148" y="1"/>
                      </a:cubicBezTo>
                      <a:close/>
                    </a:path>
                  </a:pathLst>
                </a:custGeom>
                <a:solidFill>
                  <a:srgbClr val="3C78D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28"/>
                <p:cNvSpPr/>
                <p:nvPr/>
              </p:nvSpPr>
              <p:spPr>
                <a:xfrm>
                  <a:off x="2885906" y="3533983"/>
                  <a:ext cx="576610" cy="472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2" h="15637" extrusionOk="0">
                      <a:moveTo>
                        <a:pt x="0" y="1"/>
                      </a:moveTo>
                      <a:lnTo>
                        <a:pt x="4251" y="7859"/>
                      </a:lnTo>
                      <a:cubicBezTo>
                        <a:pt x="4501" y="8323"/>
                        <a:pt x="4894" y="8716"/>
                        <a:pt x="5358" y="8966"/>
                      </a:cubicBezTo>
                      <a:lnTo>
                        <a:pt x="17538" y="15527"/>
                      </a:lnTo>
                      <a:cubicBezTo>
                        <a:pt x="17679" y="15603"/>
                        <a:pt x="17823" y="15637"/>
                        <a:pt x="17961" y="15637"/>
                      </a:cubicBezTo>
                      <a:cubicBezTo>
                        <a:pt x="18579" y="15637"/>
                        <a:pt x="19081" y="14955"/>
                        <a:pt x="18741" y="14312"/>
                      </a:cubicBezTo>
                      <a:lnTo>
                        <a:pt x="15514" y="835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1155C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28"/>
                <p:cNvSpPr/>
                <p:nvPr/>
              </p:nvSpPr>
              <p:spPr>
                <a:xfrm>
                  <a:off x="1712539" y="2850149"/>
                  <a:ext cx="1786338" cy="98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16" h="32746" extrusionOk="0">
                      <a:moveTo>
                        <a:pt x="1383" y="1"/>
                      </a:moveTo>
                      <a:cubicBezTo>
                        <a:pt x="953" y="1"/>
                        <a:pt x="536" y="233"/>
                        <a:pt x="322" y="636"/>
                      </a:cubicBezTo>
                      <a:cubicBezTo>
                        <a:pt x="1" y="1219"/>
                        <a:pt x="227" y="1957"/>
                        <a:pt x="810" y="2279"/>
                      </a:cubicBezTo>
                      <a:lnTo>
                        <a:pt x="57163" y="32604"/>
                      </a:lnTo>
                      <a:cubicBezTo>
                        <a:pt x="57343" y="32700"/>
                        <a:pt x="57537" y="32745"/>
                        <a:pt x="57729" y="32745"/>
                      </a:cubicBezTo>
                      <a:cubicBezTo>
                        <a:pt x="58161" y="32745"/>
                        <a:pt x="58580" y="32516"/>
                        <a:pt x="58794" y="32104"/>
                      </a:cubicBezTo>
                      <a:cubicBezTo>
                        <a:pt x="59115" y="31521"/>
                        <a:pt x="58889" y="30782"/>
                        <a:pt x="58306" y="30473"/>
                      </a:cubicBezTo>
                      <a:lnTo>
                        <a:pt x="1953" y="148"/>
                      </a:lnTo>
                      <a:cubicBezTo>
                        <a:pt x="1772" y="48"/>
                        <a:pt x="1576" y="1"/>
                        <a:pt x="1383" y="1"/>
                      </a:cubicBez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28"/>
                <p:cNvSpPr/>
                <p:nvPr/>
              </p:nvSpPr>
              <p:spPr>
                <a:xfrm>
                  <a:off x="1712539" y="2850149"/>
                  <a:ext cx="1786338" cy="989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16" h="32746" extrusionOk="0">
                      <a:moveTo>
                        <a:pt x="1383" y="1"/>
                      </a:moveTo>
                      <a:cubicBezTo>
                        <a:pt x="953" y="1"/>
                        <a:pt x="536" y="233"/>
                        <a:pt x="322" y="636"/>
                      </a:cubicBezTo>
                      <a:cubicBezTo>
                        <a:pt x="1" y="1219"/>
                        <a:pt x="227" y="1957"/>
                        <a:pt x="810" y="2279"/>
                      </a:cubicBezTo>
                      <a:lnTo>
                        <a:pt x="57163" y="32604"/>
                      </a:lnTo>
                      <a:cubicBezTo>
                        <a:pt x="57343" y="32700"/>
                        <a:pt x="57537" y="32745"/>
                        <a:pt x="57729" y="32745"/>
                      </a:cubicBezTo>
                      <a:cubicBezTo>
                        <a:pt x="58161" y="32745"/>
                        <a:pt x="58580" y="32516"/>
                        <a:pt x="58794" y="32104"/>
                      </a:cubicBezTo>
                      <a:cubicBezTo>
                        <a:pt x="59115" y="31521"/>
                        <a:pt x="58889" y="30782"/>
                        <a:pt x="58306" y="30473"/>
                      </a:cubicBezTo>
                      <a:lnTo>
                        <a:pt x="1953" y="148"/>
                      </a:lnTo>
                      <a:cubicBezTo>
                        <a:pt x="1772" y="48"/>
                        <a:pt x="1576" y="1"/>
                        <a:pt x="1383" y="1"/>
                      </a:cubicBezTo>
                      <a:close/>
                    </a:path>
                  </a:pathLst>
                </a:custGeom>
                <a:solidFill>
                  <a:srgbClr val="222A3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4" name="Google Shape;194;p28"/>
          <p:cNvSpPr txBox="1"/>
          <p:nvPr/>
        </p:nvSpPr>
        <p:spPr>
          <a:xfrm>
            <a:off x="5829431" y="5967550"/>
            <a:ext cx="2857275" cy="89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75" tIns="121900" rIns="182875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700">
                <a:solidFill>
                  <a:schemeClr val="dk1"/>
                </a:solidFill>
              </a:rPr>
              <a:t>Commitment to a safe learning environment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4300144" y="6035000"/>
            <a:ext cx="1469025" cy="5502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365750" tIns="121900" rIns="243825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67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Goal 5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8"/>
          <p:cNvSpPr/>
          <p:nvPr/>
        </p:nvSpPr>
        <p:spPr>
          <a:xfrm>
            <a:off x="8596886" y="5967548"/>
            <a:ext cx="90000" cy="8907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1858181" y="3877023"/>
            <a:ext cx="1589371" cy="1847447"/>
          </a:xfrm>
          <a:custGeom>
            <a:avLst/>
            <a:gdLst/>
            <a:ahLst/>
            <a:cxnLst/>
            <a:rect l="l" t="t" r="r" b="b"/>
            <a:pathLst>
              <a:path w="59116" h="32746" extrusionOk="0">
                <a:moveTo>
                  <a:pt x="1383" y="1"/>
                </a:moveTo>
                <a:cubicBezTo>
                  <a:pt x="953" y="1"/>
                  <a:pt x="536" y="233"/>
                  <a:pt x="322" y="636"/>
                </a:cubicBezTo>
                <a:cubicBezTo>
                  <a:pt x="1" y="1219"/>
                  <a:pt x="227" y="1957"/>
                  <a:pt x="810" y="2279"/>
                </a:cubicBezTo>
                <a:lnTo>
                  <a:pt x="57163" y="32604"/>
                </a:lnTo>
                <a:cubicBezTo>
                  <a:pt x="57343" y="32700"/>
                  <a:pt x="57537" y="32745"/>
                  <a:pt x="57729" y="32745"/>
                </a:cubicBezTo>
                <a:cubicBezTo>
                  <a:pt x="58161" y="32745"/>
                  <a:pt x="58580" y="32516"/>
                  <a:pt x="58794" y="32104"/>
                </a:cubicBezTo>
                <a:cubicBezTo>
                  <a:pt x="59115" y="31521"/>
                  <a:pt x="58889" y="30782"/>
                  <a:pt x="58306" y="30473"/>
                </a:cubicBezTo>
                <a:lnTo>
                  <a:pt x="1953" y="148"/>
                </a:lnTo>
                <a:cubicBezTo>
                  <a:pt x="1772" y="48"/>
                  <a:pt x="1576" y="1"/>
                  <a:pt x="1383" y="1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8"/>
          <p:cNvSpPr/>
          <p:nvPr/>
        </p:nvSpPr>
        <p:spPr>
          <a:xfrm rot="5219191">
            <a:off x="2932945" y="5654711"/>
            <a:ext cx="840416" cy="380340"/>
          </a:xfrm>
          <a:custGeom>
            <a:avLst/>
            <a:gdLst/>
            <a:ahLst/>
            <a:cxnLst/>
            <a:rect l="l" t="t" r="r" b="b"/>
            <a:pathLst>
              <a:path w="19571" h="15017" extrusionOk="0">
                <a:moveTo>
                  <a:pt x="18451" y="1"/>
                </a:moveTo>
                <a:cubicBezTo>
                  <a:pt x="18321" y="1"/>
                  <a:pt x="18185" y="31"/>
                  <a:pt x="18050" y="98"/>
                </a:cubicBezTo>
                <a:lnTo>
                  <a:pt x="5656" y="6242"/>
                </a:lnTo>
                <a:cubicBezTo>
                  <a:pt x="5180" y="6480"/>
                  <a:pt x="4775" y="6849"/>
                  <a:pt x="4513" y="7314"/>
                </a:cubicBezTo>
                <a:lnTo>
                  <a:pt x="1" y="15017"/>
                </a:lnTo>
                <a:lnTo>
                  <a:pt x="15776" y="7194"/>
                </a:lnTo>
                <a:lnTo>
                  <a:pt x="19205" y="1337"/>
                </a:lnTo>
                <a:cubicBezTo>
                  <a:pt x="19570" y="705"/>
                  <a:pt x="19077" y="1"/>
                  <a:pt x="18451" y="1"/>
                </a:cubicBez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8"/>
          <p:cNvSpPr/>
          <p:nvPr/>
        </p:nvSpPr>
        <p:spPr>
          <a:xfrm rot="3916877">
            <a:off x="3147603" y="5456265"/>
            <a:ext cx="752141" cy="380569"/>
          </a:xfrm>
          <a:custGeom>
            <a:avLst/>
            <a:gdLst/>
            <a:ahLst/>
            <a:cxnLst/>
            <a:rect l="l" t="t" r="r" b="b"/>
            <a:pathLst>
              <a:path w="19571" h="15017" extrusionOk="0">
                <a:moveTo>
                  <a:pt x="18451" y="1"/>
                </a:moveTo>
                <a:cubicBezTo>
                  <a:pt x="18321" y="1"/>
                  <a:pt x="18185" y="31"/>
                  <a:pt x="18050" y="98"/>
                </a:cubicBezTo>
                <a:lnTo>
                  <a:pt x="5656" y="6242"/>
                </a:lnTo>
                <a:cubicBezTo>
                  <a:pt x="5180" y="6480"/>
                  <a:pt x="4775" y="6849"/>
                  <a:pt x="4513" y="7314"/>
                </a:cubicBezTo>
                <a:lnTo>
                  <a:pt x="1" y="15017"/>
                </a:lnTo>
                <a:lnTo>
                  <a:pt x="15776" y="7194"/>
                </a:lnTo>
                <a:lnTo>
                  <a:pt x="19205" y="1337"/>
                </a:lnTo>
                <a:cubicBezTo>
                  <a:pt x="19570" y="705"/>
                  <a:pt x="19077" y="1"/>
                  <a:pt x="18451" y="1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18</a:t>
            </a:fld>
            <a:endParaRPr sz="1000"/>
          </a:p>
        </p:txBody>
      </p:sp>
      <p:sp>
        <p:nvSpPr>
          <p:cNvPr id="206" name="Google Shape;206;p29"/>
          <p:cNvSpPr txBox="1">
            <a:spLocks noGrp="1"/>
          </p:cNvSpPr>
          <p:nvPr>
            <p:ph type="title" idx="4294967295"/>
          </p:nvPr>
        </p:nvSpPr>
        <p:spPr>
          <a:xfrm>
            <a:off x="274632" y="452395"/>
            <a:ext cx="8520600" cy="707527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000" b="1" dirty="0">
                <a:solidFill>
                  <a:schemeClr val="lt1"/>
                </a:solidFill>
              </a:rPr>
              <a:t>Berlin’s Mission and Core Values</a:t>
            </a:r>
            <a:endParaRPr sz="4000" b="1" dirty="0">
              <a:solidFill>
                <a:schemeClr val="lt1"/>
              </a:solidFill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4294967295"/>
          </p:nvPr>
        </p:nvSpPr>
        <p:spPr>
          <a:xfrm>
            <a:off x="202712" y="1592438"/>
            <a:ext cx="8754000" cy="1691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000" b="1" i="1" dirty="0">
                <a:solidFill>
                  <a:srgbClr val="0B5394"/>
                </a:solidFill>
              </a:rPr>
              <a:t>We empower our students to be enthusiastic, curious learners and kind, compassionate leaders in our community and the world.  </a:t>
            </a:r>
            <a:endParaRPr sz="2000" b="1" i="1" dirty="0">
              <a:solidFill>
                <a:srgbClr val="0B539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30"/>
              </a:spcBef>
              <a:spcAft>
                <a:spcPts val="5"/>
              </a:spcAft>
              <a:buNone/>
            </a:pPr>
            <a:endParaRPr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1717700" y="2702100"/>
            <a:ext cx="54906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 b="1" dirty="0">
                <a:solidFill>
                  <a:srgbClr val="990000"/>
                </a:solidFill>
              </a:rPr>
              <a:t>CORE VALUES</a:t>
            </a:r>
            <a:endParaRPr sz="2200" b="1" dirty="0">
              <a:solidFill>
                <a:srgbClr val="990000"/>
              </a:solidFill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466200" y="3283975"/>
            <a:ext cx="2372400" cy="18750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PURPOSE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3385800" y="3346125"/>
            <a:ext cx="2372400" cy="18750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PASSION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6485575" y="3346125"/>
            <a:ext cx="2372400" cy="18750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PRIDE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538925" y="5262625"/>
            <a:ext cx="24240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</a:rPr>
              <a:t>We understand our goals &amp; why our efforts matter.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6077012" y="5385425"/>
            <a:ext cx="28797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</a:rPr>
              <a:t>We act in a way that cultivates pride in ourselves, our school, and our community.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3139862" y="5385425"/>
            <a:ext cx="28797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/>
              <a:t>We inspire passion for learning &amp; foster meaningful, caring relationships.</a:t>
            </a:r>
            <a:endParaRPr sz="1800"/>
          </a:p>
        </p:txBody>
      </p:sp>
      <p:sp>
        <p:nvSpPr>
          <p:cNvPr id="215" name="Google Shape;215;p29"/>
          <p:cNvSpPr txBox="1"/>
          <p:nvPr/>
        </p:nvSpPr>
        <p:spPr>
          <a:xfrm>
            <a:off x="3173300" y="1216800"/>
            <a:ext cx="25794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 b="1">
                <a:solidFill>
                  <a:srgbClr val="990000"/>
                </a:solidFill>
              </a:rPr>
              <a:t>MISSION</a:t>
            </a:r>
            <a:endParaRPr sz="2200" b="1">
              <a:solidFill>
                <a:srgbClr val="990000"/>
              </a:solidFill>
            </a:endParaRPr>
          </a:p>
        </p:txBody>
      </p:sp>
      <p:pic>
        <p:nvPicPr>
          <p:cNvPr id="216" name="Google Shape;21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 idx="4294967295"/>
          </p:nvPr>
        </p:nvSpPr>
        <p:spPr>
          <a:xfrm>
            <a:off x="396775" y="458691"/>
            <a:ext cx="8520600" cy="842957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4000" b="1" dirty="0">
                <a:solidFill>
                  <a:srgbClr val="FFFFFF"/>
                </a:solidFill>
              </a:rPr>
              <a:t>BOE’s Revised Budget at a Glance</a:t>
            </a:r>
            <a:endParaRPr sz="4000" b="1" dirty="0">
              <a:solidFill>
                <a:srgbClr val="FFFFFF"/>
              </a:solidFill>
            </a:endParaRPr>
          </a:p>
        </p:txBody>
      </p:sp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19</a:t>
            </a:fld>
            <a:endParaRPr sz="1000"/>
          </a:p>
        </p:txBody>
      </p:sp>
      <p:pic>
        <p:nvPicPr>
          <p:cNvPr id="223" name="Google Shape;223;p30" title="Superintendent's Budget Request for 2025-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25" y="1261288"/>
            <a:ext cx="8206176" cy="453512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 txBox="1"/>
          <p:nvPr/>
        </p:nvSpPr>
        <p:spPr>
          <a:xfrm>
            <a:off x="775825" y="5835500"/>
            <a:ext cx="77625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 b="1">
                <a:solidFill>
                  <a:srgbClr val="0B5394"/>
                </a:solidFill>
              </a:rPr>
              <a:t>$56,118,365 (6.86%)</a:t>
            </a:r>
            <a:endParaRPr sz="2800" b="1">
              <a:solidFill>
                <a:srgbClr val="0B5394"/>
              </a:solidFill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6825000" y="4560813"/>
            <a:ext cx="2319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2"/>
                </a:solidFill>
              </a:rPr>
              <a:t>A</a:t>
            </a:r>
            <a:r>
              <a:rPr lang="ca" sz="1500"/>
              <a:t>ll Staffing &amp; Benefits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/>
              <a:t>$45,078,924 (81.79%)</a:t>
            </a:r>
            <a:endParaRPr sz="1500"/>
          </a:p>
        </p:txBody>
      </p:sp>
      <p:cxnSp>
        <p:nvCxnSpPr>
          <p:cNvPr id="226" name="Google Shape;226;p30"/>
          <p:cNvCxnSpPr>
            <a:endCxn id="225" idx="1"/>
          </p:cNvCxnSpPr>
          <p:nvPr/>
        </p:nvCxnSpPr>
        <p:spPr>
          <a:xfrm>
            <a:off x="5951700" y="4745013"/>
            <a:ext cx="873300" cy="78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7" name="Google Shape;227;p30"/>
          <p:cNvSpPr txBox="1"/>
          <p:nvPr/>
        </p:nvSpPr>
        <p:spPr>
          <a:xfrm>
            <a:off x="97650" y="2258225"/>
            <a:ext cx="2804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Contracted Services &amp; Utilities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$3,015,548 (5.47%)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228" name="Google Shape;228;p30"/>
          <p:cNvCxnSpPr>
            <a:stCxn id="227" idx="3"/>
          </p:cNvCxnSpPr>
          <p:nvPr/>
        </p:nvCxnSpPr>
        <p:spPr>
          <a:xfrm>
            <a:off x="2902350" y="2581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30"/>
          <p:cNvSpPr txBox="1"/>
          <p:nvPr/>
        </p:nvSpPr>
        <p:spPr>
          <a:xfrm>
            <a:off x="-97650" y="151997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Transportation &amp; Tuition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$4,881,738 (8.86%)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6144000" y="16936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Supplies, Equipment &amp; All Other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500">
                <a:solidFill>
                  <a:schemeClr val="dk1"/>
                </a:solidFill>
              </a:rPr>
              <a:t>$2,142,155 (3.89%)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231" name="Google Shape;231;p30"/>
          <p:cNvCxnSpPr/>
          <p:nvPr/>
        </p:nvCxnSpPr>
        <p:spPr>
          <a:xfrm rot="10800000" flipH="1">
            <a:off x="4500350" y="1868275"/>
            <a:ext cx="1488600" cy="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30"/>
          <p:cNvCxnSpPr/>
          <p:nvPr/>
        </p:nvCxnSpPr>
        <p:spPr>
          <a:xfrm rot="10800000" flipH="1">
            <a:off x="2468350" y="1888750"/>
            <a:ext cx="1269900" cy="19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30"/>
          <p:cNvCxnSpPr/>
          <p:nvPr/>
        </p:nvCxnSpPr>
        <p:spPr>
          <a:xfrm>
            <a:off x="2859125" y="2474875"/>
            <a:ext cx="781500" cy="25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4" name="Google Shape;2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8572" y="78448"/>
            <a:ext cx="713101" cy="42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4000" dirty="0">
                <a:solidFill>
                  <a:schemeClr val="hlink"/>
                </a:solidFill>
              </a:rPr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6629400" cy="37338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/>
              <a:t>Overall Budget</a:t>
            </a:r>
          </a:p>
          <a:p>
            <a:endParaRPr lang="en-US" sz="3200" dirty="0"/>
          </a:p>
          <a:p>
            <a:r>
              <a:rPr lang="en-US" sz="3200" dirty="0"/>
              <a:t>Revenue Budget</a:t>
            </a:r>
          </a:p>
          <a:p>
            <a:endParaRPr lang="en-US" sz="3200" dirty="0"/>
          </a:p>
          <a:p>
            <a:r>
              <a:rPr lang="en-US" sz="3200" dirty="0"/>
              <a:t>General Government Budget</a:t>
            </a:r>
          </a:p>
          <a:p>
            <a:endParaRPr lang="en-US" sz="3200" dirty="0"/>
          </a:p>
          <a:p>
            <a:r>
              <a:rPr lang="en-US" sz="3200" dirty="0"/>
              <a:t>Board of Education Budget</a:t>
            </a:r>
          </a:p>
        </p:txBody>
      </p:sp>
    </p:spTree>
    <p:extLst>
      <p:ext uri="{BB962C8B-B14F-4D97-AF65-F5344CB8AC3E}">
        <p14:creationId xmlns:p14="http://schemas.microsoft.com/office/powerpoint/2010/main" val="74734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20</a:t>
            </a:fld>
            <a:endParaRPr sz="1000"/>
          </a:p>
        </p:txBody>
      </p:sp>
      <p:sp>
        <p:nvSpPr>
          <p:cNvPr id="240" name="Google Shape;240;p31"/>
          <p:cNvSpPr txBox="1"/>
          <p:nvPr/>
        </p:nvSpPr>
        <p:spPr>
          <a:xfrm>
            <a:off x="538650" y="581225"/>
            <a:ext cx="8066700" cy="8658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800" b="1">
                <a:solidFill>
                  <a:schemeClr val="lt1"/>
                </a:solidFill>
              </a:rPr>
              <a:t>BOE’s Budget Request at a Glance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618725" y="2380450"/>
            <a:ext cx="3061800" cy="8073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Total Request: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 $56,118,365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618725" y="3529050"/>
            <a:ext cx="3061800" cy="8073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Percentage Increase: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6.86%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618725" y="4677650"/>
            <a:ext cx="3061800" cy="8073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Dollar Difference: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$3,601,146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5325" y="1582325"/>
            <a:ext cx="4487132" cy="482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21</a:t>
            </a:fld>
            <a:endParaRPr sz="1000"/>
          </a:p>
        </p:txBody>
      </p:sp>
      <p:cxnSp>
        <p:nvCxnSpPr>
          <p:cNvPr id="251" name="Google Shape;251;p32"/>
          <p:cNvCxnSpPr>
            <a:stCxn id="252" idx="3"/>
          </p:cNvCxnSpPr>
          <p:nvPr/>
        </p:nvCxnSpPr>
        <p:spPr>
          <a:xfrm>
            <a:off x="2902350" y="25814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32"/>
          <p:cNvSpPr/>
          <p:nvPr/>
        </p:nvSpPr>
        <p:spPr>
          <a:xfrm>
            <a:off x="347400" y="1696575"/>
            <a:ext cx="1645500" cy="3067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CC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dk1"/>
                </a:solidFill>
              </a:rPr>
              <a:t>STATE MANDATED READING PROGRAM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2579475" y="2211150"/>
            <a:ext cx="1645500" cy="3067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dk1"/>
                </a:solidFill>
              </a:rPr>
              <a:t>TECHNOLOGY &amp; EQUIPMENT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5" name="Google Shape;255;p32"/>
          <p:cNvSpPr/>
          <p:nvPr/>
        </p:nvSpPr>
        <p:spPr>
          <a:xfrm>
            <a:off x="4811575" y="2881700"/>
            <a:ext cx="1645500" cy="3067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dk1"/>
                </a:solidFill>
              </a:rPr>
              <a:t>STAFFING ACCOUNTS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6993838" y="3429000"/>
            <a:ext cx="1645500" cy="30675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3C78D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dk1"/>
                </a:solidFill>
              </a:rPr>
              <a:t>MATERIALS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dk1"/>
                </a:solidFill>
              </a:rPr>
              <a:t>&amp;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b="1">
                <a:solidFill>
                  <a:schemeClr val="dk1"/>
                </a:solidFill>
              </a:rPr>
              <a:t>REPAIR &amp; MAINTENANCE COST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57" name="Google Shape;257;p32"/>
          <p:cNvCxnSpPr/>
          <p:nvPr/>
        </p:nvCxnSpPr>
        <p:spPr>
          <a:xfrm rot="10800000">
            <a:off x="606600" y="2148975"/>
            <a:ext cx="8127900" cy="3087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258" name="Google Shape;258;p32"/>
          <p:cNvSpPr txBox="1"/>
          <p:nvPr/>
        </p:nvSpPr>
        <p:spPr>
          <a:xfrm>
            <a:off x="409500" y="614725"/>
            <a:ext cx="8325000" cy="8658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800" b="1">
                <a:solidFill>
                  <a:schemeClr val="lt1"/>
                </a:solidFill>
              </a:rPr>
              <a:t>Major Drivers in BOE Revised Budget</a:t>
            </a:r>
            <a:endParaRPr sz="2100" b="1">
              <a:solidFill>
                <a:schemeClr val="lt1"/>
              </a:solidFill>
            </a:endParaRPr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title" idx="4294967295"/>
          </p:nvPr>
        </p:nvSpPr>
        <p:spPr>
          <a:xfrm>
            <a:off x="311700" y="735848"/>
            <a:ext cx="8520600" cy="818702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dirty="0">
                <a:solidFill>
                  <a:srgbClr val="FFFFFF"/>
                </a:solidFill>
              </a:rPr>
              <a:t>Percentage of Special Education Budget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265" name="Google Shape;265;p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22</a:t>
            </a:fld>
            <a:endParaRPr sz="1000"/>
          </a:p>
        </p:txBody>
      </p:sp>
      <p:sp>
        <p:nvSpPr>
          <p:cNvPr id="266" name="Google Shape;266;p33"/>
          <p:cNvSpPr txBox="1"/>
          <p:nvPr/>
        </p:nvSpPr>
        <p:spPr>
          <a:xfrm>
            <a:off x="254950" y="2400600"/>
            <a:ext cx="3061800" cy="10284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Special Education Requests Budget: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 $13,642,345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254950" y="3800750"/>
            <a:ext cx="3061800" cy="1099800"/>
          </a:xfrm>
          <a:prstGeom prst="rect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Percentage of General Fund Budget: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chemeClr val="dk1"/>
                </a:solidFill>
              </a:rPr>
              <a:t>24.3%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268" name="Google Shape;2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6750" y="1926300"/>
            <a:ext cx="5616252" cy="347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23</a:t>
            </a:fld>
            <a:endParaRPr sz="1000"/>
          </a:p>
        </p:txBody>
      </p:sp>
      <p:sp>
        <p:nvSpPr>
          <p:cNvPr id="275" name="Google Shape;275;p34"/>
          <p:cNvSpPr txBox="1">
            <a:spLocks noGrp="1"/>
          </p:cNvSpPr>
          <p:nvPr>
            <p:ph type="title" idx="4294967295"/>
          </p:nvPr>
        </p:nvSpPr>
        <p:spPr>
          <a:xfrm>
            <a:off x="425825" y="508346"/>
            <a:ext cx="8183400" cy="525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>
                <a:solidFill>
                  <a:srgbClr val="FFFFFF"/>
                </a:solidFill>
              </a:rPr>
              <a:t>State Funding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76" name="Google Shape;2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6500" y="1217287"/>
            <a:ext cx="6398850" cy="465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4"/>
          <p:cNvSpPr/>
          <p:nvPr/>
        </p:nvSpPr>
        <p:spPr>
          <a:xfrm>
            <a:off x="617850" y="1547350"/>
            <a:ext cx="1241100" cy="3987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24</a:t>
            </a:fld>
            <a:endParaRPr sz="1000"/>
          </a:p>
        </p:txBody>
      </p:sp>
      <p:sp>
        <p:nvSpPr>
          <p:cNvPr id="284" name="Google Shape;284;p35"/>
          <p:cNvSpPr txBox="1">
            <a:spLocks noGrp="1"/>
          </p:cNvSpPr>
          <p:nvPr>
            <p:ph type="title" idx="4294967295"/>
          </p:nvPr>
        </p:nvSpPr>
        <p:spPr>
          <a:xfrm>
            <a:off x="513025" y="620695"/>
            <a:ext cx="8229600" cy="525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>
                <a:solidFill>
                  <a:srgbClr val="FFFFFF"/>
                </a:solidFill>
              </a:rPr>
              <a:t>Federal Funding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85" name="Google Shape;2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700" y="1459850"/>
            <a:ext cx="6314976" cy="47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5"/>
          <p:cNvSpPr/>
          <p:nvPr/>
        </p:nvSpPr>
        <p:spPr>
          <a:xfrm>
            <a:off x="754200" y="1736100"/>
            <a:ext cx="1241100" cy="3987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25</a:t>
            </a:fld>
            <a:endParaRPr sz="1000"/>
          </a:p>
        </p:txBody>
      </p:sp>
      <p:sp>
        <p:nvSpPr>
          <p:cNvPr id="293" name="Google Shape;293;p36"/>
          <p:cNvSpPr txBox="1">
            <a:spLocks noGrp="1"/>
          </p:cNvSpPr>
          <p:nvPr>
            <p:ph type="title" idx="4294967295"/>
          </p:nvPr>
        </p:nvSpPr>
        <p:spPr>
          <a:xfrm>
            <a:off x="573125" y="548475"/>
            <a:ext cx="8229600" cy="5712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sz="3200" dirty="0">
                <a:solidFill>
                  <a:srgbClr val="FFFFFF"/>
                </a:solidFill>
              </a:rPr>
              <a:t>Open Choice Enrollment &amp; Funding History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294" name="Google Shape;294;p36"/>
          <p:cNvSpPr txBox="1"/>
          <p:nvPr/>
        </p:nvSpPr>
        <p:spPr>
          <a:xfrm>
            <a:off x="617838" y="5962325"/>
            <a:ext cx="81402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ca" sz="1600">
                <a:solidFill>
                  <a:schemeClr val="dk1"/>
                </a:solidFill>
              </a:rPr>
              <a:t>Assumes 92 Open Choice Students in the upcoming school year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ca" sz="1600">
                <a:solidFill>
                  <a:schemeClr val="dk1"/>
                </a:solidFill>
              </a:rPr>
              <a:t>Assumes 3.59% Open Choice population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95" name="Google Shape;2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7225" y="1439975"/>
            <a:ext cx="6490824" cy="42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6"/>
          <p:cNvSpPr/>
          <p:nvPr/>
        </p:nvSpPr>
        <p:spPr>
          <a:xfrm>
            <a:off x="617850" y="1547350"/>
            <a:ext cx="1241100" cy="3987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26</a:t>
            </a:fld>
            <a:endParaRPr sz="1000"/>
          </a:p>
        </p:txBody>
      </p:sp>
      <p:sp>
        <p:nvSpPr>
          <p:cNvPr id="303" name="Google Shape;303;p37"/>
          <p:cNvSpPr txBox="1">
            <a:spLocks noGrp="1"/>
          </p:cNvSpPr>
          <p:nvPr>
            <p:ph type="ctrTitle" idx="4294967295"/>
          </p:nvPr>
        </p:nvSpPr>
        <p:spPr>
          <a:xfrm>
            <a:off x="700050" y="719350"/>
            <a:ext cx="7772400" cy="64175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Calibri"/>
              <a:buNone/>
            </a:pPr>
            <a:r>
              <a:rPr lang="ca" sz="4000" dirty="0">
                <a:solidFill>
                  <a:srgbClr val="FFFFFF"/>
                </a:solidFill>
              </a:rPr>
              <a:t>10 Year Budget Funding History</a:t>
            </a: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304" name="Google Shape;3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30025"/>
            <a:ext cx="8839199" cy="35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27</a:t>
            </a:fld>
            <a:endParaRPr sz="1000"/>
          </a:p>
        </p:txBody>
      </p:sp>
      <p:sp>
        <p:nvSpPr>
          <p:cNvPr id="311" name="Google Shape;311;p38"/>
          <p:cNvSpPr txBox="1">
            <a:spLocks noGrp="1"/>
          </p:cNvSpPr>
          <p:nvPr>
            <p:ph type="title" idx="4294967295"/>
          </p:nvPr>
        </p:nvSpPr>
        <p:spPr>
          <a:xfrm>
            <a:off x="311700" y="609600"/>
            <a:ext cx="8520600" cy="9675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ca" sz="2800" dirty="0">
                <a:solidFill>
                  <a:srgbClr val="FFFFFF"/>
                </a:solidFill>
              </a:rPr>
              <a:t>Neighboring Districts Adopted Budget Comparison</a:t>
            </a:r>
            <a:endParaRPr sz="2800" dirty="0">
              <a:solidFill>
                <a:srgbClr val="FFFFFF"/>
              </a:solidFill>
            </a:endParaRPr>
          </a:p>
        </p:txBody>
      </p:sp>
      <p:graphicFrame>
        <p:nvGraphicFramePr>
          <p:cNvPr id="312" name="Google Shape;312;p38"/>
          <p:cNvGraphicFramePr/>
          <p:nvPr>
            <p:extLst>
              <p:ext uri="{D42A27DB-BD31-4B8C-83A1-F6EECF244321}">
                <p14:modId xmlns:p14="http://schemas.microsoft.com/office/powerpoint/2010/main" val="1733608003"/>
              </p:ext>
            </p:extLst>
          </p:nvPr>
        </p:nvGraphicFramePr>
        <p:xfrm>
          <a:off x="799475" y="1738509"/>
          <a:ext cx="7545050" cy="41026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District</a:t>
                      </a:r>
                      <a:endParaRPr sz="1100" b="1"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Adopted 2020-21</a:t>
                      </a:r>
                      <a:endParaRPr sz="11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Adopted 2021-22</a:t>
                      </a:r>
                      <a:endParaRPr sz="11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Adopted 2022-23</a:t>
                      </a:r>
                      <a:endParaRPr sz="11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Adopted 2023-24</a:t>
                      </a:r>
                      <a:endParaRPr sz="11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Adopted 2024-25</a:t>
                      </a:r>
                      <a:endParaRPr sz="12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5 Yr. Average Increase</a:t>
                      </a:r>
                      <a:endParaRPr sz="11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Newington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2.67%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0.00%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2.46%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4.50%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5.95%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3.12%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Cromwell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3.60%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2.97%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3.81%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6.37%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5.88%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4.53%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Wethersfield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2.05%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0.53%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4.98%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3.33%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4.97%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3.17%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Farmington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3.35%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3.30%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2.99%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2.00%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4.75%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3.28%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C7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Rocky Hill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3.84%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3.75%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3.26%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3.78%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3.62%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3.65%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Glastonbury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2.81%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1.60%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2.98%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2.85%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3.50%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>
                          <a:solidFill>
                            <a:schemeClr val="dk1"/>
                          </a:solidFill>
                        </a:rPr>
                        <a:t>2.75%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E7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Berlin</a:t>
                      </a:r>
                      <a:endParaRPr sz="1200" b="1"/>
                    </a:p>
                  </a:txBody>
                  <a:tcPr marL="28575" marR="28575" marT="19050" marB="19050" anchor="ctr">
                    <a:lnL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3.20%</a:t>
                      </a:r>
                      <a:endParaRPr sz="12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3.17%</a:t>
                      </a:r>
                      <a:endParaRPr sz="12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2.50%</a:t>
                      </a:r>
                      <a:endParaRPr sz="12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/>
                        <a:t>3.61%</a:t>
                      </a:r>
                      <a:endParaRPr sz="1200" b="1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>
                          <a:highlight>
                            <a:srgbClr val="FFFF00"/>
                          </a:highlight>
                        </a:rPr>
                        <a:t>3.21%</a:t>
                      </a:r>
                      <a:endParaRPr sz="1200" b="1">
                        <a:highlight>
                          <a:srgbClr val="FFFF00"/>
                        </a:highlight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200" b="1" dirty="0"/>
                        <a:t>3.14%</a:t>
                      </a:r>
                      <a:endParaRPr sz="1200" b="1" dirty="0"/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285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13" name="Google Shape;313;p38"/>
          <p:cNvSpPr txBox="1"/>
          <p:nvPr/>
        </p:nvSpPr>
        <p:spPr>
          <a:xfrm>
            <a:off x="799500" y="5874250"/>
            <a:ext cx="75450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</a:rPr>
              <a:t>Berlin received the lowest percentage increase for FY 25 when compared to neighboring communities.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14" name="Google Shape;3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>
            <a:spLocks noGrp="1"/>
          </p:cNvSpPr>
          <p:nvPr>
            <p:ph type="title" idx="4294967295"/>
          </p:nvPr>
        </p:nvSpPr>
        <p:spPr>
          <a:xfrm>
            <a:off x="500550" y="615248"/>
            <a:ext cx="8520600" cy="849352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200" dirty="0">
                <a:solidFill>
                  <a:srgbClr val="FFFFFF"/>
                </a:solidFill>
              </a:rPr>
              <a:t>FY25 Budget Percentage Increase for DRG D</a:t>
            </a:r>
            <a:endParaRPr sz="3200" dirty="0">
              <a:solidFill>
                <a:srgbClr val="FFFFFF"/>
              </a:solidFill>
            </a:endParaRPr>
          </a:p>
        </p:txBody>
      </p:sp>
      <p:sp>
        <p:nvSpPr>
          <p:cNvPr id="320" name="Google Shape;320;p3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28</a:t>
            </a:fld>
            <a:endParaRPr sz="1000"/>
          </a:p>
        </p:txBody>
      </p:sp>
      <p:sp>
        <p:nvSpPr>
          <p:cNvPr id="321" name="Google Shape;321;p39"/>
          <p:cNvSpPr txBox="1"/>
          <p:nvPr/>
        </p:nvSpPr>
        <p:spPr>
          <a:xfrm>
            <a:off x="576325" y="5882875"/>
            <a:ext cx="739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>
                <a:solidFill>
                  <a:schemeClr val="dk1"/>
                </a:solidFill>
              </a:rPr>
              <a:t>Berlin’s FY25 Budget increase was 3.21%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>
                <a:solidFill>
                  <a:schemeClr val="dk1"/>
                </a:solidFill>
              </a:rPr>
              <a:t>The average budget increase in FY25 or DRG D was 4.36%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322" name="Google Shape;3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25" y="1464600"/>
            <a:ext cx="7896127" cy="441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29</a:t>
            </a:fld>
            <a:endParaRPr sz="1000"/>
          </a:p>
        </p:txBody>
      </p:sp>
      <p:sp>
        <p:nvSpPr>
          <p:cNvPr id="329" name="Google Shape;329;p40"/>
          <p:cNvSpPr txBox="1">
            <a:spLocks noGrp="1"/>
          </p:cNvSpPr>
          <p:nvPr>
            <p:ph type="ctrTitle" idx="4294967295"/>
          </p:nvPr>
        </p:nvSpPr>
        <p:spPr>
          <a:xfrm>
            <a:off x="709997" y="454058"/>
            <a:ext cx="7772400" cy="118228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a" sz="3600" dirty="0">
                <a:solidFill>
                  <a:srgbClr val="FFFFFF"/>
                </a:solidFill>
              </a:rPr>
              <a:t>NCEP Net Current Expenditure per Pupil</a:t>
            </a:r>
            <a:r>
              <a:rPr lang="ca" sz="1800" dirty="0">
                <a:solidFill>
                  <a:srgbClr val="FFFFFF"/>
                </a:solidFill>
              </a:rPr>
              <a:t> 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a" sz="3600" dirty="0">
                <a:solidFill>
                  <a:srgbClr val="FFFFFF"/>
                </a:solidFill>
              </a:rPr>
              <a:t>DRG D &amp; State Comparison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330" name="Google Shape;330;p40"/>
          <p:cNvSpPr txBox="1"/>
          <p:nvPr/>
        </p:nvSpPr>
        <p:spPr>
          <a:xfrm>
            <a:off x="722975" y="5715000"/>
            <a:ext cx="7395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>
                <a:solidFill>
                  <a:schemeClr val="dk1"/>
                </a:solidFill>
              </a:rPr>
              <a:t>Berlin’s net Current Expenditure is $21,719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ca">
                <a:solidFill>
                  <a:schemeClr val="dk1"/>
                </a:solidFill>
              </a:rPr>
              <a:t>The State’s average Net Current Expenditure is $22,836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>
                <a:solidFill>
                  <a:schemeClr val="dk1"/>
                </a:solidFill>
              </a:rPr>
              <a:t> Data is from the CSDE website posted in October of 2024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75" y="1636338"/>
            <a:ext cx="7839500" cy="40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45372" cy="762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00B0F0"/>
                </a:solidFill>
              </a:rPr>
              <a:t>Overall Strategy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4F242-3780-452E-935D-2DF856CADE1E}"/>
              </a:ext>
            </a:extLst>
          </p:cNvPr>
          <p:cNvSpPr txBox="1"/>
          <p:nvPr/>
        </p:nvSpPr>
        <p:spPr>
          <a:xfrm>
            <a:off x="304800" y="5445900"/>
            <a:ext cx="85344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b="1">
                <a:solidFill>
                  <a:srgbClr val="FF0000"/>
                </a:solidFill>
              </a:rPr>
              <a:t>Continue to provide services residents expect, grow the local economy and closely manage the Town’s liabilities.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D9F0E-FD16-42FC-4B03-7E4EF13F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50" y="1572468"/>
            <a:ext cx="4828450" cy="345673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30</a:t>
            </a:fld>
            <a:endParaRPr sz="1000"/>
          </a:p>
        </p:txBody>
      </p:sp>
      <p:sp>
        <p:nvSpPr>
          <p:cNvPr id="338" name="Google Shape;338;p41"/>
          <p:cNvSpPr txBox="1">
            <a:spLocks noGrp="1"/>
          </p:cNvSpPr>
          <p:nvPr>
            <p:ph type="title" idx="4294967295"/>
          </p:nvPr>
        </p:nvSpPr>
        <p:spPr>
          <a:xfrm>
            <a:off x="613350" y="135582"/>
            <a:ext cx="7694697" cy="668496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000" b="1" dirty="0">
                <a:solidFill>
                  <a:srgbClr val="FFFFFF"/>
                </a:solidFill>
              </a:rPr>
              <a:t>HISTORICAL BERLIN NET CURRENT EXPENDITURE PER PUPIL (NCEP)/WEALTH RANKINGS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339" name="Google Shape;339;p41"/>
          <p:cNvSpPr txBox="1"/>
          <p:nvPr/>
        </p:nvSpPr>
        <p:spPr>
          <a:xfrm>
            <a:off x="461688" y="5866850"/>
            <a:ext cx="82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/>
              <a:t>NCEP - Includes all educational expenses, less expenditures for (a) pupil transportation; (b) debt services; (c) adult education; (d) health and welfare services for non-public school children (e) tuition receipts; (f) food services; and (g) student activities supported by gate receipts. Sec 10-261</a:t>
            </a:r>
            <a:endParaRPr sz="9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/>
              <a:t>Per Connecticut State Department of Education Website</a:t>
            </a:r>
            <a:endParaRPr sz="9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 b="1"/>
              <a:t>Wealth Rank is the AENGLC (Adjusted Equalized Net Grand List per Capita)</a:t>
            </a:r>
            <a:endParaRPr sz="700" baseline="30000">
              <a:solidFill>
                <a:schemeClr val="dk1"/>
              </a:solidFill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587851" y="705527"/>
            <a:ext cx="82206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900" dirty="0">
                <a:solidFill>
                  <a:schemeClr val="dk1"/>
                </a:solidFill>
              </a:rPr>
              <a:t>The chart illustrates the per-pupil spending (NCEP) Ranking for Berlin along with its wealth ranking. In both columns, ranking #1 would be the "best" town and ranking #169 would be the "lowest".</a:t>
            </a:r>
            <a:endParaRPr sz="700" baseline="30000" dirty="0">
              <a:solidFill>
                <a:schemeClr val="dk1"/>
              </a:solidFill>
            </a:endParaRPr>
          </a:p>
        </p:txBody>
      </p:sp>
      <p:graphicFrame>
        <p:nvGraphicFramePr>
          <p:cNvPr id="341" name="Google Shape;341;p41"/>
          <p:cNvGraphicFramePr/>
          <p:nvPr/>
        </p:nvGraphicFramePr>
        <p:xfrm>
          <a:off x="613375" y="1089375"/>
          <a:ext cx="8005475" cy="51680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3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Year</a:t>
                      </a:r>
                      <a:endParaRPr sz="1100" b="1"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WEALTH RANK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NCEP RANK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Berlin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State Average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+/-</a:t>
                      </a:r>
                      <a:endParaRPr sz="1100" b="1"/>
                    </a:p>
                  </a:txBody>
                  <a:tcPr marL="28575" marR="28575" marT="91425" marB="91425" anchor="b"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# of School Days</a:t>
                      </a:r>
                      <a:endParaRPr sz="1100" b="1"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2014-15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65</a:t>
                      </a:r>
                      <a:endParaRPr/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116</a:t>
                      </a:r>
                      <a:endParaRPr/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$14,964</a:t>
                      </a:r>
                      <a:endParaRPr/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$15,708</a:t>
                      </a:r>
                      <a:endParaRPr/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($744)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183</a:t>
                      </a:r>
                      <a:endParaRPr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4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2015-16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69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108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$15,533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$17,085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($1,552)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183</a:t>
                      </a:r>
                      <a:endParaRPr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2016-17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72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101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$16,426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$17,596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($1,170)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2017-18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65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$16,457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$18,243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($1,786)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2018-19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72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108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$17,093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$18,791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($1,698)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2019-20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60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96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$18,024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$19,339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($1,315)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181</a:t>
                      </a:r>
                      <a:endParaRPr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2020-21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60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106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$18,973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$20,740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($1,767)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177</a:t>
                      </a:r>
                      <a:endParaRPr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2021-22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60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86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$20,322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$21,355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($1,033)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2022-23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59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84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$20,671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$21,657</a:t>
                      </a:r>
                      <a:endParaRPr/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($986)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180</a:t>
                      </a:r>
                      <a:endParaRPr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2023-24</a:t>
                      </a:r>
                      <a:endParaRPr/>
                    </a:p>
                  </a:txBody>
                  <a:tcPr marL="28575" marR="28575" marT="91425" marB="91425" anchor="b">
                    <a:lnL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62</a:t>
                      </a:r>
                      <a:endParaRPr/>
                    </a:p>
                  </a:txBody>
                  <a:tcPr marL="28575" marR="28575" marT="91425" marB="91425" anchor="b">
                    <a:lnB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dirty="0"/>
                        <a:t>82</a:t>
                      </a:r>
                      <a:endParaRPr dirty="0"/>
                    </a:p>
                  </a:txBody>
                  <a:tcPr marL="28575" marR="28575" marT="91425" marB="91425" anchor="b">
                    <a:lnB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/>
                        <a:t>$21,719</a:t>
                      </a:r>
                      <a:endParaRPr/>
                    </a:p>
                  </a:txBody>
                  <a:tcPr marL="28575" marR="28575" marT="91425" marB="91425" anchor="b">
                    <a:lnB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dirty="0"/>
                        <a:t>$22,836</a:t>
                      </a:r>
                      <a:endParaRPr dirty="0"/>
                    </a:p>
                  </a:txBody>
                  <a:tcPr marL="28575" marR="28575" marT="91425" marB="91425" anchor="b">
                    <a:lnB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>
                          <a:solidFill>
                            <a:srgbClr val="FF0000"/>
                          </a:solidFill>
                        </a:rPr>
                        <a:t>($1,117)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91425" marB="91425" anchor="b">
                    <a:lnB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dirty="0"/>
                        <a:t>180</a:t>
                      </a:r>
                      <a:endParaRPr dirty="0"/>
                    </a:p>
                  </a:txBody>
                  <a:tcPr marL="28575" marR="28575" marT="91425" marB="91425" anchor="b">
                    <a:lnR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5300" cap="flat" cmpd="sng">
                      <a:solidFill>
                        <a:srgbClr val="1155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42" name="Google Shape;3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8047" y="77973"/>
            <a:ext cx="713101" cy="42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31</a:t>
            </a:fld>
            <a:endParaRPr sz="1000"/>
          </a:p>
        </p:txBody>
      </p:sp>
      <p:sp>
        <p:nvSpPr>
          <p:cNvPr id="348" name="Google Shape;348;p42"/>
          <p:cNvSpPr txBox="1">
            <a:spLocks noGrp="1"/>
          </p:cNvSpPr>
          <p:nvPr>
            <p:ph type="title" idx="4294967295"/>
          </p:nvPr>
        </p:nvSpPr>
        <p:spPr>
          <a:xfrm>
            <a:off x="457200" y="274647"/>
            <a:ext cx="8229600" cy="813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Year FTE Comparisons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2"/>
          <p:cNvSpPr txBox="1"/>
          <p:nvPr/>
        </p:nvSpPr>
        <p:spPr>
          <a:xfrm>
            <a:off x="614150" y="6018675"/>
            <a:ext cx="759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Includes all positions regardless of funding source.</a:t>
            </a:r>
            <a:endParaRPr/>
          </a:p>
        </p:txBody>
      </p:sp>
      <p:graphicFrame>
        <p:nvGraphicFramePr>
          <p:cNvPr id="350" name="Google Shape;350;p42"/>
          <p:cNvGraphicFramePr/>
          <p:nvPr/>
        </p:nvGraphicFramePr>
        <p:xfrm>
          <a:off x="229575" y="2105363"/>
          <a:ext cx="8791575" cy="281254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Employee Type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2020-21 FTE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2021-22 FTE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2022-23 FTE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2023-24 FTE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B45F06"/>
                          </a:solidFill>
                        </a:rPr>
                        <a:t>2024-25 FTE</a:t>
                      </a:r>
                      <a:endParaRPr sz="11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741B47"/>
                          </a:solidFill>
                        </a:rPr>
                        <a:t>2025-26 Anticipated FTE</a:t>
                      </a:r>
                      <a:endParaRPr sz="11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/>
                        <a:t>Change/Prior Year</a:t>
                      </a:r>
                      <a:endParaRPr sz="1100" b="1"/>
                    </a:p>
                  </a:txBody>
                  <a:tcPr marL="28575" marR="28575" marT="19050" marB="19050" anchor="ctr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Administrators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19.6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19.6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18.8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21.8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20.8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20.8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Teachers/Certified Staff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266.7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270.3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266.3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265.3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262.8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262.8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Paraprofessionals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109.1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115.0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115.8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115.9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115.0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115.0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Clerical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22.1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20.5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17.4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18.6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18.5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18.5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Custodians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29.5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27.0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27.0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26.0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26.0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26.0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Cook Managers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5.0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5.0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5.0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5.0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5.0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5.0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Food Service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9.3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9.8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10.7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11.9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11.9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11.9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Unaffiliated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10.8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25.1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29.8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29.4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29.5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30.5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1.0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Armed Security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CC0000"/>
                          </a:solidFill>
                        </a:rPr>
                        <a:t>5.0</a:t>
                      </a:r>
                      <a:endParaRPr sz="11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38761D"/>
                          </a:solidFill>
                        </a:rPr>
                        <a:t>5.0</a:t>
                      </a:r>
                      <a:endParaRPr sz="11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F1C232"/>
                          </a:solidFill>
                        </a:rPr>
                        <a:t>6.0</a:t>
                      </a:r>
                      <a:endParaRPr sz="1100" b="1">
                        <a:solidFill>
                          <a:srgbClr val="F1C232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1155CC"/>
                          </a:solidFill>
                        </a:rPr>
                        <a:t>6.0</a:t>
                      </a:r>
                      <a:endParaRPr sz="11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6.0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6.0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0.0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100" b="1">
                          <a:solidFill>
                            <a:srgbClr val="073763"/>
                          </a:solidFill>
                        </a:rPr>
                        <a:t>Total</a:t>
                      </a:r>
                      <a:endParaRPr sz="1100" b="1">
                        <a:solidFill>
                          <a:srgbClr val="073763"/>
                        </a:solidFill>
                      </a:endParaRPr>
                    </a:p>
                  </a:txBody>
                  <a:tcPr marL="28575" marR="28575" marT="19050" marB="19050" anchor="b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CC0000"/>
                          </a:solidFill>
                        </a:rPr>
                        <a:t>477.1</a:t>
                      </a:r>
                      <a:endParaRPr sz="1000" b="1">
                        <a:solidFill>
                          <a:srgbClr val="CC0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38761D"/>
                          </a:solidFill>
                        </a:rPr>
                        <a:t>497.3</a:t>
                      </a:r>
                      <a:endParaRPr sz="1000" b="1">
                        <a:solidFill>
                          <a:srgbClr val="38761D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F9000"/>
                          </a:solidFill>
                        </a:rPr>
                        <a:t>496.8</a:t>
                      </a:r>
                      <a:endParaRPr sz="1000" b="1">
                        <a:solidFill>
                          <a:srgbClr val="BF9000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1155CC"/>
                          </a:solidFill>
                        </a:rPr>
                        <a:t>499.9</a:t>
                      </a:r>
                      <a:endParaRPr sz="1000" b="1">
                        <a:solidFill>
                          <a:srgbClr val="1155CC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B45F06"/>
                          </a:solidFill>
                        </a:rPr>
                        <a:t>495.5</a:t>
                      </a:r>
                      <a:endParaRPr sz="1000" b="1">
                        <a:solidFill>
                          <a:srgbClr val="B45F06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>
                          <a:solidFill>
                            <a:srgbClr val="741B47"/>
                          </a:solidFill>
                        </a:rPr>
                        <a:t>496.5</a:t>
                      </a:r>
                      <a:endParaRPr sz="1000" b="1">
                        <a:solidFill>
                          <a:srgbClr val="741B47"/>
                        </a:solidFill>
                      </a:endParaRPr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" sz="1000" b="1"/>
                        <a:t>1.0</a:t>
                      </a:r>
                      <a:endParaRPr sz="1000" b="1"/>
                    </a:p>
                  </a:txBody>
                  <a:tcPr marL="28575" marR="28575" marT="19050" marB="19050" anchor="b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 sz="1000"/>
              <a:t>32</a:t>
            </a:fld>
            <a:endParaRPr sz="1000"/>
          </a:p>
        </p:txBody>
      </p:sp>
      <p:sp>
        <p:nvSpPr>
          <p:cNvPr id="356" name="Google Shape;356;p43"/>
          <p:cNvSpPr txBox="1">
            <a:spLocks noGrp="1"/>
          </p:cNvSpPr>
          <p:nvPr>
            <p:ph type="title" idx="4294967295"/>
          </p:nvPr>
        </p:nvSpPr>
        <p:spPr>
          <a:xfrm>
            <a:off x="457200" y="553588"/>
            <a:ext cx="8229600" cy="5250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ca">
                <a:solidFill>
                  <a:schemeClr val="lt1"/>
                </a:solidFill>
              </a:rPr>
              <a:t>2023-24 Recognitions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7" name="Google Shape;3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0700"/>
            <a:ext cx="1981000" cy="13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230" y="4911675"/>
            <a:ext cx="1815819" cy="15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2262" y="3224825"/>
            <a:ext cx="2256246" cy="11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288" y="2792750"/>
            <a:ext cx="1347225" cy="17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4794475"/>
            <a:ext cx="2314575" cy="15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93763" y="1280700"/>
            <a:ext cx="2256225" cy="16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27225" y="1222925"/>
            <a:ext cx="1711200" cy="1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29541" y="3203762"/>
            <a:ext cx="2427946" cy="13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6413" y="4947363"/>
            <a:ext cx="2427949" cy="136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82975" y="78450"/>
            <a:ext cx="548700" cy="33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DFA48-DD95-080F-D46D-05FC0B235C63}"/>
              </a:ext>
            </a:extLst>
          </p:cNvPr>
          <p:cNvSpPr txBox="1"/>
          <p:nvPr/>
        </p:nvSpPr>
        <p:spPr>
          <a:xfrm>
            <a:off x="228600" y="5867400"/>
            <a:ext cx="8686800" cy="83099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REQUIRED LONG-TERM OBLIGATIONS</a:t>
            </a:r>
          </a:p>
          <a:p>
            <a:pPr algn="ctr"/>
            <a:r>
              <a:rPr lang="en-US" sz="1600" dirty="0"/>
              <a:t>Bonds, Leases, Defined Benefit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84C17-FDC5-6588-7838-C0E956C4DCB0}"/>
              </a:ext>
            </a:extLst>
          </p:cNvPr>
          <p:cNvSpPr txBox="1"/>
          <p:nvPr/>
        </p:nvSpPr>
        <p:spPr>
          <a:xfrm>
            <a:off x="533400" y="4876800"/>
            <a:ext cx="80772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ON-GOING OPERATIONS</a:t>
            </a:r>
          </a:p>
          <a:p>
            <a:pPr algn="ctr"/>
            <a:r>
              <a:rPr lang="en-US" sz="1600" dirty="0"/>
              <a:t>Public Safety, Education, Legal, Contractual and Regulatory Compliance &amp; Recreation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B9159-D358-414B-6C5C-D78312D42684}"/>
              </a:ext>
            </a:extLst>
          </p:cNvPr>
          <p:cNvSpPr txBox="1"/>
          <p:nvPr/>
        </p:nvSpPr>
        <p:spPr>
          <a:xfrm>
            <a:off x="228600" y="838117"/>
            <a:ext cx="8686800" cy="3908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AREAS OF INVESTMENT IN FY 2026</a:t>
            </a:r>
            <a:endParaRPr lang="en-US" sz="3200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3200" b="1" u="sng" dirty="0"/>
          </a:p>
          <a:p>
            <a:pPr algn="ctr"/>
            <a:endParaRPr lang="en-US" sz="2400" b="1" u="sng" dirty="0"/>
          </a:p>
        </p:txBody>
      </p:sp>
      <p:sp>
        <p:nvSpPr>
          <p:cNvPr id="12" name="Can 6">
            <a:extLst>
              <a:ext uri="{FF2B5EF4-FFF2-40B4-BE49-F238E27FC236}">
                <a16:creationId xmlns:a16="http://schemas.microsoft.com/office/drawing/2014/main" id="{B00A2598-8626-1D11-5060-303CC9B86F11}"/>
              </a:ext>
            </a:extLst>
          </p:cNvPr>
          <p:cNvSpPr/>
          <p:nvPr/>
        </p:nvSpPr>
        <p:spPr>
          <a:xfrm>
            <a:off x="530352" y="1676400"/>
            <a:ext cx="2325624" cy="2895600"/>
          </a:xfrm>
          <a:prstGeom prst="can">
            <a:avLst>
              <a:gd name="adj" fmla="val 24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u="sng" dirty="0"/>
          </a:p>
          <a:p>
            <a:pPr algn="ctr"/>
            <a:r>
              <a:rPr lang="en-US" sz="2000" b="1" u="sng" dirty="0"/>
              <a:t>Infrastructure</a:t>
            </a:r>
            <a:endParaRPr lang="en-US" sz="2000" dirty="0"/>
          </a:p>
          <a:p>
            <a:pPr algn="ctr"/>
            <a:r>
              <a:rPr lang="en-US" sz="1400" dirty="0"/>
              <a:t>School HVAC</a:t>
            </a:r>
          </a:p>
          <a:p>
            <a:pPr algn="ctr"/>
            <a:r>
              <a:rPr lang="en-US" sz="1400" dirty="0"/>
              <a:t>Town Hall &amp; Library Roofs</a:t>
            </a:r>
          </a:p>
          <a:p>
            <a:pPr algn="ctr"/>
            <a:r>
              <a:rPr lang="en-US" sz="1400" dirty="0"/>
              <a:t>Lighting Upgrades</a:t>
            </a:r>
          </a:p>
          <a:p>
            <a:pPr algn="ctr"/>
            <a:r>
              <a:rPr lang="en-US" sz="1400" dirty="0" err="1"/>
              <a:t>Timberlin</a:t>
            </a:r>
            <a:r>
              <a:rPr lang="en-US" sz="1400" dirty="0"/>
              <a:t> Sand Traps</a:t>
            </a:r>
          </a:p>
          <a:p>
            <a:pPr algn="ctr"/>
            <a:endParaRPr lang="en-US" sz="1400" dirty="0"/>
          </a:p>
          <a:p>
            <a:pPr algn="ctr"/>
            <a:endParaRPr lang="en-US" dirty="0"/>
          </a:p>
        </p:txBody>
      </p:sp>
      <p:sp>
        <p:nvSpPr>
          <p:cNvPr id="13" name="Can 7">
            <a:extLst>
              <a:ext uri="{FF2B5EF4-FFF2-40B4-BE49-F238E27FC236}">
                <a16:creationId xmlns:a16="http://schemas.microsoft.com/office/drawing/2014/main" id="{B1C8E167-E551-A9C9-3A66-8C633D73C96B}"/>
              </a:ext>
            </a:extLst>
          </p:cNvPr>
          <p:cNvSpPr/>
          <p:nvPr/>
        </p:nvSpPr>
        <p:spPr>
          <a:xfrm>
            <a:off x="3405177" y="1676400"/>
            <a:ext cx="2325624" cy="2895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/>
          </a:p>
          <a:p>
            <a:pPr algn="ctr"/>
            <a:endParaRPr lang="en-US" b="1" u="sng" dirty="0"/>
          </a:p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pPr algn="ctr"/>
            <a:r>
              <a:rPr lang="en-US" sz="2000" b="1" u="sng" dirty="0"/>
              <a:t>Public Safety</a:t>
            </a:r>
          </a:p>
          <a:p>
            <a:pPr algn="ctr"/>
            <a:r>
              <a:rPr lang="en-US" sz="1400" dirty="0"/>
              <a:t>Police Staffing</a:t>
            </a:r>
          </a:p>
          <a:p>
            <a:pPr algn="ctr"/>
            <a:r>
              <a:rPr lang="en-US" sz="1400" dirty="0"/>
              <a:t>School Vans</a:t>
            </a:r>
          </a:p>
          <a:p>
            <a:pPr algn="ctr"/>
            <a:r>
              <a:rPr lang="en-US" sz="1400" dirty="0"/>
              <a:t>Flock Cameras</a:t>
            </a:r>
          </a:p>
          <a:p>
            <a:pPr algn="ctr"/>
            <a:r>
              <a:rPr lang="en-US" sz="1400" dirty="0"/>
              <a:t>Fire Vehicle</a:t>
            </a:r>
          </a:p>
          <a:p>
            <a:pPr algn="ctr"/>
            <a:r>
              <a:rPr lang="en-US" sz="1400" dirty="0"/>
              <a:t>Police Servers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Can 8">
            <a:extLst>
              <a:ext uri="{FF2B5EF4-FFF2-40B4-BE49-F238E27FC236}">
                <a16:creationId xmlns:a16="http://schemas.microsoft.com/office/drawing/2014/main" id="{D0F25AB6-C430-19A8-257B-A7CA25088B3C}"/>
              </a:ext>
            </a:extLst>
          </p:cNvPr>
          <p:cNvSpPr/>
          <p:nvPr/>
        </p:nvSpPr>
        <p:spPr>
          <a:xfrm>
            <a:off x="6288024" y="1676400"/>
            <a:ext cx="2322576" cy="2895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pPr algn="ctr"/>
            <a:r>
              <a:rPr lang="en-US" sz="2000" b="1" u="sng" dirty="0"/>
              <a:t>Economic Dev.</a:t>
            </a:r>
          </a:p>
          <a:p>
            <a:pPr algn="ctr"/>
            <a:r>
              <a:rPr lang="en-US" sz="1400" dirty="0"/>
              <a:t>Steele Boulevard</a:t>
            </a:r>
          </a:p>
          <a:p>
            <a:pPr algn="ctr"/>
            <a:r>
              <a:rPr lang="en-US" sz="1400" dirty="0"/>
              <a:t>Berlin Turnpike</a:t>
            </a:r>
          </a:p>
          <a:p>
            <a:pPr algn="ctr"/>
            <a:r>
              <a:rPr lang="en-US" sz="1400" dirty="0"/>
              <a:t>Grant Match</a:t>
            </a:r>
          </a:p>
          <a:p>
            <a:pPr algn="ctr"/>
            <a:r>
              <a:rPr lang="en-US" sz="1400" dirty="0"/>
              <a:t>Arts Grant</a:t>
            </a:r>
          </a:p>
          <a:p>
            <a:pPr algn="ctr"/>
            <a:endParaRPr lang="en-US" b="1" u="sng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14C595-742C-F9A2-06A1-BF5F6E33D1A5}"/>
              </a:ext>
            </a:extLst>
          </p:cNvPr>
          <p:cNvSpPr txBox="1"/>
          <p:nvPr/>
        </p:nvSpPr>
        <p:spPr>
          <a:xfrm>
            <a:off x="723900" y="76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Fiscal Year 2026 Budget Priorities</a:t>
            </a:r>
          </a:p>
        </p:txBody>
      </p:sp>
    </p:spTree>
    <p:extLst>
      <p:ext uri="{BB962C8B-B14F-4D97-AF65-F5344CB8AC3E}">
        <p14:creationId xmlns:p14="http://schemas.microsoft.com/office/powerpoint/2010/main" val="72075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862EE9FE-6418-4848-81EC-B4A5E08A248B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" y="152400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hlink"/>
                </a:solidFill>
              </a:rPr>
              <a:t>$106,952,815 Total Budget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3200" u="sng" dirty="0">
                <a:solidFill>
                  <a:schemeClr val="hlink"/>
                </a:solidFill>
              </a:rPr>
              <a:t>30.79 mil rate (+0.58 vs. FY25)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577EA-1F2F-4093-9977-650075D42942}"/>
              </a:ext>
            </a:extLst>
          </p:cNvPr>
          <p:cNvSpPr txBox="1"/>
          <p:nvPr/>
        </p:nvSpPr>
        <p:spPr>
          <a:xfrm>
            <a:off x="6248400" y="2133600"/>
            <a:ext cx="2819400" cy="35702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Board of Education</a:t>
            </a:r>
          </a:p>
          <a:p>
            <a:pPr algn="ctr"/>
            <a:r>
              <a:rPr lang="en-US" sz="1600" dirty="0"/>
              <a:t>$54,617,908</a:t>
            </a:r>
          </a:p>
          <a:p>
            <a:pPr algn="ctr"/>
            <a:r>
              <a:rPr lang="en-US" sz="1600" dirty="0"/>
              <a:t>+$2,100,689</a:t>
            </a:r>
          </a:p>
          <a:p>
            <a:pPr algn="ctr"/>
            <a:r>
              <a:rPr lang="en-US" sz="1600" dirty="0"/>
              <a:t>+4.00%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/>
              <a:t>General Government</a:t>
            </a:r>
            <a:endParaRPr lang="en-US" sz="1600" dirty="0"/>
          </a:p>
          <a:p>
            <a:pPr algn="ctr"/>
            <a:r>
              <a:rPr lang="en-US" sz="1600" dirty="0"/>
              <a:t>$52,334,907</a:t>
            </a:r>
          </a:p>
          <a:p>
            <a:pPr algn="ctr"/>
            <a:r>
              <a:rPr lang="en-US" sz="1600" dirty="0"/>
              <a:t>+$2,014,465</a:t>
            </a:r>
          </a:p>
          <a:p>
            <a:pPr algn="ctr"/>
            <a:r>
              <a:rPr lang="en-US" sz="1600" dirty="0"/>
              <a:t>+4.00%</a:t>
            </a:r>
          </a:p>
          <a:p>
            <a:pPr algn="ctr"/>
            <a:endParaRPr lang="en-US" sz="1600" dirty="0"/>
          </a:p>
          <a:p>
            <a:pPr algn="ctr"/>
            <a:r>
              <a:rPr lang="en-US" sz="1600" u="sng" dirty="0"/>
              <a:t>Total General Fund Budget</a:t>
            </a:r>
          </a:p>
          <a:p>
            <a:pPr algn="ctr"/>
            <a:r>
              <a:rPr lang="en-US" sz="1600" dirty="0"/>
              <a:t>$106,952,815</a:t>
            </a:r>
          </a:p>
          <a:p>
            <a:pPr algn="ctr"/>
            <a:r>
              <a:rPr lang="en-US" sz="1600" dirty="0"/>
              <a:t>+$4,115,154</a:t>
            </a:r>
          </a:p>
          <a:p>
            <a:pPr algn="ctr"/>
            <a:r>
              <a:rPr lang="en-US" sz="1600" dirty="0"/>
              <a:t>+4.00%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27C250F-750B-44F3-858E-F23F4660E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664361"/>
              </p:ext>
            </p:extLst>
          </p:nvPr>
        </p:nvGraphicFramePr>
        <p:xfrm>
          <a:off x="304801" y="1524000"/>
          <a:ext cx="5715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750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C0F9C88-4637-55EE-93AB-A0858291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8645372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</a:rPr>
              <a:t>5-Year Budget &amp; Mill Rate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EF941-B82A-B930-8BE9-AD40CE01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8" y="2286000"/>
            <a:ext cx="8645372" cy="27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2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200" u="sng" dirty="0">
                <a:solidFill>
                  <a:srgbClr val="00B0F0"/>
                </a:solidFill>
              </a:rPr>
              <a:t>The Grand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1219200"/>
            <a:ext cx="6705600" cy="5181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State Legislature MV change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9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$2.982 billion (+1.78% vs FY25)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en-US" sz="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$1.5 million additional tax revenue.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endParaRPr lang="en-US" sz="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 Components:</a:t>
            </a:r>
          </a:p>
          <a:p>
            <a:pPr marL="1146175" inden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 Real Estate: +0.4%</a:t>
            </a:r>
          </a:p>
          <a:p>
            <a:pPr marL="1482725" indent="-33655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Personal Property: +20.5%</a:t>
            </a:r>
          </a:p>
          <a:p>
            <a:pPr marL="1482725" indent="-33655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Motor Vehicle: -8.3%</a:t>
            </a:r>
          </a:p>
          <a:p>
            <a:pPr marL="1482725" indent="-33655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en-US" sz="6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endParaRPr lang="en-US" sz="4200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1200" i="1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5600" i="1" dirty="0"/>
          </a:p>
          <a:p>
            <a:pPr marL="741045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7283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u="sng" dirty="0">
                <a:solidFill>
                  <a:srgbClr val="00B0F0"/>
                </a:solidFill>
              </a:rPr>
              <a:t>General Fund </a:t>
            </a:r>
            <a:r>
              <a:rPr lang="en-US" sz="4400" u="sng" dirty="0">
                <a:solidFill>
                  <a:srgbClr val="00B0F0"/>
                </a:solidFill>
              </a:rPr>
              <a:t>Revenue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D8FD0-9EAB-4FE7-961F-BBFB5F7BE72B}"/>
              </a:ext>
            </a:extLst>
          </p:cNvPr>
          <p:cNvSpPr txBox="1"/>
          <p:nvPr/>
        </p:nvSpPr>
        <p:spPr>
          <a:xfrm>
            <a:off x="5562600" y="1659552"/>
            <a:ext cx="3429000" cy="45243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Local taxes fund over 87% of the budget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Maintained 99.3% tax collection rate</a:t>
            </a:r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$7,236,252 (+$1,128,492) Education Cost Sharing grant</a:t>
            </a:r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$1,750,000 interest income </a:t>
            </a:r>
          </a:p>
          <a:p>
            <a:pPr marL="288925"/>
            <a:r>
              <a:rPr lang="en-US" sz="1600" b="1" dirty="0"/>
              <a:t>(-$200,000 from lower int rates &amp; expended grants funds)</a:t>
            </a:r>
          </a:p>
          <a:p>
            <a:pPr marL="285750" indent="-285750">
              <a:buFontTx/>
              <a:buChar char="-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$358,634 non-education State grants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$595,618 appropriated unassigned fund balance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E403B9A-3593-470C-9141-3FCC5ED01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79974"/>
              </p:ext>
            </p:extLst>
          </p:nvPr>
        </p:nvGraphicFramePr>
        <p:xfrm>
          <a:off x="381000" y="1290221"/>
          <a:ext cx="5029199" cy="526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4000" u="sng" dirty="0">
                <a:solidFill>
                  <a:schemeClr val="hlink"/>
                </a:solidFill>
              </a:rPr>
              <a:t>Board of Finance Budget Actions</a:t>
            </a:r>
            <a:endParaRPr lang="en-US" sz="1800" u="sng" dirty="0">
              <a:solidFill>
                <a:schemeClr val="hlink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7F5CACF-65DE-A1A7-810D-34658DDAB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548025"/>
              </p:ext>
            </p:extLst>
          </p:nvPr>
        </p:nvGraphicFramePr>
        <p:xfrm>
          <a:off x="228600" y="1219200"/>
          <a:ext cx="8686800" cy="542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715576" imgH="5534161" progId="Excel.Sheet.12">
                  <p:embed/>
                </p:oleObj>
              </mc:Choice>
              <mc:Fallback>
                <p:oleObj name="Worksheet" r:id="rId3" imgW="9715576" imgH="55341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219200"/>
                        <a:ext cx="8686800" cy="542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23048</TotalTime>
  <Words>1637</Words>
  <Application>Microsoft Office PowerPoint</Application>
  <PresentationFormat>On-screen Show (4:3)</PresentationFormat>
  <Paragraphs>529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Aptos Narrow</vt:lpstr>
      <vt:lpstr>Arial</vt:lpstr>
      <vt:lpstr>Calibri</vt:lpstr>
      <vt:lpstr>Calibri Light</vt:lpstr>
      <vt:lpstr>Century Gothic</vt:lpstr>
      <vt:lpstr>Courier New</vt:lpstr>
      <vt:lpstr>Fira Sans Extra Condensed Medium</vt:lpstr>
      <vt:lpstr>Lexend</vt:lpstr>
      <vt:lpstr>Palatino Linotype</vt:lpstr>
      <vt:lpstr>Roboto</vt:lpstr>
      <vt:lpstr>Times New Roman</vt:lpstr>
      <vt:lpstr>Wingdings</vt:lpstr>
      <vt:lpstr>Executive</vt:lpstr>
      <vt:lpstr>1_Office Theme</vt:lpstr>
      <vt:lpstr>Office Theme</vt:lpstr>
      <vt:lpstr>Worksheet</vt:lpstr>
      <vt:lpstr>Board of Finance Proposed Budget</vt:lpstr>
      <vt:lpstr>Agenda</vt:lpstr>
      <vt:lpstr>Overall Strategy</vt:lpstr>
      <vt:lpstr>PowerPoint Presentation</vt:lpstr>
      <vt:lpstr>PowerPoint Presentation</vt:lpstr>
      <vt:lpstr>5-Year Budget &amp; Mill Rate Changes</vt:lpstr>
      <vt:lpstr>The Grand List</vt:lpstr>
      <vt:lpstr> General Fund Revenue Drivers</vt:lpstr>
      <vt:lpstr>Board of Finance Budget Actions</vt:lpstr>
      <vt:lpstr>Capital Funding</vt:lpstr>
      <vt:lpstr>General Government</vt:lpstr>
      <vt:lpstr>Drivers of Gen Gov’t $2.0 million increase (FY26 vs. FY25)</vt:lpstr>
      <vt:lpstr>Berlin Water Control</vt:lpstr>
      <vt:lpstr>Berlin Water Control – Enterprise Fund</vt:lpstr>
      <vt:lpstr>Next Steps</vt:lpstr>
      <vt:lpstr>PowerPoint Presentation</vt:lpstr>
      <vt:lpstr>Superintendent’s Goals for 2025-2026</vt:lpstr>
      <vt:lpstr>Berlin’s Mission and Core Values</vt:lpstr>
      <vt:lpstr>BOE’s Revised Budget at a Glance</vt:lpstr>
      <vt:lpstr>PowerPoint Presentation</vt:lpstr>
      <vt:lpstr>PowerPoint Presentation</vt:lpstr>
      <vt:lpstr>Percentage of Special Education Budget</vt:lpstr>
      <vt:lpstr>State Funding</vt:lpstr>
      <vt:lpstr>Federal Funding</vt:lpstr>
      <vt:lpstr>Open Choice Enrollment &amp; Funding History</vt:lpstr>
      <vt:lpstr>10 Year Budget Funding History</vt:lpstr>
      <vt:lpstr>Neighboring Districts Adopted Budget Comparison</vt:lpstr>
      <vt:lpstr>FY25 Budget Percentage Increase for DRG D</vt:lpstr>
      <vt:lpstr>NCEP Net Current Expenditure per Pupil  DRG D &amp; State Comparison</vt:lpstr>
      <vt:lpstr>HISTORICAL BERLIN NET CURRENT EXPENDITURE PER PUPIL (NCEP)/WEALTH RANKINGS</vt:lpstr>
      <vt:lpstr>5 Year FTE Comparisons</vt:lpstr>
      <vt:lpstr>2023-24 Recognitions</vt:lpstr>
    </vt:vector>
  </TitlesOfParts>
  <Company>Town Of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Manager’s Proposed Budget</dc:title>
  <dc:creator>Barbara Sagan</dc:creator>
  <cp:lastModifiedBy>Kevin Delaney</cp:lastModifiedBy>
  <cp:revision>1427</cp:revision>
  <cp:lastPrinted>2025-03-25T18:35:02Z</cp:lastPrinted>
  <dcterms:created xsi:type="dcterms:W3CDTF">2002-03-21T23:11:41Z</dcterms:created>
  <dcterms:modified xsi:type="dcterms:W3CDTF">2025-03-25T18:38:45Z</dcterms:modified>
</cp:coreProperties>
</file>