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ffrey Donofrio" initials="JD" lastIdx="1" clrIdx="0">
    <p:extLst>
      <p:ext uri="{19B8F6BF-5375-455C-9EA6-DF929625EA0E}">
        <p15:presenceInfo xmlns:p15="http://schemas.microsoft.com/office/powerpoint/2012/main" userId="S::JDonofrio@cd-llp.com::af39ebba-b5da-4615-95b9-df3c5c70797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38"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12/10/2020</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12/10/2020</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12/10/2020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12/10/2020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12/10/2020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12/10/2020</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D10E2-54D9-4D3F-8ACA-D725B1FE4953}"/>
              </a:ext>
            </a:extLst>
          </p:cNvPr>
          <p:cNvSpPr>
            <a:spLocks noGrp="1"/>
          </p:cNvSpPr>
          <p:nvPr>
            <p:ph type="ctrTitle"/>
          </p:nvPr>
        </p:nvSpPr>
        <p:spPr/>
        <p:txBody>
          <a:bodyPr/>
          <a:lstStyle/>
          <a:p>
            <a:r>
              <a:rPr lang="en-US" dirty="0"/>
              <a:t>Berlin Ethics code/policy: an overview</a:t>
            </a:r>
          </a:p>
        </p:txBody>
      </p:sp>
      <p:sp>
        <p:nvSpPr>
          <p:cNvPr id="3" name="Subtitle 2">
            <a:extLst>
              <a:ext uri="{FF2B5EF4-FFF2-40B4-BE49-F238E27FC236}">
                <a16:creationId xmlns:a16="http://schemas.microsoft.com/office/drawing/2014/main" id="{2EAF0DD8-B2EB-45A1-B04F-C1BE5D29C1F4}"/>
              </a:ext>
            </a:extLst>
          </p:cNvPr>
          <p:cNvSpPr>
            <a:spLocks noGrp="1"/>
          </p:cNvSpPr>
          <p:nvPr>
            <p:ph type="subTitle" idx="1"/>
          </p:nvPr>
        </p:nvSpPr>
        <p:spPr/>
        <p:txBody>
          <a:bodyPr/>
          <a:lstStyle/>
          <a:p>
            <a:r>
              <a:rPr lang="en-US" dirty="0"/>
              <a:t>December 14, 2020</a:t>
            </a:r>
          </a:p>
        </p:txBody>
      </p:sp>
    </p:spTree>
    <p:extLst>
      <p:ext uri="{BB962C8B-B14F-4D97-AF65-F5344CB8AC3E}">
        <p14:creationId xmlns:p14="http://schemas.microsoft.com/office/powerpoint/2010/main" val="29886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22F09-F2F2-42D5-8510-D6126E8DCC63}"/>
              </a:ext>
            </a:extLst>
          </p:cNvPr>
          <p:cNvSpPr>
            <a:spLocks noGrp="1"/>
          </p:cNvSpPr>
          <p:nvPr>
            <p:ph type="title"/>
          </p:nvPr>
        </p:nvSpPr>
        <p:spPr/>
        <p:txBody>
          <a:bodyPr/>
          <a:lstStyle/>
          <a:p>
            <a:r>
              <a:rPr lang="en-US" dirty="0"/>
              <a:t>Town Charter: other provisions</a:t>
            </a:r>
          </a:p>
        </p:txBody>
      </p:sp>
      <p:sp>
        <p:nvSpPr>
          <p:cNvPr id="3" name="Content Placeholder 2">
            <a:extLst>
              <a:ext uri="{FF2B5EF4-FFF2-40B4-BE49-F238E27FC236}">
                <a16:creationId xmlns:a16="http://schemas.microsoft.com/office/drawing/2014/main" id="{65300AC8-6647-43ED-BB8B-6319CEC377FF}"/>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Although not part of the Code of Ethics, there are quasi ethics provisions elsewhere in the Town Charter. The whole Town Charter is obviously the organic law of the Town. For example:</a:t>
            </a:r>
          </a:p>
          <a:p>
            <a:pPr>
              <a:buFont typeface="Arial" panose="020B0604020202020204" pitchFamily="34" charset="0"/>
              <a:buChar char="•"/>
            </a:pPr>
            <a:r>
              <a:rPr lang="en-US" dirty="0">
                <a:latin typeface="Arial" panose="020B0604020202020204" pitchFamily="34" charset="0"/>
                <a:cs typeface="Arial" panose="020B0604020202020204" pitchFamily="34" charset="0"/>
              </a:rPr>
              <a:t>Section 3-11: Power of the TC to remove appointive officials</a:t>
            </a:r>
          </a:p>
          <a:p>
            <a:pPr>
              <a:buFont typeface="Arial" panose="020B0604020202020204" pitchFamily="34" charset="0"/>
              <a:buChar char="•"/>
            </a:pPr>
            <a:r>
              <a:rPr lang="en-US" dirty="0">
                <a:latin typeface="Arial" panose="020B0604020202020204" pitchFamily="34" charset="0"/>
                <a:cs typeface="Arial" panose="020B0604020202020204" pitchFamily="34" charset="0"/>
              </a:rPr>
              <a:t>Section 4-4-1: Board of Finance: Qualification of Members</a:t>
            </a:r>
          </a:p>
          <a:p>
            <a:pPr>
              <a:buFont typeface="Arial" panose="020B0604020202020204" pitchFamily="34" charset="0"/>
              <a:buChar char="•"/>
            </a:pPr>
            <a:r>
              <a:rPr lang="en-US" dirty="0">
                <a:latin typeface="Arial" panose="020B0604020202020204" pitchFamily="34" charset="0"/>
                <a:cs typeface="Arial" panose="020B0604020202020204" pitchFamily="34" charset="0"/>
              </a:rPr>
              <a:t>Section 5-3: Duties of Town Manager</a:t>
            </a:r>
          </a:p>
          <a:p>
            <a:pPr>
              <a:buFont typeface="Arial" panose="020B0604020202020204" pitchFamily="34" charset="0"/>
              <a:buChar char="•"/>
            </a:pPr>
            <a:r>
              <a:rPr lang="en-US" dirty="0">
                <a:latin typeface="Arial" panose="020B0604020202020204" pitchFamily="34" charset="0"/>
                <a:cs typeface="Arial" panose="020B0604020202020204" pitchFamily="34" charset="0"/>
              </a:rPr>
              <a:t>Section 5-4: Removal of Muni Employees</a:t>
            </a:r>
          </a:p>
          <a:p>
            <a:pPr>
              <a:buFont typeface="Arial" panose="020B0604020202020204" pitchFamily="34" charset="0"/>
              <a:buChar char="•"/>
            </a:pPr>
            <a:r>
              <a:rPr lang="en-US" dirty="0">
                <a:latin typeface="Arial" panose="020B0604020202020204" pitchFamily="34" charset="0"/>
                <a:cs typeface="Arial" panose="020B0604020202020204" pitchFamily="34" charset="0"/>
              </a:rPr>
              <a:t>Section 5-5: Purchasing </a:t>
            </a:r>
          </a:p>
          <a:p>
            <a:pPr>
              <a:buFont typeface="Arial" panose="020B0604020202020204" pitchFamily="34" charset="0"/>
              <a:buChar char="•"/>
            </a:pPr>
            <a:r>
              <a:rPr lang="en-US" dirty="0">
                <a:latin typeface="Arial" panose="020B0604020202020204" pitchFamily="34" charset="0"/>
                <a:cs typeface="Arial" panose="020B0604020202020204" pitchFamily="34" charset="0"/>
              </a:rPr>
              <a:t>Section 6-10-7: Financial Expenditures</a:t>
            </a:r>
          </a:p>
          <a:p>
            <a:pPr>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9534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40C0-775D-4734-99D1-5C726C594218}"/>
              </a:ext>
            </a:extLst>
          </p:cNvPr>
          <p:cNvSpPr>
            <a:spLocks noGrp="1"/>
          </p:cNvSpPr>
          <p:nvPr>
            <p:ph type="title"/>
          </p:nvPr>
        </p:nvSpPr>
        <p:spPr/>
        <p:txBody>
          <a:bodyPr/>
          <a:lstStyle/>
          <a:p>
            <a:r>
              <a:rPr lang="en-US" dirty="0"/>
              <a:t>Introduction: applicable laws</a:t>
            </a:r>
          </a:p>
        </p:txBody>
      </p:sp>
      <p:sp>
        <p:nvSpPr>
          <p:cNvPr id="3" name="Content Placeholder 2">
            <a:extLst>
              <a:ext uri="{FF2B5EF4-FFF2-40B4-BE49-F238E27FC236}">
                <a16:creationId xmlns:a16="http://schemas.microsoft.com/office/drawing/2014/main" id="{EAF94972-8198-4362-903E-8C69E1F20DC7}"/>
              </a:ext>
            </a:extLst>
          </p:cNvPr>
          <p:cNvSpPr>
            <a:spLocks noGrp="1"/>
          </p:cNvSpPr>
          <p:nvPr>
            <p:ph idx="1"/>
          </p:nvPr>
        </p:nvSpPr>
        <p:spPr/>
        <p:txBody>
          <a:bodyPr/>
          <a:lstStyle/>
          <a:p>
            <a:r>
              <a:rPr lang="en-US" dirty="0"/>
              <a:t>Berlin Town Charter: Code of Ethics</a:t>
            </a:r>
          </a:p>
          <a:p>
            <a:r>
              <a:rPr lang="en-US" dirty="0"/>
              <a:t>Berlin Ethics Policy</a:t>
            </a:r>
          </a:p>
          <a:p>
            <a:r>
              <a:rPr lang="en-US" dirty="0"/>
              <a:t>Connecticut General Statutes</a:t>
            </a:r>
          </a:p>
          <a:p>
            <a:r>
              <a:rPr lang="en-US" dirty="0"/>
              <a:t>Berlin Town Charter: Other Provisions</a:t>
            </a:r>
          </a:p>
          <a:p>
            <a:endParaRPr lang="en-US" dirty="0"/>
          </a:p>
        </p:txBody>
      </p:sp>
    </p:spTree>
    <p:extLst>
      <p:ext uri="{BB962C8B-B14F-4D97-AF65-F5344CB8AC3E}">
        <p14:creationId xmlns:p14="http://schemas.microsoft.com/office/powerpoint/2010/main" val="3123368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8AE33-2C1B-4E03-A23C-D7FC8121A089}"/>
              </a:ext>
            </a:extLst>
          </p:cNvPr>
          <p:cNvSpPr>
            <a:spLocks noGrp="1"/>
          </p:cNvSpPr>
          <p:nvPr>
            <p:ph type="title"/>
          </p:nvPr>
        </p:nvSpPr>
        <p:spPr/>
        <p:txBody>
          <a:bodyPr/>
          <a:lstStyle/>
          <a:p>
            <a:r>
              <a:rPr lang="en-US" dirty="0"/>
              <a:t>Town Charter: Berlin code of ethics</a:t>
            </a:r>
          </a:p>
        </p:txBody>
      </p:sp>
      <p:sp>
        <p:nvSpPr>
          <p:cNvPr id="3" name="Content Placeholder 2">
            <a:extLst>
              <a:ext uri="{FF2B5EF4-FFF2-40B4-BE49-F238E27FC236}">
                <a16:creationId xmlns:a16="http://schemas.microsoft.com/office/drawing/2014/main" id="{DB65228B-2D02-4ED7-98F7-0A78D6DA1191}"/>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Chapter 9 (pages 40-42) of Town Charter</a:t>
            </a:r>
          </a:p>
          <a:p>
            <a:r>
              <a:rPr lang="en-US" dirty="0">
                <a:latin typeface="Arial" panose="020B0604020202020204" pitchFamily="34" charset="0"/>
                <a:cs typeface="Arial" panose="020B0604020202020204" pitchFamily="34" charset="0"/>
              </a:rPr>
              <a:t>Section 9-1: Definitions of terms used in the Code</a:t>
            </a:r>
          </a:p>
          <a:p>
            <a:r>
              <a:rPr lang="en-US" dirty="0">
                <a:latin typeface="Arial" panose="020B0604020202020204" pitchFamily="34" charset="0"/>
                <a:cs typeface="Arial" panose="020B0604020202020204" pitchFamily="34" charset="0"/>
              </a:rPr>
              <a:t>Section 9-2: Purpose of the Code </a:t>
            </a:r>
          </a:p>
          <a:p>
            <a:r>
              <a:rPr lang="en-US" dirty="0">
                <a:latin typeface="Arial" panose="020B0604020202020204" pitchFamily="34" charset="0"/>
                <a:cs typeface="Arial" panose="020B0604020202020204" pitchFamily="34" charset="0"/>
              </a:rPr>
              <a:t>Section 9-3: Conflict of Interest</a:t>
            </a:r>
          </a:p>
          <a:p>
            <a:r>
              <a:rPr lang="en-US" dirty="0">
                <a:latin typeface="Arial" panose="020B0604020202020204" pitchFamily="34" charset="0"/>
                <a:cs typeface="Arial" panose="020B0604020202020204" pitchFamily="34" charset="0"/>
              </a:rPr>
              <a:t>Section 9-4: Standards of Conduct</a:t>
            </a:r>
          </a:p>
          <a:p>
            <a:r>
              <a:rPr lang="en-US" dirty="0">
                <a:latin typeface="Arial" panose="020B0604020202020204" pitchFamily="34" charset="0"/>
                <a:cs typeface="Arial" panose="020B0604020202020204" pitchFamily="34" charset="0"/>
              </a:rPr>
              <a:t>Section 9-5: Administration of the Code by the Board of Ethics; How to file a Complaint; Board of Ethics Processing of Complaints; Confidentiality; Probable Cause Determination; Hearing on the Merits; Appellate rights</a:t>
            </a:r>
          </a:p>
          <a:p>
            <a:r>
              <a:rPr lang="en-US" dirty="0">
                <a:latin typeface="Arial" panose="020B0604020202020204" pitchFamily="34" charset="0"/>
                <a:cs typeface="Arial" panose="020B0604020202020204" pitchFamily="34" charset="0"/>
              </a:rPr>
              <a:t>Section 9-6: Applicability of Provision</a:t>
            </a:r>
          </a:p>
        </p:txBody>
      </p:sp>
    </p:spTree>
    <p:extLst>
      <p:ext uri="{BB962C8B-B14F-4D97-AF65-F5344CB8AC3E}">
        <p14:creationId xmlns:p14="http://schemas.microsoft.com/office/powerpoint/2010/main" val="540488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FEBDC-2373-40B9-B788-9D3DCD9096A9}"/>
              </a:ext>
            </a:extLst>
          </p:cNvPr>
          <p:cNvSpPr>
            <a:spLocks noGrp="1"/>
          </p:cNvSpPr>
          <p:nvPr>
            <p:ph type="title"/>
          </p:nvPr>
        </p:nvSpPr>
        <p:spPr/>
        <p:txBody>
          <a:bodyPr/>
          <a:lstStyle/>
          <a:p>
            <a:r>
              <a:rPr lang="en-US" dirty="0"/>
              <a:t>Berlin Ethics Policy</a:t>
            </a:r>
          </a:p>
        </p:txBody>
      </p:sp>
      <p:sp>
        <p:nvSpPr>
          <p:cNvPr id="3" name="Content Placeholder 2">
            <a:extLst>
              <a:ext uri="{FF2B5EF4-FFF2-40B4-BE49-F238E27FC236}">
                <a16:creationId xmlns:a16="http://schemas.microsoft.com/office/drawing/2014/main" id="{B2500DD3-0FDF-4CA5-8B3C-9A5B12F7B7F9}"/>
              </a:ext>
            </a:extLst>
          </p:cNvPr>
          <p:cNvSpPr>
            <a:spLocks noGrp="1"/>
          </p:cNvSpPr>
          <p:nvPr>
            <p:ph idx="1"/>
          </p:nvPr>
        </p:nvSpPr>
        <p:spPr/>
        <p:txBody>
          <a:bodyPr>
            <a:normAutofit fontScale="92500"/>
          </a:bodyPr>
          <a:lstStyle/>
          <a:p>
            <a:r>
              <a:rPr lang="en-US" dirty="0">
                <a:latin typeface="Arial" panose="020B0604020202020204" pitchFamily="34" charset="0"/>
                <a:cs typeface="Arial" panose="020B0604020202020204" pitchFamily="34" charset="0"/>
              </a:rPr>
              <a:t>Purpose: public trust; effective government; free from favoritism, undue influence and all forms of impropriety; increase confidence in integrity and fairness of gov’t.</a:t>
            </a:r>
          </a:p>
          <a:p>
            <a:r>
              <a:rPr lang="en-US" dirty="0">
                <a:latin typeface="Arial" panose="020B0604020202020204" pitchFamily="34" charset="0"/>
                <a:cs typeface="Arial" panose="020B0604020202020204" pitchFamily="34" charset="0"/>
              </a:rPr>
              <a:t>Section 1-1: Definitions: Business; Business with which he/she is associated; Confidential Info; Conflict of Interest; Gift; Immediate family; Personal Interest; Public Official</a:t>
            </a:r>
          </a:p>
          <a:p>
            <a:r>
              <a:rPr lang="en-US" dirty="0">
                <a:latin typeface="Arial" panose="020B0604020202020204" pitchFamily="34" charset="0"/>
                <a:cs typeface="Arial" panose="020B0604020202020204" pitchFamily="34" charset="0"/>
              </a:rPr>
              <a:t>Section 1-2: Board of Ethics: qualifications; code for the Board members</a:t>
            </a:r>
          </a:p>
          <a:p>
            <a:r>
              <a:rPr lang="en-US" dirty="0">
                <a:latin typeface="Arial" panose="020B0604020202020204" pitchFamily="34" charset="0"/>
                <a:cs typeface="Arial" panose="020B0604020202020204" pitchFamily="34" charset="0"/>
              </a:rPr>
              <a:t>Section 1-3: Duties of the Board of Ethics:</a:t>
            </a:r>
          </a:p>
          <a:p>
            <a:r>
              <a:rPr lang="en-US" dirty="0">
                <a:latin typeface="Arial" panose="020B0604020202020204" pitchFamily="34" charset="0"/>
                <a:cs typeface="Arial" panose="020B0604020202020204" pitchFamily="34" charset="0"/>
              </a:rPr>
              <a:t>Section 1-4: Investigation of Complaints: submitted under oath to Town Clerk; Prompt processing; Confidentiality; Probable Cause determination</a:t>
            </a:r>
          </a:p>
          <a:p>
            <a:r>
              <a:rPr lang="en-US" dirty="0">
                <a:latin typeface="Arial" panose="020B0604020202020204" pitchFamily="34" charset="0"/>
                <a:cs typeface="Arial" panose="020B0604020202020204" pitchFamily="34" charset="0"/>
              </a:rPr>
              <a:t>Section 1-4: hearing on the merits only if probable cause found; process for hearings; two year limitation period; cannot retaliate or threaten retaliation</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3626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93501-C7F9-474E-AC0E-1BFD123CCF20}"/>
              </a:ext>
            </a:extLst>
          </p:cNvPr>
          <p:cNvSpPr>
            <a:spLocks noGrp="1"/>
          </p:cNvSpPr>
          <p:nvPr>
            <p:ph type="title"/>
          </p:nvPr>
        </p:nvSpPr>
        <p:spPr/>
        <p:txBody>
          <a:bodyPr/>
          <a:lstStyle/>
          <a:p>
            <a:r>
              <a:rPr lang="en-US" dirty="0"/>
              <a:t>Berlin ethics policy</a:t>
            </a:r>
          </a:p>
        </p:txBody>
      </p:sp>
      <p:sp>
        <p:nvSpPr>
          <p:cNvPr id="3" name="Content Placeholder 2">
            <a:extLst>
              <a:ext uri="{FF2B5EF4-FFF2-40B4-BE49-F238E27FC236}">
                <a16:creationId xmlns:a16="http://schemas.microsoft.com/office/drawing/2014/main" id="{ADCD37E9-0F1C-451B-AA29-D65F8C6D75B3}"/>
              </a:ext>
            </a:extLst>
          </p:cNvPr>
          <p:cNvSpPr>
            <a:spLocks noGrp="1"/>
          </p:cNvSpPr>
          <p:nvPr>
            <p:ph idx="1"/>
          </p:nvPr>
        </p:nvSpPr>
        <p:spPr/>
        <p:txBody>
          <a:bodyPr>
            <a:normAutofit lnSpcReduction="10000"/>
          </a:bodyPr>
          <a:lstStyle/>
          <a:p>
            <a:r>
              <a:rPr lang="en-US" dirty="0">
                <a:latin typeface="Arial" panose="020B0604020202020204" pitchFamily="34" charset="0"/>
                <a:cs typeface="Arial" panose="020B0604020202020204" pitchFamily="34" charset="0"/>
              </a:rPr>
              <a:t>Section 1-5: Confidentiality; publication of findings by Board</a:t>
            </a:r>
          </a:p>
          <a:p>
            <a:r>
              <a:rPr lang="en-US" dirty="0">
                <a:latin typeface="Arial" panose="020B0604020202020204" pitchFamily="34" charset="0"/>
                <a:cs typeface="Arial" panose="020B0604020202020204" pitchFamily="34" charset="0"/>
              </a:rPr>
              <a:t>Section 1-6: Penalties</a:t>
            </a:r>
          </a:p>
          <a:p>
            <a:r>
              <a:rPr lang="en-US" dirty="0">
                <a:latin typeface="Arial" panose="020B0604020202020204" pitchFamily="34" charset="0"/>
                <a:cs typeface="Arial" panose="020B0604020202020204" pitchFamily="34" charset="0"/>
              </a:rPr>
              <a:t>Section 1-7: Conflicts of Interest/Standards of Conduct: Prohibited transactions; recusal; use of Town resources; contract prohibition; financial benefit; misuse of position; no solicitation; no bribes; gifts.</a:t>
            </a:r>
          </a:p>
          <a:p>
            <a:r>
              <a:rPr lang="en-US" dirty="0">
                <a:latin typeface="Arial" panose="020B0604020202020204" pitchFamily="34" charset="0"/>
                <a:cs typeface="Arial" panose="020B0604020202020204" pitchFamily="34" charset="0"/>
              </a:rPr>
              <a:t>Section 1-8: consultants/ vendors: prohibited transactions</a:t>
            </a:r>
          </a:p>
          <a:p>
            <a:r>
              <a:rPr lang="en-US" dirty="0">
                <a:latin typeface="Arial" panose="020B0604020202020204" pitchFamily="34" charset="0"/>
                <a:cs typeface="Arial" panose="020B0604020202020204" pitchFamily="34" charset="0"/>
              </a:rPr>
              <a:t>Section 1-9: Former Employees/Officials: prohibited transactions/dealings</a:t>
            </a:r>
          </a:p>
          <a:p>
            <a:r>
              <a:rPr lang="en-US" dirty="0">
                <a:latin typeface="Arial" panose="020B0604020202020204" pitchFamily="34" charset="0"/>
                <a:cs typeface="Arial" panose="020B0604020202020204" pitchFamily="34" charset="0"/>
              </a:rPr>
              <a:t>Section 1-10: Statements of Financial Interests: All elected officials, department heads/management employees with purchasing authority, Tax Collector, Assessor, Purchasing Agent, BAA, Town Atty and anyone else designated by Town Manager; Contents of Disclosure</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2479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88486-62C3-4EB3-9F77-E4B41E903725}"/>
              </a:ext>
            </a:extLst>
          </p:cNvPr>
          <p:cNvSpPr>
            <a:spLocks noGrp="1"/>
          </p:cNvSpPr>
          <p:nvPr>
            <p:ph type="title"/>
          </p:nvPr>
        </p:nvSpPr>
        <p:spPr/>
        <p:txBody>
          <a:bodyPr/>
          <a:lstStyle/>
          <a:p>
            <a:r>
              <a:rPr lang="en-US" dirty="0"/>
              <a:t>Berlin Ethics Policy</a:t>
            </a:r>
          </a:p>
        </p:txBody>
      </p:sp>
      <p:sp>
        <p:nvSpPr>
          <p:cNvPr id="3" name="Content Placeholder 2">
            <a:extLst>
              <a:ext uri="{FF2B5EF4-FFF2-40B4-BE49-F238E27FC236}">
                <a16:creationId xmlns:a16="http://schemas.microsoft.com/office/drawing/2014/main" id="{A7CB83FC-5648-4BD7-8EA4-38D924478E7C}"/>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Section 1-10: Requirements for Filing of Statement of Financial Interests: Town Clerk mails to existing personnel covered by (a)(1) and HR provides to new employees; noncompliance</a:t>
            </a:r>
          </a:p>
          <a:p>
            <a:r>
              <a:rPr lang="en-US" dirty="0">
                <a:latin typeface="Arial" panose="020B0604020202020204" pitchFamily="34" charset="0"/>
                <a:cs typeface="Arial" panose="020B0604020202020204" pitchFamily="34" charset="0"/>
              </a:rPr>
              <a:t>Section 1-11: Distribution of Ethics Policy: Town Manager </a:t>
            </a:r>
          </a:p>
          <a:p>
            <a:r>
              <a:rPr lang="en-US" dirty="0">
                <a:latin typeface="Arial" panose="020B0604020202020204" pitchFamily="34" charset="0"/>
                <a:cs typeface="Arial" panose="020B0604020202020204" pitchFamily="34" charset="0"/>
              </a:rPr>
              <a:t>Police Department employees exempted per TC resolution 12/18</a:t>
            </a:r>
          </a:p>
        </p:txBody>
      </p:sp>
    </p:spTree>
    <p:extLst>
      <p:ext uri="{BB962C8B-B14F-4D97-AF65-F5344CB8AC3E}">
        <p14:creationId xmlns:p14="http://schemas.microsoft.com/office/powerpoint/2010/main" val="1112125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A5042-5C23-40B1-9EB3-BD9FF59FF954}"/>
              </a:ext>
            </a:extLst>
          </p:cNvPr>
          <p:cNvSpPr>
            <a:spLocks noGrp="1"/>
          </p:cNvSpPr>
          <p:nvPr>
            <p:ph type="title"/>
          </p:nvPr>
        </p:nvSpPr>
        <p:spPr/>
        <p:txBody>
          <a:bodyPr/>
          <a:lstStyle/>
          <a:p>
            <a:r>
              <a:rPr lang="en-US" dirty="0"/>
              <a:t>Connecticut General Statutes</a:t>
            </a:r>
          </a:p>
        </p:txBody>
      </p:sp>
      <p:sp>
        <p:nvSpPr>
          <p:cNvPr id="3" name="Content Placeholder 2">
            <a:extLst>
              <a:ext uri="{FF2B5EF4-FFF2-40B4-BE49-F238E27FC236}">
                <a16:creationId xmlns:a16="http://schemas.microsoft.com/office/drawing/2014/main" id="{D4ED33A8-9FE2-4F40-B879-76F4363F3449}"/>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Code for Ethics for Public Officials: C.G.S. Sections 1-79 </a:t>
            </a:r>
            <a:r>
              <a:rPr lang="en-US" i="1" dirty="0">
                <a:latin typeface="Arial" panose="020B0604020202020204" pitchFamily="34" charset="0"/>
                <a:cs typeface="Arial" panose="020B0604020202020204" pitchFamily="34" charset="0"/>
              </a:rPr>
              <a:t>et seq. – applies to state-wide elected officers, state appointees, various others. </a:t>
            </a:r>
          </a:p>
          <a:p>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C.G.S. §7-148h(a) provides, in pertinent part, that “Any town, city, district, as defined in section 7-324, or borough may, by charter provision or ordinance, establish a board, commission, council, committee or other agency to investigate allegations of unethical conduct, corrupting influence or illegal activities levied against any official, officer or employee of such town, city, district or borough. The provisions of subsections (a) to (e), inclusive, of section 1-82a shall apply to allegations before any such agency of such conduct, influence or activities, to an investigation of such allegations conducted prior to a probable cause finding, and to a finding of probable cause or no probable cause.”</a:t>
            </a:r>
          </a:p>
        </p:txBody>
      </p:sp>
    </p:spTree>
    <p:extLst>
      <p:ext uri="{BB962C8B-B14F-4D97-AF65-F5344CB8AC3E}">
        <p14:creationId xmlns:p14="http://schemas.microsoft.com/office/powerpoint/2010/main" val="2276423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BE8FD-D135-4240-A421-354BC2410CA3}"/>
              </a:ext>
            </a:extLst>
          </p:cNvPr>
          <p:cNvSpPr>
            <a:spLocks noGrp="1"/>
          </p:cNvSpPr>
          <p:nvPr>
            <p:ph type="title"/>
          </p:nvPr>
        </p:nvSpPr>
        <p:spPr/>
        <p:txBody>
          <a:bodyPr/>
          <a:lstStyle/>
          <a:p>
            <a:r>
              <a:rPr lang="en-US" dirty="0"/>
              <a:t>Connecticut General Statutes</a:t>
            </a:r>
          </a:p>
        </p:txBody>
      </p:sp>
      <p:sp>
        <p:nvSpPr>
          <p:cNvPr id="3" name="Content Placeholder 2">
            <a:extLst>
              <a:ext uri="{FF2B5EF4-FFF2-40B4-BE49-F238E27FC236}">
                <a16:creationId xmlns:a16="http://schemas.microsoft.com/office/drawing/2014/main" id="{34CE7301-FE8A-4062-A1E7-8E69B48BEEFB}"/>
              </a:ext>
            </a:extLst>
          </p:cNvPr>
          <p:cNvSpPr>
            <a:spLocks noGrp="1"/>
          </p:cNvSpPr>
          <p:nvPr>
            <p:ph idx="1"/>
          </p:nvPr>
        </p:nvSpPr>
        <p:spPr/>
        <p:txBody>
          <a:bodyPr>
            <a:normAutofit/>
          </a:bodyPr>
          <a:lstStyle/>
          <a:p>
            <a:r>
              <a:rPr lang="en-US" dirty="0">
                <a:latin typeface="Arial" panose="020B0604020202020204" pitchFamily="34" charset="0"/>
                <a:cs typeface="Arial" panose="020B0604020202020204" pitchFamily="34" charset="0"/>
              </a:rPr>
              <a:t>Town of Berlin: pursuant to Chapter 9 of its Charter, adopted a Code of Ethics, established a Board of Ethics pursuant to C.G.S. §7-148h and adopted an Ethics Policy.  </a:t>
            </a:r>
          </a:p>
          <a:p>
            <a:r>
              <a:rPr lang="en-US" dirty="0">
                <a:latin typeface="Arial" panose="020B0604020202020204" pitchFamily="34" charset="0"/>
                <a:cs typeface="Arial" panose="020B0604020202020204" pitchFamily="34" charset="0"/>
              </a:rPr>
              <a:t>C.G.S. §7-148h(a) expressly provides that C.G.S. §1-82a applies to complaints filed with the Board of Ethics. </a:t>
            </a:r>
          </a:p>
          <a:p>
            <a:r>
              <a:rPr lang="en-US" dirty="0">
                <a:latin typeface="Arial" panose="020B0604020202020204" pitchFamily="34" charset="0"/>
                <a:cs typeface="Arial" panose="020B0604020202020204" pitchFamily="34" charset="0"/>
              </a:rPr>
              <a:t>C.G.S. §1-82a(a), provides, in pertinent part: </a:t>
            </a:r>
            <a:r>
              <a:rPr lang="en-US" b="1" dirty="0">
                <a:latin typeface="Arial" panose="020B0604020202020204" pitchFamily="34" charset="0"/>
                <a:cs typeface="Arial" panose="020B0604020202020204" pitchFamily="34" charset="0"/>
              </a:rPr>
              <a:t>Unless probable cause found</a:t>
            </a:r>
            <a:r>
              <a:rPr lang="en-US" dirty="0">
                <a:latin typeface="Arial" panose="020B0604020202020204" pitchFamily="34" charset="0"/>
                <a:cs typeface="Arial" panose="020B0604020202020204" pitchFamily="34" charset="0"/>
              </a:rPr>
              <a:t>, a complaint alleging a violation shall be confidential except upon the request of the respondent. Any information supplied to or received shall not be disclosed to any third party.</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4688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F62A9-2487-4EAC-9143-6DFBECC0E1A6}"/>
              </a:ext>
            </a:extLst>
          </p:cNvPr>
          <p:cNvSpPr>
            <a:spLocks noGrp="1"/>
          </p:cNvSpPr>
          <p:nvPr>
            <p:ph type="title"/>
          </p:nvPr>
        </p:nvSpPr>
        <p:spPr/>
        <p:txBody>
          <a:bodyPr/>
          <a:lstStyle/>
          <a:p>
            <a:r>
              <a:rPr lang="en-US" dirty="0"/>
              <a:t>Connecticut General Statutes</a:t>
            </a:r>
          </a:p>
        </p:txBody>
      </p:sp>
      <p:sp>
        <p:nvSpPr>
          <p:cNvPr id="3" name="Content Placeholder 2">
            <a:extLst>
              <a:ext uri="{FF2B5EF4-FFF2-40B4-BE49-F238E27FC236}">
                <a16:creationId xmlns:a16="http://schemas.microsoft.com/office/drawing/2014/main" id="{7E7C083E-C59A-4FA5-B93A-5A198726C7F7}"/>
              </a:ext>
            </a:extLst>
          </p:cNvPr>
          <p:cNvSpPr>
            <a:spLocks noGrp="1"/>
          </p:cNvSpPr>
          <p:nvPr>
            <p:ph idx="1"/>
          </p:nvPr>
        </p:nvSpPr>
        <p:spPr/>
        <p:txBody>
          <a:bodyPr/>
          <a:lstStyle/>
          <a:p>
            <a:r>
              <a:rPr lang="en-US" dirty="0"/>
              <a:t>C.G.S. §1-82a(b) provides, in pertinent part:</a:t>
            </a:r>
          </a:p>
          <a:p>
            <a:pPr marL="0" indent="0">
              <a:buNone/>
            </a:pPr>
            <a:r>
              <a:rPr lang="en-US" dirty="0"/>
              <a:t>An investigation conducted prior to a probable cause finding shall be confidential except upon the request of the respondent. If the investigation is confidential, the allegations in the complaint and any information supplied to or received from the Office of State Ethics shall not be disclosed during the investigation to any third party by a complainant, respondent, witness, designated party, or board or staff member of the Office of State Ethics.</a:t>
            </a:r>
          </a:p>
          <a:p>
            <a:pPr marL="0" indent="0">
              <a:buNone/>
            </a:pPr>
            <a:r>
              <a:rPr lang="en-US" dirty="0"/>
              <a:t>* FOIC decisions have been clear and consistent: confidentiality maintained unless probable cause found.</a:t>
            </a:r>
          </a:p>
          <a:p>
            <a:endParaRPr lang="en-US" dirty="0"/>
          </a:p>
        </p:txBody>
      </p:sp>
    </p:spTree>
    <p:extLst>
      <p:ext uri="{BB962C8B-B14F-4D97-AF65-F5344CB8AC3E}">
        <p14:creationId xmlns:p14="http://schemas.microsoft.com/office/powerpoint/2010/main" val="14182947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TM03090430[[fn=Banded]]</Template>
  <TotalTime>194</TotalTime>
  <Words>941</Words>
  <Application>Microsoft Office PowerPoint</Application>
  <PresentationFormat>Widescreen</PresentationFormat>
  <Paragraphs>52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Corbel</vt:lpstr>
      <vt:lpstr>Wingdings</vt:lpstr>
      <vt:lpstr>Banded</vt:lpstr>
      <vt:lpstr>Berlin Ethics code/policy: an overview</vt:lpstr>
      <vt:lpstr>Introduction: applicable laws</vt:lpstr>
      <vt:lpstr>Town Charter: Berlin code of ethics</vt:lpstr>
      <vt:lpstr>Berlin Ethics Policy</vt:lpstr>
      <vt:lpstr>Berlin ethics policy</vt:lpstr>
      <vt:lpstr>Berlin Ethics Policy</vt:lpstr>
      <vt:lpstr>Connecticut General Statutes</vt:lpstr>
      <vt:lpstr>Connecticut General Statutes</vt:lpstr>
      <vt:lpstr>Connecticut General Statutes</vt:lpstr>
      <vt:lpstr>Town Charter: other provisions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Berlin Ethics code/policy: an overview</dc:title>
  <dc:creator>Jeffrey Donofrio</dc:creator>
  <cp:lastModifiedBy>Jeffrey Donofrio</cp:lastModifiedBy>
  <cp:revision>9</cp:revision>
  <dcterms:created xsi:type="dcterms:W3CDTF">2020-12-10T18:26:47Z</dcterms:created>
  <dcterms:modified xsi:type="dcterms:W3CDTF">2020-12-10T21:41:47Z</dcterms:modified>
</cp:coreProperties>
</file>