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4" r:id="rId1"/>
    <p:sldMasterId id="2147484137" r:id="rId2"/>
  </p:sldMasterIdLst>
  <p:notesMasterIdLst>
    <p:notesMasterId r:id="rId48"/>
  </p:notesMasterIdLst>
  <p:handoutMasterIdLst>
    <p:handoutMasterId r:id="rId49"/>
  </p:handoutMasterIdLst>
  <p:sldIdLst>
    <p:sldId id="256" r:id="rId3"/>
    <p:sldId id="419" r:id="rId4"/>
    <p:sldId id="420" r:id="rId5"/>
    <p:sldId id="405" r:id="rId6"/>
    <p:sldId id="333" r:id="rId7"/>
    <p:sldId id="417" r:id="rId8"/>
    <p:sldId id="382" r:id="rId9"/>
    <p:sldId id="366" r:id="rId10"/>
    <p:sldId id="421" r:id="rId11"/>
    <p:sldId id="423" r:id="rId12"/>
    <p:sldId id="404" r:id="rId13"/>
    <p:sldId id="422" r:id="rId14"/>
    <p:sldId id="361" r:id="rId15"/>
    <p:sldId id="414" r:id="rId16"/>
    <p:sldId id="387" r:id="rId17"/>
    <p:sldId id="409" r:id="rId18"/>
    <p:sldId id="310" r:id="rId19"/>
    <p:sldId id="302" r:id="rId20"/>
    <p:sldId id="416" r:id="rId21"/>
    <p:sldId id="425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8" userDrawn="1">
          <p15:clr>
            <a:srgbClr val="A4A3A4"/>
          </p15:clr>
        </p15:guide>
        <p15:guide id="2" pos="22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9933"/>
    <a:srgbClr val="FF0000"/>
    <a:srgbClr val="0099CC"/>
    <a:srgbClr val="CC99FF"/>
    <a:srgbClr val="00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92AD2-53E0-4371-8E3D-7D55D11C9E20}" v="2" dt="2021-03-30T16:58:46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0327" autoAdjust="0"/>
  </p:normalViewPr>
  <p:slideViewPr>
    <p:cSldViewPr>
      <p:cViewPr varScale="1">
        <p:scale>
          <a:sx n="99" d="100"/>
          <a:sy n="99" d="100"/>
        </p:scale>
        <p:origin x="19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" y="-72"/>
      </p:cViewPr>
      <p:guideLst>
        <p:guide orient="horz" pos="2978"/>
        <p:guide pos="22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elaney" userId="04dece15-de8e-4152-a926-a2de0906c316" providerId="ADAL" clId="{18192AD2-53E0-4371-8E3D-7D55D11C9E20}"/>
    <pc:docChg chg="undo redo custSel addSld delSld modSld">
      <pc:chgData name="Kevin Delaney" userId="04dece15-de8e-4152-a926-a2de0906c316" providerId="ADAL" clId="{18192AD2-53E0-4371-8E3D-7D55D11C9E20}" dt="2021-03-30T17:07:39.624" v="126" actId="1076"/>
      <pc:docMkLst>
        <pc:docMk/>
      </pc:docMkLst>
      <pc:sldChg chg="modSp mod">
        <pc:chgData name="Kevin Delaney" userId="04dece15-de8e-4152-a926-a2de0906c316" providerId="ADAL" clId="{18192AD2-53E0-4371-8E3D-7D55D11C9E20}" dt="2021-03-30T17:00:37.185" v="92" actId="255"/>
        <pc:sldMkLst>
          <pc:docMk/>
          <pc:sldMk cId="0" sldId="256"/>
        </pc:sldMkLst>
        <pc:spChg chg="mod">
          <ac:chgData name="Kevin Delaney" userId="04dece15-de8e-4152-a926-a2de0906c316" providerId="ADAL" clId="{18192AD2-53E0-4371-8E3D-7D55D11C9E20}" dt="2021-03-30T17:00:37.185" v="92" actId="255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57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58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59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0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1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2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3"/>
        </pc:sldMkLst>
      </pc:sldChg>
      <pc:sldChg chg="modSp add mod">
        <pc:chgData name="Kevin Delaney" userId="04dece15-de8e-4152-a926-a2de0906c316" providerId="ADAL" clId="{18192AD2-53E0-4371-8E3D-7D55D11C9E20}" dt="2021-03-30T17:04:10.629" v="93" actId="14100"/>
        <pc:sldMkLst>
          <pc:docMk/>
          <pc:sldMk cId="0" sldId="264"/>
        </pc:sldMkLst>
        <pc:spChg chg="mod">
          <ac:chgData name="Kevin Delaney" userId="04dece15-de8e-4152-a926-a2de0906c316" providerId="ADAL" clId="{18192AD2-53E0-4371-8E3D-7D55D11C9E20}" dt="2021-03-30T17:00:35.165" v="90" actId="14100"/>
          <ac:spMkLst>
            <pc:docMk/>
            <pc:sldMk cId="0" sldId="264"/>
            <ac:spMk id="387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4:10.629" v="93" actId="14100"/>
          <ac:spMkLst>
            <pc:docMk/>
            <pc:sldMk cId="0" sldId="264"/>
            <ac:spMk id="388" creationId="{00000000-0000-0000-0000-000000000000}"/>
          </ac:spMkLst>
        </pc:sp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5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6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7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68"/>
        </pc:sldMkLst>
      </pc:sldChg>
      <pc:sldChg chg="modSp add mod">
        <pc:chgData name="Kevin Delaney" userId="04dece15-de8e-4152-a926-a2de0906c316" providerId="ADAL" clId="{18192AD2-53E0-4371-8E3D-7D55D11C9E20}" dt="2021-03-30T17:04:29.724" v="96" actId="6549"/>
        <pc:sldMkLst>
          <pc:docMk/>
          <pc:sldMk cId="0" sldId="269"/>
        </pc:sldMkLst>
        <pc:spChg chg="mod">
          <ac:chgData name="Kevin Delaney" userId="04dece15-de8e-4152-a926-a2de0906c316" providerId="ADAL" clId="{18192AD2-53E0-4371-8E3D-7D55D11C9E20}" dt="2021-03-30T17:04:29.724" v="96" actId="6549"/>
          <ac:spMkLst>
            <pc:docMk/>
            <pc:sldMk cId="0" sldId="269"/>
            <ac:spMk id="425" creationId="{00000000-0000-0000-0000-000000000000}"/>
          </ac:spMkLst>
        </pc:sp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70"/>
        </pc:sldMkLst>
      </pc:sldChg>
      <pc:sldChg chg="modSp add mod">
        <pc:chgData name="Kevin Delaney" userId="04dece15-de8e-4152-a926-a2de0906c316" providerId="ADAL" clId="{18192AD2-53E0-4371-8E3D-7D55D11C9E20}" dt="2021-03-30T17:06:04.726" v="116" actId="1076"/>
        <pc:sldMkLst>
          <pc:docMk/>
          <pc:sldMk cId="0" sldId="271"/>
        </pc:sldMkLst>
        <pc:spChg chg="mod">
          <ac:chgData name="Kevin Delaney" userId="04dece15-de8e-4152-a926-a2de0906c316" providerId="ADAL" clId="{18192AD2-53E0-4371-8E3D-7D55D11C9E20}" dt="2021-03-30T17:05:44.192" v="109" actId="1076"/>
          <ac:spMkLst>
            <pc:docMk/>
            <pc:sldMk cId="0" sldId="271"/>
            <ac:spMk id="438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5:40.566" v="108" actId="1076"/>
          <ac:spMkLst>
            <pc:docMk/>
            <pc:sldMk cId="0" sldId="271"/>
            <ac:spMk id="439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6:04.726" v="116" actId="1076"/>
          <ac:spMkLst>
            <pc:docMk/>
            <pc:sldMk cId="0" sldId="271"/>
            <ac:spMk id="440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5:20.692" v="103" actId="255"/>
          <ac:spMkLst>
            <pc:docMk/>
            <pc:sldMk cId="0" sldId="271"/>
            <ac:spMk id="441" creationId="{00000000-0000-0000-0000-000000000000}"/>
          </ac:spMkLst>
        </pc:spChg>
      </pc:sldChg>
      <pc:sldChg chg="modSp add mod">
        <pc:chgData name="Kevin Delaney" userId="04dece15-de8e-4152-a926-a2de0906c316" providerId="ADAL" clId="{18192AD2-53E0-4371-8E3D-7D55D11C9E20}" dt="2021-03-30T17:06:21.548" v="117" actId="1076"/>
        <pc:sldMkLst>
          <pc:docMk/>
          <pc:sldMk cId="0" sldId="272"/>
        </pc:sldMkLst>
        <pc:graphicFrameChg chg="mod">
          <ac:chgData name="Kevin Delaney" userId="04dece15-de8e-4152-a926-a2de0906c316" providerId="ADAL" clId="{18192AD2-53E0-4371-8E3D-7D55D11C9E20}" dt="2021-03-30T17:06:21.548" v="117" actId="1076"/>
          <ac:graphicFrameMkLst>
            <pc:docMk/>
            <pc:sldMk cId="0" sldId="272"/>
            <ac:graphicFrameMk id="452" creationId="{00000000-0000-0000-0000-000000000000}"/>
          </ac:graphicFrameMkLst>
        </pc:graphicFrameChg>
      </pc:sldChg>
      <pc:sldChg chg="modSp add mod">
        <pc:chgData name="Kevin Delaney" userId="04dece15-de8e-4152-a926-a2de0906c316" providerId="ADAL" clId="{18192AD2-53E0-4371-8E3D-7D55D11C9E20}" dt="2021-03-30T17:06:29.383" v="118" actId="404"/>
        <pc:sldMkLst>
          <pc:docMk/>
          <pc:sldMk cId="0" sldId="273"/>
        </pc:sldMkLst>
        <pc:spChg chg="mod">
          <ac:chgData name="Kevin Delaney" userId="04dece15-de8e-4152-a926-a2de0906c316" providerId="ADAL" clId="{18192AD2-53E0-4371-8E3D-7D55D11C9E20}" dt="2021-03-30T17:06:29.383" v="118" actId="404"/>
          <ac:spMkLst>
            <pc:docMk/>
            <pc:sldMk cId="0" sldId="273"/>
            <ac:spMk id="460" creationId="{00000000-0000-0000-0000-000000000000}"/>
          </ac:spMkLst>
        </pc:sp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74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75"/>
        </pc:sldMkLst>
      </pc:sldChg>
      <pc:sldChg chg="modSp add mod">
        <pc:chgData name="Kevin Delaney" userId="04dece15-de8e-4152-a926-a2de0906c316" providerId="ADAL" clId="{18192AD2-53E0-4371-8E3D-7D55D11C9E20}" dt="2021-03-30T17:07:12.969" v="121" actId="1076"/>
        <pc:sldMkLst>
          <pc:docMk/>
          <pc:sldMk cId="0" sldId="276"/>
        </pc:sldMkLst>
        <pc:spChg chg="mod">
          <ac:chgData name="Kevin Delaney" userId="04dece15-de8e-4152-a926-a2de0906c316" providerId="ADAL" clId="{18192AD2-53E0-4371-8E3D-7D55D11C9E20}" dt="2021-03-30T17:07:12.969" v="121" actId="1076"/>
          <ac:spMkLst>
            <pc:docMk/>
            <pc:sldMk cId="0" sldId="276"/>
            <ac:spMk id="488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7:05.356" v="119" actId="1076"/>
          <ac:spMkLst>
            <pc:docMk/>
            <pc:sldMk cId="0" sldId="276"/>
            <ac:spMk id="489" creationId="{00000000-0000-0000-0000-000000000000}"/>
          </ac:spMkLst>
        </pc:spChg>
        <pc:picChg chg="mod">
          <ac:chgData name="Kevin Delaney" userId="04dece15-de8e-4152-a926-a2de0906c316" providerId="ADAL" clId="{18192AD2-53E0-4371-8E3D-7D55D11C9E20}" dt="2021-03-30T17:07:08.090" v="120" actId="1076"/>
          <ac:picMkLst>
            <pc:docMk/>
            <pc:sldMk cId="0" sldId="276"/>
            <ac:picMk id="492" creationId="{00000000-0000-0000-0000-000000000000}"/>
          </ac:picMkLst>
        </pc:picChg>
      </pc:sldChg>
      <pc:sldChg chg="modSp add mod">
        <pc:chgData name="Kevin Delaney" userId="04dece15-de8e-4152-a926-a2de0906c316" providerId="ADAL" clId="{18192AD2-53E0-4371-8E3D-7D55D11C9E20}" dt="2021-03-30T17:07:29.620" v="125" actId="14100"/>
        <pc:sldMkLst>
          <pc:docMk/>
          <pc:sldMk cId="0" sldId="277"/>
        </pc:sldMkLst>
        <pc:spChg chg="mod">
          <ac:chgData name="Kevin Delaney" userId="04dece15-de8e-4152-a926-a2de0906c316" providerId="ADAL" clId="{18192AD2-53E0-4371-8E3D-7D55D11C9E20}" dt="2021-03-30T16:56:45.798" v="32" actId="27636"/>
          <ac:spMkLst>
            <pc:docMk/>
            <pc:sldMk cId="0" sldId="277"/>
            <ac:spMk id="497" creationId="{00000000-0000-0000-0000-000000000000}"/>
          </ac:spMkLst>
        </pc:spChg>
        <pc:spChg chg="mod">
          <ac:chgData name="Kevin Delaney" userId="04dece15-de8e-4152-a926-a2de0906c316" providerId="ADAL" clId="{18192AD2-53E0-4371-8E3D-7D55D11C9E20}" dt="2021-03-30T17:07:29.620" v="125" actId="14100"/>
          <ac:spMkLst>
            <pc:docMk/>
            <pc:sldMk cId="0" sldId="277"/>
            <ac:spMk id="498" creationId="{00000000-0000-0000-0000-000000000000}"/>
          </ac:spMkLst>
        </pc:spChg>
        <pc:picChg chg="mod">
          <ac:chgData name="Kevin Delaney" userId="04dece15-de8e-4152-a926-a2de0906c316" providerId="ADAL" clId="{18192AD2-53E0-4371-8E3D-7D55D11C9E20}" dt="2021-03-30T17:07:19.265" v="122" actId="1076"/>
          <ac:picMkLst>
            <pc:docMk/>
            <pc:sldMk cId="0" sldId="277"/>
            <ac:picMk id="499" creationId="{00000000-0000-0000-0000-000000000000}"/>
          </ac:picMkLst>
        </pc:pic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78"/>
        </pc:sldMkLst>
      </pc:sldChg>
      <pc:sldChg chg="modSp add mod">
        <pc:chgData name="Kevin Delaney" userId="04dece15-de8e-4152-a926-a2de0906c316" providerId="ADAL" clId="{18192AD2-53E0-4371-8E3D-7D55D11C9E20}" dt="2021-03-30T17:07:39.624" v="126" actId="1076"/>
        <pc:sldMkLst>
          <pc:docMk/>
          <pc:sldMk cId="0" sldId="279"/>
        </pc:sldMkLst>
        <pc:picChg chg="mod">
          <ac:chgData name="Kevin Delaney" userId="04dece15-de8e-4152-a926-a2de0906c316" providerId="ADAL" clId="{18192AD2-53E0-4371-8E3D-7D55D11C9E20}" dt="2021-03-30T17:07:39.624" v="126" actId="1076"/>
          <ac:picMkLst>
            <pc:docMk/>
            <pc:sldMk cId="0" sldId="279"/>
            <ac:picMk id="513" creationId="{00000000-0000-0000-0000-000000000000}"/>
          </ac:picMkLst>
        </pc:picChg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80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281"/>
        </pc:sldMkLst>
      </pc:sldChg>
      <pc:sldChg chg="modSp mod">
        <pc:chgData name="Kevin Delaney" userId="04dece15-de8e-4152-a926-a2de0906c316" providerId="ADAL" clId="{18192AD2-53E0-4371-8E3D-7D55D11C9E20}" dt="2021-03-30T16:57:44.193" v="69" actId="20577"/>
        <pc:sldMkLst>
          <pc:docMk/>
          <pc:sldMk cId="747348274" sldId="419"/>
        </pc:sldMkLst>
        <pc:spChg chg="mod">
          <ac:chgData name="Kevin Delaney" userId="04dece15-de8e-4152-a926-a2de0906c316" providerId="ADAL" clId="{18192AD2-53E0-4371-8E3D-7D55D11C9E20}" dt="2021-03-30T16:57:44.193" v="69" actId="20577"/>
          <ac:spMkLst>
            <pc:docMk/>
            <pc:sldMk cId="747348274" sldId="419"/>
            <ac:spMk id="3" creationId="{00000000-0000-0000-0000-000000000000}"/>
          </ac:spMkLst>
        </pc:spChg>
      </pc:sldChg>
      <pc:sldChg chg="del">
        <pc:chgData name="Kevin Delaney" userId="04dece15-de8e-4152-a926-a2de0906c316" providerId="ADAL" clId="{18192AD2-53E0-4371-8E3D-7D55D11C9E20}" dt="2021-03-30T16:56:48.290" v="33" actId="47"/>
        <pc:sldMkLst>
          <pc:docMk/>
          <pc:sldMk cId="1626127036" sldId="424"/>
        </pc:sldMkLst>
      </pc:sldChg>
      <pc:sldChg chg="add">
        <pc:chgData name="Kevin Delaney" userId="04dece15-de8e-4152-a926-a2de0906c316" providerId="ADAL" clId="{18192AD2-53E0-4371-8E3D-7D55D11C9E20}" dt="2021-03-30T16:56:45.751" v="31"/>
        <pc:sldMkLst>
          <pc:docMk/>
          <pc:sldMk cId="0" sldId="4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ahoe\TH_public\Excel%20-%20Sal.%20Anal.%20for%20Budgets\FY22%20Input%20Forms\FY22%20Town%20Budget%20Inputs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tahoe\TH_public\Excel%20-%20Sal.%20Anal.%20for%20Budgets\FY22%20Input%20Forms\FY22%20Town%20Budget%20Inputs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berlinct-my.sharepoint.com/personal/kdelaney_town_berlin_ct_us/Documents/2022%20Budget/Annual%20Budget%20Hearing/Where%20do%20my%20tax%20dollars%20go%20supporting%20document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berlinct-my.sharepoint.com/personal/kdelaney_town_berlin_ct_us/Documents/Pensions/ADEC_Member%20Counts_2020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79824561403508"/>
          <c:y val="9.3055555555555558E-2"/>
          <c:w val="0.66447368421052622"/>
          <c:h val="0.841666666666666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C3-433F-829E-C8922FE3A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C3-433F-829E-C8922FE3AF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C3-433F-829E-C8922FE3AF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C3-433F-829E-C8922FE3AF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C3-433F-829E-C8922FE3AF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C3-433F-829E-C8922FE3AF56}"/>
              </c:ext>
            </c:extLst>
          </c:dPt>
          <c:dLbls>
            <c:dLbl>
              <c:idx val="0"/>
              <c:layout>
                <c:manualLayout>
                  <c:x val="2.8937117417918753E-2"/>
                  <c:y val="4.266667562554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C3-433F-829E-C8922FE3AF56}"/>
                </c:ext>
              </c:extLst>
            </c:dLbl>
            <c:dLbl>
              <c:idx val="1"/>
              <c:layout>
                <c:manualLayout>
                  <c:x val="-4.4518642181413465E-2"/>
                  <c:y val="4.00000083989518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3-433F-829E-C8922FE3AF56}"/>
                </c:ext>
              </c:extLst>
            </c:dLbl>
            <c:dLbl>
              <c:idx val="2"/>
              <c:layout>
                <c:manualLayout>
                  <c:x val="-1.3355592654424051E-2"/>
                  <c:y val="-6.933334789151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3-433F-829E-C8922FE3AF56}"/>
                </c:ext>
              </c:extLst>
            </c:dLbl>
            <c:dLbl>
              <c:idx val="3"/>
              <c:layout>
                <c:manualLayout>
                  <c:x val="-2.2259321090706732E-2"/>
                  <c:y val="-6.40000134383230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3-433F-829E-C8922FE3AF56}"/>
                </c:ext>
              </c:extLst>
            </c:dLbl>
            <c:dLbl>
              <c:idx val="4"/>
              <c:layout>
                <c:manualLayout>
                  <c:x val="6.9069795551871802E-2"/>
                  <c:y val="-6.8111111111111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C3-433F-829E-C8922FE3AF56}"/>
                </c:ext>
              </c:extLst>
            </c:dLbl>
            <c:dLbl>
              <c:idx val="5"/>
              <c:layout>
                <c:manualLayout>
                  <c:x val="6.4474202237878156E-2"/>
                  <c:y val="0.10011111111111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3487705484183"/>
                      <c:h val="6.9361111111111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1C3-433F-829E-C8922FE3A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Summary'!$AA$561:$AA$566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Summary'!$AB$561:$AB$566</c:f>
              <c:numCache>
                <c:formatCode>"$"#,##0_);\("$"#,##0\)</c:formatCode>
                <c:ptCount val="6"/>
                <c:pt idx="0">
                  <c:v>47885632</c:v>
                </c:pt>
                <c:pt idx="1">
                  <c:v>4590554</c:v>
                </c:pt>
                <c:pt idx="2">
                  <c:v>31871467.999999996</c:v>
                </c:pt>
                <c:pt idx="3">
                  <c:v>9028893</c:v>
                </c:pt>
                <c:pt idx="4">
                  <c:v>370000</c:v>
                </c:pt>
                <c:pt idx="5">
                  <c:v>212500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C3-433F-829E-C8922FE3AF5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1C3-433F-829E-C8922FE3AF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1C3-433F-829E-C8922FE3AF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1C3-433F-829E-C8922FE3AF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1C3-433F-829E-C8922FE3AF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1C3-433F-829E-C8922FE3AF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1C3-433F-829E-C8922FE3AF56}"/>
              </c:ext>
            </c:extLst>
          </c:dPt>
          <c:cat>
            <c:strRef>
              <c:f>'Budget Summary'!$AA$561:$AA$566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Summary'!$AC$561:$AC$566</c:f>
              <c:numCache>
                <c:formatCode>0.0%</c:formatCode>
                <c:ptCount val="6"/>
                <c:pt idx="0">
                  <c:v>0.50964365358026675</c:v>
                </c:pt>
                <c:pt idx="1">
                  <c:v>4.8856966375999962E-2</c:v>
                </c:pt>
                <c:pt idx="2">
                  <c:v>0.33920595214210714</c:v>
                </c:pt>
                <c:pt idx="3">
                  <c:v>9.6093918449385723E-2</c:v>
                </c:pt>
                <c:pt idx="4">
                  <c:v>3.9378858323243738E-3</c:v>
                </c:pt>
                <c:pt idx="5">
                  <c:v>2.2616236199160256E-3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1C3-433F-829E-C8922FE3A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30022269435"/>
          <c:y val="0.13623270608123136"/>
          <c:w val="0.63992784786085632"/>
          <c:h val="0.756199341607722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2-4CBF-9B8E-5B759DAAFD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2-4CBF-9B8E-5B759DAAFD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2-4CBF-9B8E-5B759DAAFD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C2-4CBF-9B8E-5B759DAAFD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C2-4CBF-9B8E-5B759DAAFD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C2-4CBF-9B8E-5B759DAAFD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C2-4CBF-9B8E-5B759DAAFD22}"/>
              </c:ext>
            </c:extLst>
          </c:dPt>
          <c:dLbls>
            <c:dLbl>
              <c:idx val="0"/>
              <c:layout>
                <c:manualLayout>
                  <c:x val="4.3029267996106658E-2"/>
                  <c:y val="-0.429878553316428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C2-4CBF-9B8E-5B759DAAFD22}"/>
                </c:ext>
              </c:extLst>
            </c:dLbl>
            <c:dLbl>
              <c:idx val="1"/>
              <c:layout>
                <c:manualLayout>
                  <c:x val="-0.11952800318785521"/>
                  <c:y val="-0.191149294897459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2-4CBF-9B8E-5B759DAAFD22}"/>
                </c:ext>
              </c:extLst>
            </c:dLbl>
            <c:dLbl>
              <c:idx val="2"/>
              <c:layout>
                <c:manualLayout>
                  <c:x val="4.5667041276199506E-2"/>
                  <c:y val="-0.25125691433247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C2-4CBF-9B8E-5B759DAAFD22}"/>
                </c:ext>
              </c:extLst>
            </c:dLbl>
            <c:dLbl>
              <c:idx val="3"/>
              <c:layout>
                <c:manualLayout>
                  <c:x val="1.9410317608910502E-2"/>
                  <c:y val="-0.154370887063030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C2-4CBF-9B8E-5B759DAAFD22}"/>
                </c:ext>
              </c:extLst>
            </c:dLbl>
            <c:dLbl>
              <c:idx val="4"/>
              <c:layout>
                <c:manualLayout>
                  <c:x val="5.3164704319650882E-2"/>
                  <c:y val="-2.17017447449736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C2-4CBF-9B8E-5B759DAAFD22}"/>
                </c:ext>
              </c:extLst>
            </c:dLbl>
            <c:dLbl>
              <c:idx val="5"/>
              <c:layout>
                <c:manualLayout>
                  <c:x val="3.4803033159825608E-2"/>
                  <c:y val="8.63218893359165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C2-4CBF-9B8E-5B759DAAFD22}"/>
                </c:ext>
              </c:extLst>
            </c:dLbl>
            <c:dLbl>
              <c:idx val="6"/>
              <c:layout>
                <c:manualLayout>
                  <c:x val="-1.7982492349217512E-2"/>
                  <c:y val="0.213367500901021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C2-4CBF-9B8E-5B759DAAF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Summary'!$S$412:$S$418</c:f>
              <c:strCache>
                <c:ptCount val="7"/>
                <c:pt idx="0">
                  <c:v>Taxes</c:v>
                </c:pt>
                <c:pt idx="1">
                  <c:v>Fees</c:v>
                </c:pt>
                <c:pt idx="2">
                  <c:v>State Education Grants</c:v>
                </c:pt>
                <c:pt idx="3">
                  <c:v>State Non-Education Grants</c:v>
                </c:pt>
                <c:pt idx="4">
                  <c:v>Svc Fees &amp; Inv Earnings</c:v>
                </c:pt>
                <c:pt idx="5">
                  <c:v>Transfers In</c:v>
                </c:pt>
                <c:pt idx="6">
                  <c:v>Use of Fund Balance</c:v>
                </c:pt>
              </c:strCache>
            </c:strRef>
          </c:cat>
          <c:val>
            <c:numRef>
              <c:f>'Budget Summary'!$W$412:$W$418</c:f>
              <c:numCache>
                <c:formatCode>0.0%</c:formatCode>
                <c:ptCount val="7"/>
                <c:pt idx="0">
                  <c:v>0.8658011612229316</c:v>
                </c:pt>
                <c:pt idx="1">
                  <c:v>3.8772360047457703E-2</c:v>
                </c:pt>
                <c:pt idx="2">
                  <c:v>6.2480412343901282E-2</c:v>
                </c:pt>
                <c:pt idx="3">
                  <c:v>1.1961924220027478E-2</c:v>
                </c:pt>
                <c:pt idx="4">
                  <c:v>3.0029040205143843E-3</c:v>
                </c:pt>
                <c:pt idx="5">
                  <c:v>1.2819414824418132E-2</c:v>
                </c:pt>
                <c:pt idx="6">
                  <c:v>5.1618233207495184E-3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C2-4CBF-9B8E-5B759DAAF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5-434F-B879-30A96B44D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5-434F-B879-30A96B44D1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5-434F-B879-30A96B44D1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95-434F-B879-30A96B44D1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95-434F-B879-30A96B44D1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95-434F-B879-30A96B44D1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95-434F-B879-30A96B44D1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95-434F-B879-30A96B44D1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95-434F-B879-30A96B44D1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95-434F-B879-30A96B44D1B5}"/>
              </c:ext>
            </c:extLst>
          </c:dPt>
          <c:dLbls>
            <c:dLbl>
              <c:idx val="0"/>
              <c:layout>
                <c:manualLayout>
                  <c:x val="-3.3471128608923886E-2"/>
                  <c:y val="-8.79629629629630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5-434F-B879-30A96B44D1B5}"/>
                </c:ext>
              </c:extLst>
            </c:dLbl>
            <c:dLbl>
              <c:idx val="1"/>
              <c:layout>
                <c:manualLayout>
                  <c:x val="3.766478342749522E-2"/>
                  <c:y val="-1.70316334332688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95-434F-B879-30A96B44D1B5}"/>
                </c:ext>
              </c:extLst>
            </c:dLbl>
            <c:dLbl>
              <c:idx val="2"/>
              <c:layout>
                <c:manualLayout>
                  <c:x val="4.5154974946313417E-2"/>
                  <c:y val="-4.9270013123359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5-434F-B879-30A96B44D1B5}"/>
                </c:ext>
              </c:extLst>
            </c:dLbl>
            <c:dLbl>
              <c:idx val="3"/>
              <c:layout>
                <c:manualLayout>
                  <c:x val="4.5454545454544342E-3"/>
                  <c:y val="-4.09570939049286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95-434F-B879-30A96B44D1B5}"/>
                </c:ext>
              </c:extLst>
            </c:dLbl>
            <c:dLbl>
              <c:idx val="4"/>
              <c:layout>
                <c:manualLayout>
                  <c:x val="3.8940944881889761E-2"/>
                  <c:y val="-8.83178404782736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95-434F-B879-30A96B44D1B5}"/>
                </c:ext>
              </c:extLst>
            </c:dLbl>
            <c:dLbl>
              <c:idx val="5"/>
              <c:layout>
                <c:manualLayout>
                  <c:x val="8.1751849200668095E-2"/>
                  <c:y val="-8.02413240011665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95-434F-B879-30A96B44D1B5}"/>
                </c:ext>
              </c:extLst>
            </c:dLbl>
            <c:dLbl>
              <c:idx val="6"/>
              <c:layout>
                <c:manualLayout>
                  <c:x val="0.1329812693867812"/>
                  <c:y val="-3.44205672207640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95-434F-B879-30A96B44D1B5}"/>
                </c:ext>
              </c:extLst>
            </c:dLbl>
            <c:dLbl>
              <c:idx val="7"/>
              <c:layout>
                <c:manualLayout>
                  <c:x val="0.1602470770699117"/>
                  <c:y val="4.2376239428404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95-434F-B879-30A96B44D1B5}"/>
                </c:ext>
              </c:extLst>
            </c:dLbl>
            <c:dLbl>
              <c:idx val="8"/>
              <c:layout>
                <c:manualLayout>
                  <c:x val="8.193721547518424E-3"/>
                  <c:y val="5.10510280382068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95-434F-B879-30A96B44D1B5}"/>
                </c:ext>
              </c:extLst>
            </c:dLbl>
            <c:dLbl>
              <c:idx val="9"/>
              <c:layout>
                <c:manualLayout>
                  <c:x val="-0.1751412429378531"/>
                  <c:y val="5.5961081280740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95-434F-B879-30A96B44D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'Rev by Grouping'!$A$85:$A$94</c:f>
              <c:strCache>
                <c:ptCount val="10"/>
                <c:pt idx="0">
                  <c:v>Education</c:v>
                </c:pt>
                <c:pt idx="1">
                  <c:v>Public Safety</c:v>
                </c:pt>
                <c:pt idx="2">
                  <c:v>Debt Service</c:v>
                </c:pt>
                <c:pt idx="3">
                  <c:v>Physical Services</c:v>
                </c:pt>
                <c:pt idx="4">
                  <c:v>Parks, Rec &amp; Library</c:v>
                </c:pt>
                <c:pt idx="5">
                  <c:v>General Government</c:v>
                </c:pt>
                <c:pt idx="6">
                  <c:v>Health &amp; Human Services</c:v>
                </c:pt>
                <c:pt idx="7">
                  <c:v>Townwide</c:v>
                </c:pt>
                <c:pt idx="8">
                  <c:v>Community Development</c:v>
                </c:pt>
                <c:pt idx="9">
                  <c:v>Pension</c:v>
                </c:pt>
              </c:strCache>
            </c:strRef>
          </c:cat>
          <c:val>
            <c:numRef>
              <c:f>'Rev by Grouping'!$D$85:$D$94</c:f>
              <c:numCache>
                <c:formatCode>0.0%</c:formatCode>
                <c:ptCount val="10"/>
                <c:pt idx="0">
                  <c:v>0.5614111576175016</c:v>
                </c:pt>
                <c:pt idx="1">
                  <c:v>0.11372213533079209</c:v>
                </c:pt>
                <c:pt idx="2">
                  <c:v>0.10582965343277005</c:v>
                </c:pt>
                <c:pt idx="3">
                  <c:v>9.6384481915875925E-2</c:v>
                </c:pt>
                <c:pt idx="4">
                  <c:v>4.0047674657807633E-2</c:v>
                </c:pt>
                <c:pt idx="5">
                  <c:v>3.3553096859751837E-2</c:v>
                </c:pt>
                <c:pt idx="6">
                  <c:v>2.097403014905995E-2</c:v>
                </c:pt>
                <c:pt idx="7">
                  <c:v>2.0245730477498426E-2</c:v>
                </c:pt>
                <c:pt idx="8">
                  <c:v>7.8320395589425232E-3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095-434F-B879-30A96B44D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for Graphs'!$J$4</c:f>
              <c:strCache>
                <c:ptCount val="1"/>
                <c:pt idx="0">
                  <c:v>Normal Cost</c:v>
                </c:pt>
              </c:strCache>
            </c:strRef>
          </c:tx>
          <c:spPr>
            <a:solidFill>
              <a:srgbClr val="5B07A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[0]!Graph_ADEC_NC</c:f>
              <c:numCache>
                <c:formatCode>#,##0</c:formatCode>
                <c:ptCount val="5"/>
                <c:pt idx="0">
                  <c:v>178836</c:v>
                </c:pt>
                <c:pt idx="1">
                  <c:v>149216</c:v>
                </c:pt>
                <c:pt idx="2">
                  <c:v>120712</c:v>
                </c:pt>
                <c:pt idx="3">
                  <c:v>144349</c:v>
                </c:pt>
                <c:pt idx="4">
                  <c:v>145176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F-4C19-8D12-7940C99C5B17}"/>
            </c:ext>
          </c:extLst>
        </c:ser>
        <c:ser>
          <c:idx val="1"/>
          <c:order val="1"/>
          <c:tx>
            <c:strRef>
              <c:f>'Data for Graphs'!$K$4</c:f>
              <c:strCache>
                <c:ptCount val="1"/>
                <c:pt idx="0">
                  <c:v>Past Service Cost</c:v>
                </c:pt>
              </c:strCache>
            </c:strRef>
          </c:tx>
          <c:spPr>
            <a:solidFill>
              <a:srgbClr val="FE500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[0]!Graph_ADEC_PSC</c:f>
              <c:numCache>
                <c:formatCode>#,##0</c:formatCode>
                <c:ptCount val="5"/>
                <c:pt idx="0">
                  <c:v>1269559</c:v>
                </c:pt>
                <c:pt idx="1">
                  <c:v>1457485</c:v>
                </c:pt>
                <c:pt idx="2">
                  <c:v>1453518</c:v>
                </c:pt>
                <c:pt idx="3">
                  <c:v>1618384</c:v>
                </c:pt>
                <c:pt idx="4">
                  <c:v>2250465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F-4C19-8D12-7940C99C5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06016"/>
        <c:axId val="237682688"/>
      </c:barChart>
      <c:catAx>
        <c:axId val="2376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82688"/>
        <c:crosses val="autoZero"/>
        <c:auto val="1"/>
        <c:lblAlgn val="ctr"/>
        <c:lblOffset val="100"/>
        <c:noMultiLvlLbl val="0"/>
      </c:catAx>
      <c:valAx>
        <c:axId val="23768268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37606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C0D34-FA90-4C09-8546-7C2638EE9EB7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D957F3A-3C07-4E66-B1A4-E10A650062F1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l"/>
          <a:r>
            <a:rPr lang="en-US" sz="2000" b="1" u="none" dirty="0"/>
            <a:t>BOARD OF EDUCATION</a:t>
          </a:r>
        </a:p>
      </dgm:t>
    </dgm:pt>
    <dgm:pt modelId="{33282DB7-A9D5-4DE4-BD8A-CFF65D2F084C}" type="parTrans" cxnId="{0E55002F-E05E-4D9F-A3D5-1D5176458961}">
      <dgm:prSet/>
      <dgm:spPr/>
      <dgm:t>
        <a:bodyPr/>
        <a:lstStyle/>
        <a:p>
          <a:endParaRPr lang="en-US"/>
        </a:p>
      </dgm:t>
    </dgm:pt>
    <dgm:pt modelId="{DE3058AA-3036-4799-98C7-3F6AE4637DEB}" type="sibTrans" cxnId="{0E55002F-E05E-4D9F-A3D5-1D5176458961}">
      <dgm:prSet/>
      <dgm:spPr/>
      <dgm:t>
        <a:bodyPr/>
        <a:lstStyle/>
        <a:p>
          <a:endParaRPr lang="en-US"/>
        </a:p>
      </dgm:t>
    </dgm:pt>
    <dgm:pt modelId="{28CC298C-3E01-4CC2-8353-6B97043B8C5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dirty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Electricity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Liability Insurance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Worker’s Comp. Insurance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Facilities Maintenance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u="none" dirty="0"/>
            <a:t>Grounds Maintenance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0" u="none" dirty="0"/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u="none" dirty="0"/>
            <a:t>SHARED SERVICES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100" b="0" u="none" dirty="0"/>
            <a:t>Nurses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100" b="0" u="none" dirty="0"/>
            <a:t>Crossing Guards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School Security Guards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School Resource Officers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Debt Service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Capital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u="none" dirty="0"/>
            <a:t>Financial Audit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u="none" dirty="0"/>
        </a:p>
      </dgm:t>
    </dgm:pt>
    <dgm:pt modelId="{5DC5949E-B2CF-45D5-BA6D-3FFF11C6197B}" type="parTrans" cxnId="{2BA154F1-DA5D-4A41-992B-4C3EA922A118}">
      <dgm:prSet/>
      <dgm:spPr/>
      <dgm:t>
        <a:bodyPr/>
        <a:lstStyle/>
        <a:p>
          <a:endParaRPr lang="en-US"/>
        </a:p>
      </dgm:t>
    </dgm:pt>
    <dgm:pt modelId="{143FA3AC-29F2-41B4-9673-64E9F4A543A5}" type="sibTrans" cxnId="{2BA154F1-DA5D-4A41-992B-4C3EA922A118}">
      <dgm:prSet/>
      <dgm:spPr/>
      <dgm:t>
        <a:bodyPr/>
        <a:lstStyle/>
        <a:p>
          <a:endParaRPr lang="en-US"/>
        </a:p>
      </dgm:t>
    </dgm:pt>
    <dgm:pt modelId="{00F941AF-3763-4976-9172-5B176C8210AD}">
      <dgm:prSet phldrT="[Text]" custT="1"/>
      <dgm:spPr/>
      <dgm:t>
        <a:bodyPr/>
        <a:lstStyle/>
        <a:p>
          <a:pPr algn="r"/>
          <a:r>
            <a:rPr lang="en-US" sz="2000" b="1" u="none" dirty="0"/>
            <a:t>GENERAL GOVERNMENT</a:t>
          </a:r>
        </a:p>
      </dgm:t>
    </dgm:pt>
    <dgm:pt modelId="{5E1E026C-CBC4-48DE-98CB-43E4A891C32F}" type="parTrans" cxnId="{9C50ED4B-332B-4C83-88B9-9995AA6A008B}">
      <dgm:prSet/>
      <dgm:spPr/>
      <dgm:t>
        <a:bodyPr/>
        <a:lstStyle/>
        <a:p>
          <a:endParaRPr lang="en-US"/>
        </a:p>
      </dgm:t>
    </dgm:pt>
    <dgm:pt modelId="{8B1743C0-2EF8-4224-881A-C4A5F91A871A}" type="sibTrans" cxnId="{9C50ED4B-332B-4C83-88B9-9995AA6A008B}">
      <dgm:prSet/>
      <dgm:spPr/>
      <dgm:t>
        <a:bodyPr/>
        <a:lstStyle/>
        <a:p>
          <a:endParaRPr lang="en-US"/>
        </a:p>
      </dgm:t>
    </dgm:pt>
    <dgm:pt modelId="{14760BD6-3A2B-4330-BA6F-51C8C78FD7F1}" type="pres">
      <dgm:prSet presAssocID="{A52C0D34-FA90-4C09-8546-7C2638EE9EB7}" presName="Name0" presStyleCnt="0">
        <dgm:presLayoutVars>
          <dgm:chMax val="7"/>
          <dgm:dir/>
          <dgm:resizeHandles val="exact"/>
        </dgm:presLayoutVars>
      </dgm:prSet>
      <dgm:spPr/>
    </dgm:pt>
    <dgm:pt modelId="{B9C7D046-525D-4652-BE01-13668BC80205}" type="pres">
      <dgm:prSet presAssocID="{A52C0D34-FA90-4C09-8546-7C2638EE9EB7}" presName="ellipse1" presStyleLbl="vennNode1" presStyleIdx="0" presStyleCnt="3" custScaleX="161677" custScaleY="166694" custLinFactX="-36198" custLinFactNeighborX="-100000" custLinFactNeighborY="31667">
        <dgm:presLayoutVars>
          <dgm:bulletEnabled val="1"/>
        </dgm:presLayoutVars>
      </dgm:prSet>
      <dgm:spPr/>
    </dgm:pt>
    <dgm:pt modelId="{B7F41271-26E7-4BAD-8B98-1AA26F9A0B32}" type="pres">
      <dgm:prSet presAssocID="{A52C0D34-FA90-4C09-8546-7C2638EE9EB7}" presName="ellipse2" presStyleLbl="vennNode1" presStyleIdx="1" presStyleCnt="3" custScaleX="172826" custScaleY="166694" custLinFactNeighborX="-1364" custLinFactNeighborY="-33347">
        <dgm:presLayoutVars>
          <dgm:bulletEnabled val="1"/>
        </dgm:presLayoutVars>
      </dgm:prSet>
      <dgm:spPr/>
    </dgm:pt>
    <dgm:pt modelId="{C42F4045-DB80-4156-8208-AA90AE73527C}" type="pres">
      <dgm:prSet presAssocID="{A52C0D34-FA90-4C09-8546-7C2638EE9EB7}" presName="ellipse3" presStyleLbl="vennNode1" presStyleIdx="2" presStyleCnt="3" custScaleX="168610" custScaleY="166653" custLinFactNeighborX="90499" custLinFactNeighborY="31598">
        <dgm:presLayoutVars>
          <dgm:bulletEnabled val="1"/>
        </dgm:presLayoutVars>
      </dgm:prSet>
      <dgm:spPr/>
    </dgm:pt>
  </dgm:ptLst>
  <dgm:cxnLst>
    <dgm:cxn modelId="{0E55002F-E05E-4D9F-A3D5-1D5176458961}" srcId="{A52C0D34-FA90-4C09-8546-7C2638EE9EB7}" destId="{2D957F3A-3C07-4E66-B1A4-E10A650062F1}" srcOrd="0" destOrd="0" parTransId="{33282DB7-A9D5-4DE4-BD8A-CFF65D2F084C}" sibTransId="{DE3058AA-3036-4799-98C7-3F6AE4637DEB}"/>
    <dgm:cxn modelId="{5264903E-3D67-42F2-99D0-6D8CA7601F5B}" type="presOf" srcId="{A52C0D34-FA90-4C09-8546-7C2638EE9EB7}" destId="{14760BD6-3A2B-4330-BA6F-51C8C78FD7F1}" srcOrd="0" destOrd="0" presId="urn:microsoft.com/office/officeart/2005/8/layout/rings+Icon"/>
    <dgm:cxn modelId="{9C50ED4B-332B-4C83-88B9-9995AA6A008B}" srcId="{A52C0D34-FA90-4C09-8546-7C2638EE9EB7}" destId="{00F941AF-3763-4976-9172-5B176C8210AD}" srcOrd="2" destOrd="0" parTransId="{5E1E026C-CBC4-48DE-98CB-43E4A891C32F}" sibTransId="{8B1743C0-2EF8-4224-881A-C4A5F91A871A}"/>
    <dgm:cxn modelId="{DC2D4876-BDA5-4834-B9C9-F2C9B40C29E6}" type="presOf" srcId="{00F941AF-3763-4976-9172-5B176C8210AD}" destId="{C42F4045-DB80-4156-8208-AA90AE73527C}" srcOrd="0" destOrd="0" presId="urn:microsoft.com/office/officeart/2005/8/layout/rings+Icon"/>
    <dgm:cxn modelId="{AFDEA8A5-D7FE-4FC5-A13C-D0BB51EE1C59}" type="presOf" srcId="{28CC298C-3E01-4CC2-8353-6B97043B8C50}" destId="{B7F41271-26E7-4BAD-8B98-1AA26F9A0B32}" srcOrd="0" destOrd="0" presId="urn:microsoft.com/office/officeart/2005/8/layout/rings+Icon"/>
    <dgm:cxn modelId="{DC40EBE7-DD50-4861-A916-82E2CD2B1FBF}" type="presOf" srcId="{2D957F3A-3C07-4E66-B1A4-E10A650062F1}" destId="{B9C7D046-525D-4652-BE01-13668BC80205}" srcOrd="0" destOrd="0" presId="urn:microsoft.com/office/officeart/2005/8/layout/rings+Icon"/>
    <dgm:cxn modelId="{2BA154F1-DA5D-4A41-992B-4C3EA922A118}" srcId="{A52C0D34-FA90-4C09-8546-7C2638EE9EB7}" destId="{28CC298C-3E01-4CC2-8353-6B97043B8C50}" srcOrd="1" destOrd="0" parTransId="{5DC5949E-B2CF-45D5-BA6D-3FFF11C6197B}" sibTransId="{143FA3AC-29F2-41B4-9673-64E9F4A543A5}"/>
    <dgm:cxn modelId="{A86E670D-A09E-4775-AB44-D26FEEBE4B6F}" type="presParOf" srcId="{14760BD6-3A2B-4330-BA6F-51C8C78FD7F1}" destId="{B9C7D046-525D-4652-BE01-13668BC80205}" srcOrd="0" destOrd="0" presId="urn:microsoft.com/office/officeart/2005/8/layout/rings+Icon"/>
    <dgm:cxn modelId="{83D4C67E-8B8D-4120-B561-AED802D812E0}" type="presParOf" srcId="{14760BD6-3A2B-4330-BA6F-51C8C78FD7F1}" destId="{B7F41271-26E7-4BAD-8B98-1AA26F9A0B32}" srcOrd="1" destOrd="0" presId="urn:microsoft.com/office/officeart/2005/8/layout/rings+Icon"/>
    <dgm:cxn modelId="{EAFC24A3-3596-4DB4-8B8D-79079D58561E}" type="presParOf" srcId="{14760BD6-3A2B-4330-BA6F-51C8C78FD7F1}" destId="{C42F4045-DB80-4156-8208-AA90AE73527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7D046-525D-4652-BE01-13668BC80205}">
      <dsp:nvSpPr>
        <dsp:cNvPr id="0" name=""/>
        <dsp:cNvSpPr/>
      </dsp:nvSpPr>
      <dsp:spPr>
        <a:xfrm>
          <a:off x="0" y="-36862"/>
          <a:ext cx="3547558" cy="3657590"/>
        </a:xfrm>
        <a:prstGeom prst="ellipse">
          <a:avLst/>
        </a:prstGeom>
        <a:solidFill>
          <a:srgbClr val="FF000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/>
            <a:t>BOARD OF EDUCATION</a:t>
          </a:r>
        </a:p>
      </dsp:txBody>
      <dsp:txXfrm>
        <a:off x="519528" y="498780"/>
        <a:ext cx="2508502" cy="2586306"/>
      </dsp:txXfrm>
    </dsp:sp>
    <dsp:sp modelId="{B7F41271-26E7-4BAD-8B98-1AA26F9A0B32}">
      <dsp:nvSpPr>
        <dsp:cNvPr id="0" name=""/>
        <dsp:cNvSpPr/>
      </dsp:nvSpPr>
      <dsp:spPr>
        <a:xfrm>
          <a:off x="2380010" y="9"/>
          <a:ext cx="3792192" cy="3657590"/>
        </a:xfrm>
        <a:prstGeom prst="ellipse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u="sng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Electricity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Liability Insurance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Worker’s Comp. Insurance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Facilities Maintenance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u="none" kern="1200" dirty="0"/>
            <a:t>Grounds Maintenance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0" u="none" kern="1200" dirty="0"/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u="none" kern="1200" dirty="0"/>
            <a:t>SHARED SERVICES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100" b="0" u="none" kern="1200" dirty="0"/>
            <a:t>Nurses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100" b="0" u="none" kern="1200" dirty="0"/>
            <a:t>Crossing Guards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Security Guards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Resource Officers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Debt Service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Capital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Financial Audit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u="none" kern="1200" dirty="0"/>
        </a:p>
      </dsp:txBody>
      <dsp:txXfrm>
        <a:off x="2935364" y="535651"/>
        <a:ext cx="2681484" cy="2586306"/>
      </dsp:txXfrm>
    </dsp:sp>
    <dsp:sp modelId="{C42F4045-DB80-4156-8208-AA90AE73527C}">
      <dsp:nvSpPr>
        <dsp:cNvPr id="0" name=""/>
        <dsp:cNvSpPr/>
      </dsp:nvSpPr>
      <dsp:spPr>
        <a:xfrm>
          <a:off x="4987116" y="-37926"/>
          <a:ext cx="3699683" cy="3656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/>
            <a:t>GENERAL GOVERNMENT</a:t>
          </a:r>
        </a:p>
      </dsp:txBody>
      <dsp:txXfrm>
        <a:off x="5528922" y="497584"/>
        <a:ext cx="2616071" cy="2585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19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19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D5A40C35-8A4D-4A0C-9684-8274AF0A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194" y="0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719638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821" y="4486874"/>
            <a:ext cx="5254554" cy="42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194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3" rIns="95003" bIns="47503" numCol="1" anchor="b" anchorCtr="0" compatLnSpc="1">
            <a:prstTxWarp prst="textNoShape">
              <a:avLst/>
            </a:prstTxWarp>
          </a:bodyPr>
          <a:lstStyle>
            <a:lvl1pPr algn="r" defTabSz="942888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70C7F4C5-4B36-41CE-A870-AACCAC0D5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72B7-B937-4D8E-8E51-1C2907C07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317" name="Google Shape;317;p1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b9022b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bb9022b2f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bb9022b2f3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cad4bbb7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cad4bbb7fc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cad4bbb7fc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cb903f1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ccb903f180_0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ccb903f180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cbead1955_2_7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ccbead195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369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368" name="Google Shape;368;p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b9022b2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bb9022b2f3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bb9022b2f3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6D80D-845E-4541-9C44-B3F51979E4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/>
              <a:t>- $648k reduction to BOE (including health insurance)</a:t>
            </a:r>
            <a:endParaRPr lang="en-US" dirty="0"/>
          </a:p>
          <a:p>
            <a:r>
              <a:rPr lang="en-US" dirty="0"/>
              <a:t>- $3.4M reduction to General Government – mostly through capital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bb6a4953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bb6a4953aa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bb6a4953aa_0_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b6a4953aa_4_10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gbb6a4953aa_4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b6a4953aa_4_1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bb6a4953aa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38" y="697225"/>
            <a:ext cx="3505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b6a4953aa_4_1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gbb6a4953aa_4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46" name="Google Shape;446;p2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c49c680b2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c49c680b27_1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c49c680b27_1_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57" name="Google Shape;457;gc49c680b27_1_12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gc49c680b27_1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3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67" name="Google Shape;467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5" name="Google Shape;475;p3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76" name="Google Shape;476;p33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F3159-AF5E-4DE8-8C34-C82D7AA382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36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86" name="Google Shape;486;p3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c3df4f6793_25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gc3df4f6793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bb6a4953a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bb6a4953aa_1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bb6a4953aa_1_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4431587a80e2f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1e4431587a80e2fa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g1e4431587a80e2fa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cbead1955_0_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ccbead19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5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b2fbdd30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bb2fbdd30d_2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gbb2fbdd30d_2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 Council priorities – Education, Public Safety, Economic Development, Social &amp; Recreational Services </a:t>
            </a:r>
          </a:p>
          <a:p>
            <a:endParaRPr lang="en-US" dirty="0"/>
          </a:p>
          <a:p>
            <a:r>
              <a:rPr lang="en-US" dirty="0"/>
              <a:t>Recognition of economic challenges for individuals &amp; businesses – 2</a:t>
            </a:r>
            <a:r>
              <a:rPr lang="en-US" baseline="30000" dirty="0"/>
              <a:t>nd</a:t>
            </a:r>
            <a:r>
              <a:rPr lang="en-US" dirty="0"/>
              <a:t> year in a row with 0 mill rate increase – same mill rate in FY22 as in FY20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F4C5-4B36-41CE-A870-AACCAC0D5D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3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Roads: LOTCIP road project (Porters Pass, Christian Lane &amp; Deming Rd); remaining local roads depend on final town contribution to LOTCIP project</a:t>
            </a:r>
          </a:p>
          <a:p>
            <a:endParaRPr lang="en-US" dirty="0"/>
          </a:p>
          <a:p>
            <a:r>
              <a:rPr lang="en-US" dirty="0"/>
              <a:t>Bridges: Kensington Rd, Glen Street, 4-Bridge (complete Heritage Drive and start last bridge), S-T work on Spruce (using reimbursement from 4-bridge to fund </a:t>
            </a:r>
            <a:r>
              <a:rPr lang="en-US"/>
              <a:t>Spruce replacement)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5EB0-B96C-4C88-91E5-34EF18A21B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B30C-2F09-4772-82E9-BC0E67114F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A65D-88AA-4860-BD0D-EA26976F46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Starting showing this slide in FY18 presentation – down $25.4 million in less than 5 years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6/30/2017 balance : $115 million ($106.1 debt + $8.9 million NPL)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6351F-E496-46B8-9C15-780C60C235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262C8-4BCA-4CFB-952F-C3F6E6E0C8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75A10-7DFC-4561-B906-C6F25F97D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5A21-3A7A-4603-981D-3A5D7EECF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27998-3566-4096-9323-AC760150F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F4CA-69D1-44B8-B2E6-08EA26277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48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1_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b6a4953aa_4_13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bb6a4953aa_4_139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gbb6a4953aa_4_139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bb6a4953aa_4_13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gbb6a4953aa_4_1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gbb6a4953aa_4_1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bb6a4953aa_4_1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bb6a4953aa_4_1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3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4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8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36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5C4-CCE6-49B7-B911-12A9310BEB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3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3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9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1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2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39EB6-61BD-42B4-AA98-971FE09B38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7722D-54EC-4C58-9738-B7AF17098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7AE12-ED31-4612-B69B-EDF050702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BE373-4BE6-4F86-9573-C3189CC53A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65F07-B87D-4D31-BAC1-B74E72C1F6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E441-EFFE-4617-A4F2-F7ED6A3DC8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D7468-EED4-4C10-9683-67983EF292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EEB5140-3A41-47BC-992A-0389AD2005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49" r:id="rId13"/>
    <p:sldLayoutId id="2147484150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30D8-D33C-424F-A110-D3EB1A4BC51A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town.berlin.ct.us/topic/index.php?topicid=324&amp;structureid=1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2161358"/>
            <a:ext cx="9144000" cy="907214"/>
          </a:xfrm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of Finance Proposed Budget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458" y="3429000"/>
            <a:ext cx="8875485" cy="1219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eaLnBrk="1" hangingPunct="1"/>
            <a:r>
              <a:rPr lang="en-US" sz="6700" b="1" dirty="0">
                <a:solidFill>
                  <a:schemeClr val="hlink"/>
                </a:solidFill>
              </a:rPr>
              <a:t>Fiscal Year 2022</a:t>
            </a:r>
          </a:p>
          <a:p>
            <a:pPr eaLnBrk="1" hangingPunct="1"/>
            <a:r>
              <a:rPr lang="en-US" sz="4800" b="1" dirty="0">
                <a:solidFill>
                  <a:schemeClr val="hlink"/>
                </a:solidFill>
              </a:rPr>
              <a:t>March 30, 2021</a:t>
            </a:r>
            <a:endParaRPr lang="en-US" sz="4800" dirty="0">
              <a:solidFill>
                <a:schemeClr val="hlink"/>
              </a:solidFill>
            </a:endParaRPr>
          </a:p>
        </p:txBody>
      </p:sp>
      <p:pic>
        <p:nvPicPr>
          <p:cNvPr id="4101" name="Picture 3" descr="TOWN SEAL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1135"/>
            <a:ext cx="142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257" y="5167183"/>
            <a:ext cx="8875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This presentation is available under Finance/Budget on the Town website: </a:t>
            </a:r>
          </a:p>
          <a:p>
            <a:pPr algn="ctr"/>
            <a:r>
              <a:rPr lang="en-US" sz="1500" b="1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https://www.town.berlin.ct.us/topic/index.php?topicid=324&amp;structureid=16</a:t>
            </a:r>
            <a:endParaRPr lang="en-US" sz="1500" b="1" i="1" dirty="0">
              <a:solidFill>
                <a:srgbClr val="FF0000"/>
              </a:solidFill>
            </a:endParaRPr>
          </a:p>
          <a:p>
            <a:pPr algn="ctr"/>
            <a:endParaRPr lang="en-US" b="1" i="1" dirty="0">
              <a:solidFill>
                <a:srgbClr val="FF0000"/>
              </a:solidFill>
            </a:endParaRPr>
          </a:p>
          <a:p>
            <a:pPr algn="ctr"/>
            <a:r>
              <a:rPr lang="en-US" sz="1600" dirty="0"/>
              <a:t>The Annual Report is under the Town Manager’s Dept. on the Town website: 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</a:rPr>
              <a:t>https://www.town.berlin.ct.us/department/index.php?structureid=27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C07D3-E222-4D86-8DBD-CB10E23A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8" y="231135"/>
            <a:ext cx="1898643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268C-D7A0-4362-9C38-6D670B84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600200"/>
          </a:xfrm>
        </p:spPr>
        <p:txBody>
          <a:bodyPr/>
          <a:lstStyle/>
          <a:p>
            <a:r>
              <a:rPr lang="en-US" dirty="0"/>
              <a:t>General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20221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45372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General Government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F242-3780-452E-935D-2DF856CADE1E}"/>
              </a:ext>
            </a:extLst>
          </p:cNvPr>
          <p:cNvSpPr txBox="1"/>
          <p:nvPr/>
        </p:nvSpPr>
        <p:spPr>
          <a:xfrm>
            <a:off x="304800" y="5445900"/>
            <a:ext cx="8534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rgbClr val="FF0000"/>
                </a:solidFill>
              </a:rPr>
              <a:t>Continue to provide services residents expect, grow the local economy and closely manage the Town’s liabilities.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6E226-3762-490B-861C-F4089104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1600200"/>
            <a:ext cx="4828450" cy="3456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867400"/>
            <a:ext cx="8686800" cy="76944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LEGALLY REQUIRED LONG-TERM OBLIGATIONS</a:t>
            </a:r>
          </a:p>
          <a:p>
            <a:pPr algn="ctr"/>
            <a:r>
              <a:rPr lang="en-US" sz="1600" dirty="0"/>
              <a:t>Bonds, Leases, </a:t>
            </a:r>
            <a:r>
              <a:rPr lang="en-US" sz="1600" u="sng" dirty="0"/>
              <a:t>Closed</a:t>
            </a:r>
            <a:r>
              <a:rPr lang="en-US" sz="1600" dirty="0"/>
              <a:t> Defined Benefit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80772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ON-GOING OPERATIONS</a:t>
            </a:r>
          </a:p>
          <a:p>
            <a:pPr algn="ctr"/>
            <a:r>
              <a:rPr lang="en-US" sz="1600" dirty="0"/>
              <a:t>Legal, Contractual and Regulatory Compliance &amp; Safe/Quality Community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38117"/>
            <a:ext cx="8686800" cy="39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AREAS OF “NEW” INVESTMENT IN FY 2022</a:t>
            </a:r>
            <a:endParaRPr lang="en-US" sz="2800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2400" b="1" u="sng" dirty="0"/>
          </a:p>
        </p:txBody>
      </p:sp>
      <p:sp>
        <p:nvSpPr>
          <p:cNvPr id="7" name="Can 6"/>
          <p:cNvSpPr/>
          <p:nvPr/>
        </p:nvSpPr>
        <p:spPr>
          <a:xfrm>
            <a:off x="533400" y="1676400"/>
            <a:ext cx="1905000" cy="289805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Infrastructure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HVAC Updates</a:t>
            </a:r>
          </a:p>
          <a:p>
            <a:pPr algn="ctr"/>
            <a:r>
              <a:rPr lang="en-US" dirty="0"/>
              <a:t>Athletic Fields</a:t>
            </a:r>
          </a:p>
          <a:p>
            <a:pPr algn="ctr"/>
            <a:r>
              <a:rPr lang="en-US" dirty="0"/>
              <a:t>Roads</a:t>
            </a:r>
          </a:p>
          <a:p>
            <a:pPr algn="ctr"/>
            <a:r>
              <a:rPr lang="en-US" dirty="0"/>
              <a:t>Bridges</a:t>
            </a:r>
          </a:p>
        </p:txBody>
      </p:sp>
      <p:sp>
        <p:nvSpPr>
          <p:cNvPr id="8" name="Can 7"/>
          <p:cNvSpPr/>
          <p:nvPr/>
        </p:nvSpPr>
        <p:spPr>
          <a:xfrm>
            <a:off x="3621024" y="1676400"/>
            <a:ext cx="1901952" cy="2895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r>
              <a:rPr lang="en-US" b="1" u="sng" dirty="0"/>
              <a:t>Education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Fire Alarms</a:t>
            </a:r>
          </a:p>
          <a:p>
            <a:pPr algn="ctr"/>
            <a:r>
              <a:rPr lang="en-US" dirty="0"/>
              <a:t>Vans</a:t>
            </a:r>
          </a:p>
          <a:p>
            <a:pPr algn="ctr"/>
            <a:r>
              <a:rPr lang="en-US" dirty="0"/>
              <a:t>ADA Upgrades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6705600" y="1676400"/>
            <a:ext cx="1905000" cy="2895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Economic Dev.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Farm. Ave./</a:t>
            </a:r>
          </a:p>
          <a:p>
            <a:pPr algn="ctr"/>
            <a:r>
              <a:rPr lang="en-US" dirty="0"/>
              <a:t>Main St./</a:t>
            </a:r>
          </a:p>
          <a:p>
            <a:pPr algn="ctr"/>
            <a:r>
              <a:rPr lang="en-US" dirty="0"/>
              <a:t>Berlin Turnpike</a:t>
            </a:r>
            <a:endParaRPr lang="en-US" b="1" u="sng" dirty="0"/>
          </a:p>
          <a:p>
            <a:pPr algn="ctr"/>
            <a:r>
              <a:rPr lang="en-US" dirty="0"/>
              <a:t>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76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General Gov’t Budget Priorities</a:t>
            </a:r>
          </a:p>
        </p:txBody>
      </p:sp>
    </p:spTree>
    <p:extLst>
      <p:ext uri="{BB962C8B-B14F-4D97-AF65-F5344CB8AC3E}">
        <p14:creationId xmlns:p14="http://schemas.microsoft.com/office/powerpoint/2010/main" val="274696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n-US" sz="3600" dirty="0">
                <a:solidFill>
                  <a:schemeClr val="hlink"/>
                </a:solidFill>
              </a:rPr>
              <a:t>Drivers of Gen Gov’t $1.3 million increase</a:t>
            </a:r>
            <a:br>
              <a:rPr lang="en-US" sz="4400" dirty="0">
                <a:solidFill>
                  <a:schemeClr val="hlink"/>
                </a:solidFill>
              </a:rPr>
            </a:br>
            <a:r>
              <a:rPr lang="en-US" sz="2000" dirty="0">
                <a:solidFill>
                  <a:schemeClr val="hlink"/>
                </a:solidFill>
              </a:rPr>
              <a:t>(FY21 vs. FY22)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68E2C-342A-42F5-9933-C5933CD37E85}"/>
              </a:ext>
            </a:extLst>
          </p:cNvPr>
          <p:cNvSpPr txBox="1">
            <a:spLocks/>
          </p:cNvSpPr>
          <p:nvPr/>
        </p:nvSpPr>
        <p:spPr>
          <a:xfrm>
            <a:off x="697231" y="1223011"/>
            <a:ext cx="7886700" cy="5395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Contingency: +$200k (assigning fund balance – no tax impact)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Employee-related costs: +$447k (1.2%)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insurance: +$194k (6.8% YOY increase)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ew position wages: +$139k</a:t>
            </a:r>
          </a:p>
          <a:p>
            <a:pPr marL="971550" marR="0" lvl="2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full-time, temporary &amp; 5 part-time</a:t>
            </a:r>
          </a:p>
          <a:p>
            <a:pPr marL="971550" marR="0" lvl="2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Community Development &amp; Social/Recreational efforts</a:t>
            </a:r>
          </a:p>
          <a:p>
            <a:pPr marL="971550" marR="0" lvl="2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$71k of the increase completely offset by increased Building revenue</a:t>
            </a:r>
          </a:p>
          <a:p>
            <a:pPr marL="514350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wages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increase: +$114k </a:t>
            </a:r>
          </a:p>
          <a:p>
            <a:pPr lvl="2" fontAlgn="auto">
              <a:spcAft>
                <a:spcPts val="0"/>
              </a:spcAft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0.67% 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YOY increase</a:t>
            </a:r>
          </a:p>
          <a:p>
            <a:pPr lvl="2" fontAlgn="auto">
              <a:spcAft>
                <a:spcPts val="0"/>
              </a:spcAft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Defunded 3 full-time &amp; 1 part-time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Electricity (schools &amp; town facilities): +$78k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Refuse Disposal: +$54k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costs increasing $10k - $50k each: +$387k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Legal, Tax refunds, operating materials, irrigation at Timberlin, Economic Development promotion, computer equipment and school security guards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00B0F0"/>
                </a:solidFill>
              </a:rPr>
              <a:t>General Fund Capital Investments</a:t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$370K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(0.4% of proposed budget)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305800" cy="3733800"/>
          </a:xfrm>
        </p:spPr>
        <p:txBody>
          <a:bodyPr>
            <a:normAutofit/>
          </a:bodyPr>
          <a:lstStyle/>
          <a:p>
            <a:pPr lvl="1"/>
            <a:r>
              <a:rPr lang="en-US" sz="2700" dirty="0">
                <a:solidFill>
                  <a:schemeClr val="tx1"/>
                </a:solidFill>
              </a:rPr>
              <a:t>$150k Fire Alarm @ Willard (Schools)</a:t>
            </a:r>
          </a:p>
          <a:p>
            <a:pPr lvl="1"/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$110k Vans (Schools)</a:t>
            </a:r>
          </a:p>
          <a:p>
            <a:pPr lvl="1"/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$  60k Mobile Data Terminals (Public Safety)</a:t>
            </a:r>
          </a:p>
          <a:p>
            <a:pPr lvl="1"/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$  50k ADA Improvements (Schools)</a:t>
            </a:r>
          </a:p>
        </p:txBody>
      </p:sp>
    </p:spTree>
    <p:extLst>
      <p:ext uri="{BB962C8B-B14F-4D97-AF65-F5344CB8AC3E}">
        <p14:creationId xmlns:p14="http://schemas.microsoft.com/office/powerpoint/2010/main" val="123697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8737600" cy="76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sz="3800" dirty="0">
                <a:solidFill>
                  <a:srgbClr val="00B0F0"/>
                </a:solidFill>
              </a:rPr>
              <a:t>Projected 6/30/2021 Liability Balance </a:t>
            </a:r>
            <a:endParaRPr lang="en-US" sz="3800" dirty="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597977"/>
            <a:ext cx="8737600" cy="3662045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00B0F0"/>
                </a:solidFill>
              </a:rPr>
              <a:t> 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tabLst>
                <a:tab pos="5832475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General Obligation Bonds (P&amp;I)  	$70.6 million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5300" b="1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Capital Leases (P&amp;I)	$11.0 million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endParaRPr lang="en-US" sz="5300" b="1" dirty="0">
              <a:solidFill>
                <a:schemeClr val="tx1"/>
              </a:solidFill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5834063" algn="l"/>
              </a:tabLst>
            </a:pPr>
            <a:r>
              <a:rPr lang="en-US" sz="5300" b="1" dirty="0">
                <a:solidFill>
                  <a:schemeClr val="tx1"/>
                </a:solidFill>
              </a:rPr>
              <a:t>Net Pension Liability (NPL)	$  8.0 million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tabLst>
                <a:tab pos="5832475" algn="l"/>
              </a:tabLst>
            </a:pPr>
            <a:endParaRPr lang="en-US" sz="4000" b="1" dirty="0">
              <a:solidFill>
                <a:schemeClr val="tx1"/>
              </a:solidFill>
            </a:endParaRP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5300" b="1" dirty="0">
                <a:solidFill>
                  <a:schemeClr val="tx1"/>
                </a:solidFill>
              </a:rPr>
              <a:t>TOTAL		$89.6 million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53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5300" b="1" dirty="0">
                <a:solidFill>
                  <a:schemeClr val="tx1"/>
                </a:solidFill>
              </a:rPr>
              <a:t>(95% of Proposed Budget)</a:t>
            </a:r>
            <a:endParaRPr lang="en-US" sz="53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0400" y="5715000"/>
            <a:ext cx="184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33A21-52C9-4200-BEC0-AC26AA4D9DCC}"/>
              </a:ext>
            </a:extLst>
          </p:cNvPr>
          <p:cNvSpPr txBox="1"/>
          <p:nvPr/>
        </p:nvSpPr>
        <p:spPr>
          <a:xfrm>
            <a:off x="0" y="590708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No 2021 bonding in budget – lowers debt $8.9 million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Other Liabilities – DB Pension Plan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5627560"/>
            <a:ext cx="8534400" cy="925640"/>
          </a:xfrm>
        </p:spPr>
        <p:txBody>
          <a:bodyPr>
            <a:normAutofit fontScale="92500"/>
          </a:bodyPr>
          <a:lstStyle/>
          <a:p>
            <a:pPr marL="290513" lvl="1" indent="-290513"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At 6/30/2020, Berlin was </a:t>
            </a:r>
            <a:r>
              <a:rPr lang="en-US" sz="2400" b="1" dirty="0">
                <a:solidFill>
                  <a:srgbClr val="00B0F0"/>
                </a:solidFill>
              </a:rPr>
              <a:t>28.03% </a:t>
            </a:r>
            <a:r>
              <a:rPr lang="en-US" sz="2400" dirty="0">
                <a:solidFill>
                  <a:srgbClr val="00B0F0"/>
                </a:solidFill>
              </a:rPr>
              <a:t>funded</a:t>
            </a:r>
          </a:p>
          <a:p>
            <a:pPr marL="290513" lvl="1" indent="-290513"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</a:rPr>
              <a:t>60% is </a:t>
            </a:r>
            <a:r>
              <a:rPr lang="en-US" sz="2400" u="sng" dirty="0">
                <a:solidFill>
                  <a:srgbClr val="00B0F0"/>
                </a:solidFill>
              </a:rPr>
              <a:t>minimum</a:t>
            </a:r>
            <a:r>
              <a:rPr lang="en-US" sz="2400" dirty="0">
                <a:solidFill>
                  <a:srgbClr val="00B0F0"/>
                </a:solidFill>
              </a:rPr>
              <a:t> funding level of healthy plan(Moody’s)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800-000008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77853"/>
              </p:ext>
            </p:extLst>
          </p:nvPr>
        </p:nvGraphicFramePr>
        <p:xfrm>
          <a:off x="990600" y="1047166"/>
          <a:ext cx="7256884" cy="436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7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838200"/>
          </a:xfrm>
        </p:spPr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00B0F0"/>
                </a:solidFill>
              </a:rPr>
              <a:t>In 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991600" cy="5029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Education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Community Services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 Public Safety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Infrastructure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+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Servicing Liabilities</a:t>
            </a:r>
          </a:p>
          <a:p>
            <a:pPr marL="0" indent="0" algn="ctr" eaLnBrk="1" hangingPunct="1">
              <a:buNone/>
            </a:pPr>
            <a:r>
              <a:rPr lang="en-US" sz="2200" b="1" dirty="0">
                <a:solidFill>
                  <a:srgbClr val="339933"/>
                </a:solidFill>
              </a:rPr>
              <a:t>=</a:t>
            </a:r>
          </a:p>
          <a:p>
            <a:pPr marL="0" indent="0" algn="ctr" eaLnBrk="1" hangingPunct="1">
              <a:buNone/>
            </a:pPr>
            <a:r>
              <a:rPr lang="en-US" sz="2800" b="1" dirty="0">
                <a:solidFill>
                  <a:srgbClr val="009900"/>
                </a:solidFill>
              </a:rPr>
              <a:t>33.93 Mill Rate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766355"/>
          </a:xfrm>
        </p:spPr>
        <p:txBody>
          <a:bodyPr>
            <a:noAutofit/>
          </a:bodyPr>
          <a:lstStyle/>
          <a:p>
            <a:r>
              <a:rPr lang="en-US" sz="4000" b="1" dirty="0"/>
              <a:t>Berlin Water Control – Enterprise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79964"/>
            <a:ext cx="7886700" cy="36385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Combined operating budget change: -$12k (-0.2%)</a:t>
            </a:r>
          </a:p>
          <a:p>
            <a:pPr lvl="1"/>
            <a:r>
              <a:rPr lang="en-US" dirty="0"/>
              <a:t>Water: -$23k</a:t>
            </a:r>
          </a:p>
          <a:p>
            <a:pPr lvl="1"/>
            <a:r>
              <a:rPr lang="en-US" dirty="0"/>
              <a:t>Sewer: +$11k</a:t>
            </a:r>
          </a:p>
          <a:p>
            <a:endParaRPr lang="en-US" sz="1100" dirty="0"/>
          </a:p>
          <a:p>
            <a:r>
              <a:rPr lang="en-US" dirty="0"/>
              <a:t>Capital needs:</a:t>
            </a:r>
          </a:p>
          <a:p>
            <a:pPr lvl="1"/>
            <a:r>
              <a:rPr lang="en-US" dirty="0"/>
              <a:t>Deming Road Pump Station</a:t>
            </a:r>
          </a:p>
          <a:p>
            <a:pPr lvl="2"/>
            <a:r>
              <a:rPr lang="en-US" dirty="0"/>
              <a:t>Complete replacement</a:t>
            </a:r>
          </a:p>
          <a:p>
            <a:pPr lvl="2"/>
            <a:r>
              <a:rPr lang="en-US" dirty="0"/>
              <a:t>Est. $2.5 million (60% is MDC cost)</a:t>
            </a:r>
          </a:p>
          <a:p>
            <a:pPr lvl="1"/>
            <a:r>
              <a:rPr lang="en-US" dirty="0"/>
              <a:t>Berlin Turnpike (future development connection)</a:t>
            </a:r>
          </a:p>
          <a:p>
            <a:pPr lvl="2"/>
            <a:r>
              <a:rPr lang="en-US" dirty="0"/>
              <a:t>Replace/enlarge pipe</a:t>
            </a:r>
          </a:p>
          <a:p>
            <a:pPr lvl="2"/>
            <a:r>
              <a:rPr lang="en-US" dirty="0"/>
              <a:t>Est. $2.0 million</a:t>
            </a:r>
          </a:p>
          <a:p>
            <a:pPr lvl="1"/>
            <a:r>
              <a:rPr lang="en-US" dirty="0"/>
              <a:t>East Berlin water line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4FCC2-C5B8-48BA-B7BD-F5557AD5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3" y="1142999"/>
            <a:ext cx="8137967" cy="14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Next Steps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53359"/>
              </p:ext>
            </p:extLst>
          </p:nvPr>
        </p:nvGraphicFramePr>
        <p:xfrm>
          <a:off x="190500" y="1066800"/>
          <a:ext cx="8763000" cy="566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869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 to be taken…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Timing &amp; Location…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Board of Finance votes to recommend Board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of Education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&amp; General Government budgets to the Town Council.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Immediately following Annual Budget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163">
                <a:tc>
                  <a:txBody>
                    <a:bodyPr/>
                    <a:lstStyle/>
                    <a:p>
                      <a:r>
                        <a:rPr lang="en-US" sz="2400" dirty="0"/>
                        <a:t>Town Council</a:t>
                      </a:r>
                      <a:r>
                        <a:rPr lang="en-US" sz="2400" baseline="0" dirty="0"/>
                        <a:t> acts on the recommended budget; either: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     - Approve the BOF recommended budget “as is”</a:t>
                      </a:r>
                    </a:p>
                    <a:p>
                      <a:endParaRPr lang="en-US" sz="1600" baseline="0" dirty="0"/>
                    </a:p>
                    <a:p>
                      <a:pPr marL="365760" indent="-457200"/>
                      <a:r>
                        <a:rPr lang="en-US" sz="1600" baseline="0" dirty="0"/>
                        <a:t>     - Approve the BOF recommended budget “with reductions”</a:t>
                      </a:r>
                    </a:p>
                    <a:p>
                      <a:pPr marL="365760" indent="-457200"/>
                      <a:endParaRPr lang="en-US" sz="1600" baseline="0" dirty="0"/>
                    </a:p>
                    <a:p>
                      <a:pPr marL="365760" indent="-457200"/>
                      <a:r>
                        <a:rPr lang="en-US" sz="1600" baseline="0" dirty="0"/>
                        <a:t>     - Reject the BOF recommended budget</a:t>
                      </a:r>
                    </a:p>
                    <a:p>
                      <a:pPr marL="365760" indent="-457200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April 6th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600" baseline="0" dirty="0"/>
                        <a:t>Town Council Chambers</a:t>
                      </a:r>
                    </a:p>
                    <a:p>
                      <a:endParaRPr lang="en-US" sz="1600" baseline="0" dirty="0"/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Budget sent to referendum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Budget sent to referendum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Special joint meeting between Council &amp; BOF</a:t>
                      </a:r>
                      <a:r>
                        <a:rPr lang="en-US" sz="1600" baseline="0" dirty="0"/>
                        <a:t> immediately after the Council vote</a:t>
                      </a:r>
                    </a:p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82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Budget</a:t>
                      </a:r>
                      <a:r>
                        <a:rPr lang="en-US" sz="4400" b="1" baseline="0" dirty="0">
                          <a:solidFill>
                            <a:srgbClr val="990033"/>
                          </a:solidFill>
                        </a:rPr>
                        <a:t> Referendum</a:t>
                      </a:r>
                      <a:endParaRPr lang="en-US" sz="4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April 27</a:t>
                      </a:r>
                      <a:r>
                        <a:rPr lang="en-US" sz="4400" b="1" baseline="30000" dirty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11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chemeClr val="hlink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629400" cy="44196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200" dirty="0"/>
              <a:t>Overall Budget</a:t>
            </a:r>
          </a:p>
          <a:p>
            <a:endParaRPr lang="en-US" sz="3200" dirty="0"/>
          </a:p>
          <a:p>
            <a:r>
              <a:rPr lang="en-US" sz="3200" dirty="0"/>
              <a:t>Revenue Budget</a:t>
            </a:r>
          </a:p>
          <a:p>
            <a:endParaRPr lang="en-US" sz="3200" dirty="0"/>
          </a:p>
          <a:p>
            <a:r>
              <a:rPr lang="en-US" sz="3200" dirty="0"/>
              <a:t>General Government Budget</a:t>
            </a:r>
          </a:p>
          <a:p>
            <a:endParaRPr lang="en-US" sz="3200" dirty="0"/>
          </a:p>
          <a:p>
            <a:r>
              <a:rPr lang="en-US" sz="3200" dirty="0"/>
              <a:t>Board of Education Budget</a:t>
            </a:r>
          </a:p>
          <a:p>
            <a:endParaRPr lang="en-US" sz="3200" dirty="0"/>
          </a:p>
          <a:p>
            <a:r>
              <a:rPr lang="en-US" sz="3200" dirty="0"/>
              <a:t>Citizen Feedback</a:t>
            </a:r>
          </a:p>
        </p:txBody>
      </p:sp>
    </p:spTree>
    <p:extLst>
      <p:ext uri="{BB962C8B-B14F-4D97-AF65-F5344CB8AC3E}">
        <p14:creationId xmlns:p14="http://schemas.microsoft.com/office/powerpoint/2010/main" val="74734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"/>
          <p:cNvSpPr txBox="1">
            <a:spLocks noGrp="1"/>
          </p:cNvSpPr>
          <p:nvPr>
            <p:ph type="subTitle" idx="1"/>
          </p:nvPr>
        </p:nvSpPr>
        <p:spPr>
          <a:xfrm>
            <a:off x="1526407" y="4038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</a:rPr>
              <a:t>Board of Education Budget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</a:rPr>
              <a:t>2021-2022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</a:rPr>
              <a:t>March 30, 2021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21" name="Google Shape;3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324" y="758147"/>
            <a:ext cx="3464649" cy="21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Superintendent’s Goals for 2021-2022</a:t>
            </a:r>
            <a:endParaRPr sz="3959"/>
          </a:p>
        </p:txBody>
      </p:sp>
      <p:sp>
        <p:nvSpPr>
          <p:cNvPr id="327" name="Google Shape;327;p2"/>
          <p:cNvSpPr txBox="1">
            <a:spLocks noGrp="1"/>
          </p:cNvSpPr>
          <p:nvPr>
            <p:ph type="body" idx="1"/>
          </p:nvPr>
        </p:nvSpPr>
        <p:spPr>
          <a:xfrm>
            <a:off x="457200" y="1618300"/>
            <a:ext cx="83250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Continue to provide quality education to all students at the standard that Berlin parents expect.</a:t>
            </a: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Maintain favorable class size and adequate course offerings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Provide all students with an education that prepares them for multiple options and opportunities upon graduation.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Ensure that appropriate courses, structures and staff are available for new graduation requirements.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Provide adequate safety measures (COVID requirements), equipment and systems that allow all students and staff a safe learning environment.</a:t>
            </a: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Expand the Berlin Transition Academy in partnership with Cromwell Public Schools.</a:t>
            </a: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pic>
        <p:nvPicPr>
          <p:cNvPr id="328" name="Google Shape;3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b9022b2f3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Board of Education G</a:t>
            </a:r>
            <a:r>
              <a:rPr lang="en-US"/>
              <a:t>oals</a:t>
            </a:r>
            <a:endParaRPr/>
          </a:p>
        </p:txBody>
      </p:sp>
      <p:sp>
        <p:nvSpPr>
          <p:cNvPr id="335" name="Google Shape;335;gbb9022b2f3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Effectively communicate the level of funding necessary to continue to provide a quality education that the students, parents, and community expect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Transparency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Fiscal Responsibility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36" name="Google Shape;336;gbb9022b2f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ad4bbb7fc_0_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038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BOE Approved Budget</a:t>
            </a:r>
            <a:endParaRPr sz="3300"/>
          </a:p>
        </p:txBody>
      </p:sp>
      <p:sp>
        <p:nvSpPr>
          <p:cNvPr id="343" name="Google Shape;343;gcad4bbb7fc_0_0"/>
          <p:cNvSpPr txBox="1"/>
          <p:nvPr/>
        </p:nvSpPr>
        <p:spPr>
          <a:xfrm>
            <a:off x="4648200" y="499800"/>
            <a:ext cx="4038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BOF Approved Budget</a:t>
            </a:r>
            <a:endParaRPr sz="3300"/>
          </a:p>
        </p:txBody>
      </p:sp>
      <p:pic>
        <p:nvPicPr>
          <p:cNvPr id="344" name="Google Shape;344;gcad4bbb7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70050"/>
            <a:ext cx="3390819" cy="513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cad4bbb7fc_0_0"/>
          <p:cNvSpPr txBox="1"/>
          <p:nvPr/>
        </p:nvSpPr>
        <p:spPr>
          <a:xfrm>
            <a:off x="1677500" y="4509500"/>
            <a:ext cx="93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cad4bbb7f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175" y="1699875"/>
            <a:ext cx="3305100" cy="500572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cad4bbb7fc_0_0"/>
          <p:cNvSpPr txBox="1"/>
          <p:nvPr/>
        </p:nvSpPr>
        <p:spPr>
          <a:xfrm>
            <a:off x="6272100" y="4509500"/>
            <a:ext cx="93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cb903f180_0_8"/>
          <p:cNvSpPr txBox="1">
            <a:spLocks noGrp="1"/>
          </p:cNvSpPr>
          <p:nvPr>
            <p:ph type="title"/>
          </p:nvPr>
        </p:nvSpPr>
        <p:spPr>
          <a:xfrm>
            <a:off x="457200" y="274725"/>
            <a:ext cx="2592300" cy="252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2021-2022 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Board of Finance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Approved</a:t>
            </a:r>
            <a:endParaRPr sz="24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Budget</a:t>
            </a:r>
            <a:endParaRPr sz="2400" b="1"/>
          </a:p>
        </p:txBody>
      </p:sp>
      <p:pic>
        <p:nvPicPr>
          <p:cNvPr id="354" name="Google Shape;354;gccb903f180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ccb903f180_0_8"/>
          <p:cNvSpPr txBox="1"/>
          <p:nvPr/>
        </p:nvSpPr>
        <p:spPr>
          <a:xfrm>
            <a:off x="191900" y="3022525"/>
            <a:ext cx="244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Reductions to BOE approved budget of 3.82% to 3.17%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ccb903f180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150" y="152400"/>
            <a:ext cx="4326842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ccb903f180_0_8"/>
          <p:cNvSpPr txBox="1"/>
          <p:nvPr/>
        </p:nvSpPr>
        <p:spPr>
          <a:xfrm>
            <a:off x="5113625" y="3898325"/>
            <a:ext cx="124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8" name="Google Shape;358;gccb903f180_0_8"/>
          <p:cNvGraphicFramePr/>
          <p:nvPr/>
        </p:nvGraphicFramePr>
        <p:xfrm>
          <a:off x="77513" y="3944025"/>
          <a:ext cx="3410875" cy="192205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Category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Amount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Description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0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$81,903.00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Non-Certified Salaries- New Staff Request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1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$28,967.00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Contracted services- Zoom License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2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$123,130.00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Supplies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3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$50,000.00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Technology Equipment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4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$20,000.00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Capital Improvements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358:5:2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ccbead1955_2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83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/>
            </a:br>
            <a:r>
              <a:rPr lang="en-US" sz="3600"/>
              <a:t>5 Year FTE Comparisons</a:t>
            </a:r>
            <a:br>
              <a:rPr lang="en-US" sz="3600"/>
            </a:br>
            <a:r>
              <a:rPr lang="en-US" sz="3600"/>
              <a:t>Teachers/Certified Staff</a:t>
            </a:r>
            <a:br>
              <a:rPr lang="en-US" sz="3600"/>
            </a:br>
            <a:r>
              <a:rPr lang="en-US" sz="3600"/>
              <a:t> </a:t>
            </a:r>
            <a:endParaRPr sz="3600"/>
          </a:p>
        </p:txBody>
      </p:sp>
      <p:pic>
        <p:nvPicPr>
          <p:cNvPr id="372" name="Google Shape;3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3" name="Google Shape;373;p9"/>
          <p:cNvGraphicFramePr/>
          <p:nvPr/>
        </p:nvGraphicFramePr>
        <p:xfrm>
          <a:off x="710863" y="1417650"/>
          <a:ext cx="7819250" cy="6824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Type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 FTE</a:t>
                      </a:r>
                      <a:endParaRPr sz="1200" b="1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FTE</a:t>
                      </a:r>
                      <a:endParaRPr sz="1200" b="1" u="none" strike="noStrike" cap="none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FTE</a:t>
                      </a:r>
                      <a:endParaRPr sz="1200" b="1" u="none" strike="noStrike" cap="none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 FTE</a:t>
                      </a:r>
                      <a:endParaRPr sz="1200" b="1" u="none" strike="noStrike" cap="none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FTE</a:t>
                      </a:r>
                      <a:endParaRPr sz="1200" b="1" u="none" strike="noStrike" cap="none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Teachers/Certified Staff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279.32</a:t>
                      </a:r>
                      <a:endParaRPr sz="1200" b="1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</a:t>
                      </a:r>
                      <a:endParaRPr sz="1200" b="1" u="none" strike="noStrike" cap="none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</a:t>
                      </a:r>
                      <a:endParaRPr sz="1200" b="1" u="none" strike="noStrike" cap="none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259.4</a:t>
                      </a:r>
                      <a:endParaRPr sz="1200" b="1" u="none" strike="noStrike" cap="none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266.7</a:t>
                      </a:r>
                      <a:endParaRPr sz="1200" b="1" u="none" strike="noStrike" cap="none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4" name="Google Shape;374;p9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350" y="2205825"/>
            <a:ext cx="6561324" cy="40570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b9022b2f3_0_6"/>
          <p:cNvSpPr txBox="1">
            <a:spLocks noGrp="1"/>
          </p:cNvSpPr>
          <p:nvPr>
            <p:ph type="title"/>
          </p:nvPr>
        </p:nvSpPr>
        <p:spPr>
          <a:xfrm>
            <a:off x="457200" y="85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2021-2022 New Staff Requests Summary</a:t>
            </a:r>
            <a:endParaRPr sz="3500"/>
          </a:p>
        </p:txBody>
      </p:sp>
      <p:sp>
        <p:nvSpPr>
          <p:cNvPr id="381" name="Google Shape;381;gbb9022b2f3_0_6"/>
          <p:cNvSpPr txBox="1">
            <a:spLocks noGrp="1"/>
          </p:cNvSpPr>
          <p:nvPr>
            <p:ph type="body" idx="1"/>
          </p:nvPr>
        </p:nvSpPr>
        <p:spPr>
          <a:xfrm>
            <a:off x="216300" y="993750"/>
            <a:ext cx="8711400" cy="57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21.5 Total Requests for New Staff</a:t>
            </a:r>
            <a:endParaRPr sz="4100" b="1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16.6 Requests Not Funded</a:t>
            </a:r>
            <a:endParaRPr sz="4100" b="1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4.9 Funded through Open Choice Grant</a:t>
            </a:r>
            <a:endParaRPr sz="41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BTA: </a:t>
            </a:r>
            <a:r>
              <a:rPr lang="en-US" sz="2500"/>
              <a:t>Program Coordinator (0.5)</a:t>
            </a:r>
            <a:endParaRPr sz="2500"/>
          </a:p>
          <a:p>
            <a: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Griswold</a:t>
            </a:r>
            <a:r>
              <a:rPr lang="en-US" sz="2500"/>
              <a:t>: Math Intervention Teacher (.7)</a:t>
            </a:r>
            <a:endParaRPr sz="2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Willard:</a:t>
            </a:r>
            <a:r>
              <a:rPr lang="en-US" sz="2500"/>
              <a:t> Math Intervention Teacher (.7)</a:t>
            </a:r>
            <a:endParaRPr sz="2500"/>
          </a:p>
          <a:p>
            <a: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Special Education</a:t>
            </a:r>
            <a:r>
              <a:rPr lang="en-US" sz="2500"/>
              <a:t>: Paraprofessional (3.0)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500" b="1"/>
          </a:p>
        </p:txBody>
      </p:sp>
      <p:pic>
        <p:nvPicPr>
          <p:cNvPr id="382" name="Google Shape;382;gbb9022b2f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Contracted Services - $100,997</a:t>
            </a:r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body" idx="1"/>
          </p:nvPr>
        </p:nvSpPr>
        <p:spPr>
          <a:xfrm>
            <a:off x="639200" y="1905000"/>
            <a:ext cx="7851300" cy="43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Includes all operational and educational systems which increase annually.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The annual increase can range from 3%-5%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Software and licensing </a:t>
            </a:r>
            <a:endParaRPr dirty="0"/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dirty="0"/>
              <a:t>Zoom Licenses $30,133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Nursing Services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$60,000  for two students that require nursing services within their IEP.</a:t>
            </a:r>
            <a:endParaRPr dirty="0"/>
          </a:p>
        </p:txBody>
      </p:sp>
      <p:pic>
        <p:nvPicPr>
          <p:cNvPr id="389" name="Google Shape;3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Transportation - $39,199</a:t>
            </a:r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type="body" idx="1"/>
          </p:nvPr>
        </p:nvSpPr>
        <p:spPr>
          <a:xfrm>
            <a:off x="151275" y="1304400"/>
            <a:ext cx="8783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3000" b="1"/>
              <a:t>3% </a:t>
            </a:r>
            <a:r>
              <a:rPr lang="en-US" sz="3000"/>
              <a:t>increase in based on Contract with New Britain Transportation</a:t>
            </a:r>
            <a:endParaRPr sz="30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3000" b="1"/>
              <a:t>1.22%</a:t>
            </a:r>
            <a:r>
              <a:rPr lang="en-US" sz="3000"/>
              <a:t> budgeted, $39,199</a:t>
            </a:r>
            <a:endParaRPr sz="30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/>
              <a:t>Use of Special Education Excess Cost Grant funds</a:t>
            </a:r>
            <a:endParaRPr sz="24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Reduction in repairs and maintenance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250" y="3997525"/>
            <a:ext cx="4859499" cy="26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2">
            <a:extLst>
              <a:ext uri="{FF2B5EF4-FFF2-40B4-BE49-F238E27FC236}">
                <a16:creationId xmlns:a16="http://schemas.microsoft.com/office/drawing/2014/main" id="{93149704-3440-41B3-A1DD-1D80D10BAC57}"/>
              </a:ext>
            </a:extLst>
          </p:cNvPr>
          <p:cNvSpPr/>
          <p:nvPr/>
        </p:nvSpPr>
        <p:spPr>
          <a:xfrm>
            <a:off x="1905000" y="1787236"/>
            <a:ext cx="1582491" cy="533400"/>
          </a:xfrm>
          <a:prstGeom prst="wedgeEllipseCallout">
            <a:avLst>
              <a:gd name="adj1" fmla="val 61842"/>
              <a:gd name="adj2" fmla="val 2924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Target = 3%</a:t>
            </a:r>
          </a:p>
          <a:p>
            <a:pPr algn="ctr"/>
            <a:r>
              <a:rPr lang="en-US" sz="1200" dirty="0"/>
              <a:t>Ceiling = 6%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62EE9FE-6418-4848-81EC-B4A5E08A248B}"/>
              </a:ext>
            </a:extLst>
          </p:cNvPr>
          <p:cNvSpPr txBox="1">
            <a:spLocks noChangeArrowheads="1"/>
          </p:cNvSpPr>
          <p:nvPr/>
        </p:nvSpPr>
        <p:spPr>
          <a:xfrm>
            <a:off x="519303" y="1524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hlink"/>
                </a:solidFill>
              </a:rPr>
              <a:t>$93,959,047 Total Budget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u="sng" dirty="0">
                <a:solidFill>
                  <a:schemeClr val="hlink"/>
                </a:solidFill>
              </a:rPr>
              <a:t>33.93 mill rate (flat to FY21)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27C250F-750B-44F3-858E-F23F4660E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33046"/>
              </p:ext>
            </p:extLst>
          </p:nvPr>
        </p:nvGraphicFramePr>
        <p:xfrm>
          <a:off x="228600" y="2057400"/>
          <a:ext cx="5791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0577EA-1F2F-4093-9977-650075D42942}"/>
              </a:ext>
            </a:extLst>
          </p:cNvPr>
          <p:cNvSpPr txBox="1"/>
          <p:nvPr/>
        </p:nvSpPr>
        <p:spPr>
          <a:xfrm>
            <a:off x="6248400" y="2678192"/>
            <a:ext cx="2667000" cy="3570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Board of Education</a:t>
            </a:r>
          </a:p>
          <a:p>
            <a:pPr algn="ctr"/>
            <a:r>
              <a:rPr lang="en-US" sz="1600" dirty="0"/>
              <a:t>$47,885,632</a:t>
            </a:r>
          </a:p>
          <a:p>
            <a:pPr algn="ctr"/>
            <a:r>
              <a:rPr lang="en-US" sz="1600" dirty="0"/>
              <a:t>+$1,469,128</a:t>
            </a:r>
          </a:p>
          <a:p>
            <a:pPr algn="ctr"/>
            <a:r>
              <a:rPr lang="en-US" sz="1600" dirty="0"/>
              <a:t>+3.2%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General Government</a:t>
            </a:r>
            <a:endParaRPr lang="en-US" sz="1600" dirty="0"/>
          </a:p>
          <a:p>
            <a:pPr algn="ctr"/>
            <a:r>
              <a:rPr lang="en-US" sz="1600" dirty="0"/>
              <a:t>$46,073,415</a:t>
            </a:r>
          </a:p>
          <a:p>
            <a:pPr algn="ctr"/>
            <a:r>
              <a:rPr lang="en-US" sz="1600" dirty="0"/>
              <a:t>+$1,013,997</a:t>
            </a:r>
          </a:p>
          <a:p>
            <a:pPr algn="ctr"/>
            <a:r>
              <a:rPr lang="en-US" sz="1600" dirty="0"/>
              <a:t>+2.3%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Total General Fund Budget</a:t>
            </a:r>
          </a:p>
          <a:p>
            <a:pPr algn="ctr"/>
            <a:r>
              <a:rPr lang="en-US" sz="1600" dirty="0"/>
              <a:t>$93,959,047</a:t>
            </a:r>
          </a:p>
          <a:p>
            <a:pPr algn="ctr"/>
            <a:r>
              <a:rPr lang="en-US" sz="1600" dirty="0"/>
              <a:t>+$2,483,125</a:t>
            </a:r>
          </a:p>
          <a:p>
            <a:pPr algn="ctr"/>
            <a:r>
              <a:rPr lang="en-US" sz="1600" dirty="0"/>
              <a:t>+2.7%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0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Tuition - $114,928</a:t>
            </a:r>
            <a:endParaRPr/>
          </a:p>
        </p:txBody>
      </p:sp>
      <p:sp>
        <p:nvSpPr>
          <p:cNvPr id="403" name="Google Shape;40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Magnet School rate increase - 4%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Private &amp; public annual rate increases - 3%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Additional outplacement - $80,000</a:t>
            </a:r>
            <a:endParaRPr/>
          </a:p>
        </p:txBody>
      </p:sp>
      <p:pic>
        <p:nvPicPr>
          <p:cNvPr id="404" name="Google Shape;40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175" y="3398222"/>
            <a:ext cx="5721651" cy="29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All Other Expenditures</a:t>
            </a:r>
            <a:endParaRPr/>
          </a:p>
        </p:txBody>
      </p:sp>
      <p:sp>
        <p:nvSpPr>
          <p:cNvPr id="411" name="Google Shape;411;p28"/>
          <p:cNvSpPr txBox="1">
            <a:spLocks noGrp="1"/>
          </p:cNvSpPr>
          <p:nvPr>
            <p:ph type="body" idx="1"/>
          </p:nvPr>
        </p:nvSpPr>
        <p:spPr>
          <a:xfrm>
            <a:off x="136850" y="1600200"/>
            <a:ext cx="8802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/>
              <a:t>2020-2021 Requested:</a:t>
            </a:r>
            <a:r>
              <a:rPr lang="en-US" sz="2800"/>
              <a:t> $62,186.00 </a:t>
            </a:r>
            <a:endParaRPr sz="28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We have exceeded this amount significantly this year</a:t>
            </a:r>
            <a:endParaRPr sz="2400" b="1"/>
          </a:p>
          <a:p>
            <a:pPr marL="3429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800" b="1"/>
              <a:t> 2021-2022 Requests:</a:t>
            </a:r>
            <a:r>
              <a:rPr lang="en-US" sz="2800"/>
              <a:t> $122,289.00</a:t>
            </a:r>
            <a:r>
              <a:rPr lang="en-US" sz="3000"/>
              <a:t>, </a:t>
            </a:r>
            <a:r>
              <a:rPr lang="en-US" sz="2800"/>
              <a:t>80.57% increase </a:t>
            </a: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/>
              <a:t>Original requests over $1,000,000 reduced to $30,103 Capital Improvement not accepted in the Capital Plan</a:t>
            </a:r>
            <a:endParaRPr sz="2300"/>
          </a:p>
          <a:p>
            <a:pPr marL="3429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$949,897 in unfilled requests at all schools, all levels</a:t>
            </a:r>
            <a:endParaRPr sz="27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Routine Painting District wide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Restoration of Recess Area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Window Repairs</a:t>
            </a:r>
            <a:endParaRPr/>
          </a:p>
        </p:txBody>
      </p:sp>
      <p:pic>
        <p:nvPicPr>
          <p:cNvPr id="412" name="Google Shape;4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b6a4953aa_0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ESSER Grant/CRF Grant</a:t>
            </a:r>
            <a:endParaRPr/>
          </a:p>
        </p:txBody>
      </p:sp>
      <p:sp>
        <p:nvSpPr>
          <p:cNvPr id="419" name="Google Shape;419;gbb6a4953aa_0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ESSER I: </a:t>
            </a:r>
            <a:r>
              <a:rPr lang="en-US"/>
              <a:t>$134,641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ESSER II:</a:t>
            </a:r>
            <a:r>
              <a:rPr lang="en-US"/>
              <a:t> $641,868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CRF:</a:t>
            </a:r>
            <a:r>
              <a:rPr lang="en-US"/>
              <a:t> $285,005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Next Steps: </a:t>
            </a: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Board of Education members review materials 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Finance &amp; Operations Committee for Discussion/Agenda Item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Board of Education Discussion/Agenda Item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bb6a4953aa_4_104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Elementary &amp; Secondary School Emergency Relief Fund (ESSER I)</a:t>
            </a:r>
            <a:endParaRPr/>
          </a:p>
        </p:txBody>
      </p:sp>
      <p:sp>
        <p:nvSpPr>
          <p:cNvPr id="425" name="Google Shape;425;gbb6a4953aa_4_104"/>
          <p:cNvSpPr txBox="1">
            <a:spLocks noGrp="1"/>
          </p:cNvSpPr>
          <p:nvPr>
            <p:ph type="body" idx="1"/>
          </p:nvPr>
        </p:nvSpPr>
        <p:spPr>
          <a:xfrm>
            <a:off x="629840" y="1681163"/>
            <a:ext cx="4475559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CSDE Approved 	</a:t>
            </a:r>
            <a:r>
              <a:rPr lang="en-US" dirty="0">
                <a:solidFill>
                  <a:srgbClr val="2E75B5"/>
                </a:solidFill>
              </a:rPr>
              <a:t>$144,775</a:t>
            </a:r>
            <a:endParaRPr dirty="0"/>
          </a:p>
        </p:txBody>
      </p:sp>
      <p:sp>
        <p:nvSpPr>
          <p:cNvPr id="426" name="Google Shape;426;gbb6a4953aa_4_10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$10,134.00 reimbursed to Saint Paul School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$134,641 reimbursed to Berlin Public Schools for the initial purchase of Zoom Rooms &amp; Licenses for secondary level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Actual Cost of initial Zoom purchases $506,429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27" name="Google Shape;427;gbb6a4953aa_4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757" y="2239068"/>
            <a:ext cx="3171826" cy="24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bb6a4953aa_4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87" y="632500"/>
            <a:ext cx="8280024" cy="48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b6a4953aa_4_11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Elementary &amp; Secondary School Emergency Relief Fund (ESSER II)</a:t>
            </a:r>
            <a:endParaRPr dirty="0"/>
          </a:p>
        </p:txBody>
      </p:sp>
      <p:sp>
        <p:nvSpPr>
          <p:cNvPr id="438" name="Google Shape;438;gbb6a4953aa_4_115"/>
          <p:cNvSpPr txBox="1">
            <a:spLocks noGrp="1"/>
          </p:cNvSpPr>
          <p:nvPr>
            <p:ph type="body" idx="1"/>
          </p:nvPr>
        </p:nvSpPr>
        <p:spPr>
          <a:xfrm>
            <a:off x="372166" y="2505074"/>
            <a:ext cx="4170759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Anticipated Funds</a:t>
            </a:r>
            <a:r>
              <a:rPr lang="en-US" dirty="0">
                <a:solidFill>
                  <a:srgbClr val="2E75B5"/>
                </a:solidFill>
              </a:rPr>
              <a:t>$641,868</a:t>
            </a:r>
            <a:endParaRPr dirty="0">
              <a:solidFill>
                <a:srgbClr val="2E75B5"/>
              </a:solidFill>
            </a:endParaRPr>
          </a:p>
        </p:txBody>
      </p:sp>
      <p:sp>
        <p:nvSpPr>
          <p:cNvPr id="439" name="Google Shape;439;gbb6a4953aa_4_115"/>
          <p:cNvSpPr txBox="1">
            <a:spLocks noGrp="1"/>
          </p:cNvSpPr>
          <p:nvPr>
            <p:ph type="body" idx="2"/>
          </p:nvPr>
        </p:nvSpPr>
        <p:spPr>
          <a:xfrm>
            <a:off x="608795" y="3124200"/>
            <a:ext cx="3868500" cy="344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Not intended to supplant local funding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40" name="Google Shape;440;gbb6a4953aa_4_115"/>
          <p:cNvSpPr txBox="1">
            <a:spLocks noGrp="1"/>
          </p:cNvSpPr>
          <p:nvPr>
            <p:ph type="body" idx="3"/>
          </p:nvPr>
        </p:nvSpPr>
        <p:spPr>
          <a:xfrm>
            <a:off x="3657600" y="1907416"/>
            <a:ext cx="5410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Authorized Uses for ESSER II Funding</a:t>
            </a:r>
            <a:endParaRPr dirty="0"/>
          </a:p>
        </p:txBody>
      </p:sp>
      <p:sp>
        <p:nvSpPr>
          <p:cNvPr id="441" name="Google Shape;441;gbb6a4953aa_4_115"/>
          <p:cNvSpPr txBox="1">
            <a:spLocks noGrp="1"/>
          </p:cNvSpPr>
          <p:nvPr>
            <p:ph type="body" idx="4"/>
          </p:nvPr>
        </p:nvSpPr>
        <p:spPr>
          <a:xfrm>
            <a:off x="4629150" y="2505074"/>
            <a:ext cx="3887400" cy="42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Address Learning Loss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Provide Mental Health Services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Purchase Educational Technology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Training &amp; Professional Development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Summer Learning Programs</a:t>
            </a:r>
            <a:endParaRPr sz="2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/>
              <a:t>School Facilities Improvements  &amp; Repairs (HVAC)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 txBox="1">
            <a:spLocks noGrp="1"/>
          </p:cNvSpPr>
          <p:nvPr>
            <p:ph type="body" idx="1"/>
          </p:nvPr>
        </p:nvSpPr>
        <p:spPr>
          <a:xfrm>
            <a:off x="152400" y="3886200"/>
            <a:ext cx="8763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2140"/>
              <a:t>2020-2021 school year we accepted  16 new seats for Choice students.</a:t>
            </a:r>
            <a:endParaRPr sz="3300"/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9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Kindergarten Students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4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First Grade Students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2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 Third Grade and </a:t>
            </a: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1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Eighth Grade – </a:t>
            </a: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all siblings of students in district</a:t>
            </a:r>
            <a:endParaRPr sz="2900" b="1"/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2140"/>
              <a:t>Every effort is being made to accept students at the Kindergarten level with a conscious awareness of maintaining </a:t>
            </a:r>
            <a:r>
              <a:rPr lang="en-US" sz="2140" b="1" u="sng"/>
              <a:t>at least 4% Choice Enrollment</a:t>
            </a:r>
            <a:endParaRPr sz="2140" b="1" u="sng"/>
          </a:p>
          <a:p>
            <a:pPr marL="914400" lvl="1" indent="-36449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140"/>
              <a:buChar char="–"/>
            </a:pPr>
            <a:r>
              <a:rPr lang="en-US" sz="2140"/>
              <a:t>Choice Funds are tied to additional staff and programs</a:t>
            </a:r>
            <a:endParaRPr sz="3300"/>
          </a:p>
        </p:txBody>
      </p:sp>
      <p:sp>
        <p:nvSpPr>
          <p:cNvPr id="450" name="Google Shape;450;p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Hartford Open Choice Enrollment</a:t>
            </a:r>
            <a:endParaRPr/>
          </a:p>
        </p:txBody>
      </p:sp>
      <p:pic>
        <p:nvPicPr>
          <p:cNvPr id="451" name="Google Shape;4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72672"/>
            <a:ext cx="1009650" cy="609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2" name="Google Shape;452;p29"/>
          <p:cNvGraphicFramePr/>
          <p:nvPr>
            <p:extLst>
              <p:ext uri="{D42A27DB-BD31-4B8C-83A1-F6EECF244321}">
                <p14:modId xmlns:p14="http://schemas.microsoft.com/office/powerpoint/2010/main" val="1161362805"/>
              </p:ext>
            </p:extLst>
          </p:nvPr>
        </p:nvGraphicFramePr>
        <p:xfrm>
          <a:off x="304362" y="1713374"/>
          <a:ext cx="8535275" cy="2059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2016-2017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2017-2018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2018-2019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 2019-2020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 2020-2021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Projected 2021-2022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Choice Students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96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92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116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121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120</a:t>
                      </a:r>
                      <a:endParaRPr sz="1400" i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Total Enrollment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2792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2781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2787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2735</a:t>
                      </a:r>
                      <a:endParaRPr sz="1400" u="none" strike="noStrike" cap="none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2688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2564</a:t>
                      </a:r>
                      <a:endParaRPr sz="1400" i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% Choice Students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3.44%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3.31%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4.70%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4.24%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4.37%</a:t>
                      </a:r>
                      <a:endParaRPr sz="1400" i="1" u="none" strike="noStrike" cap="none" dirty="0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49c680b27_1_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/>
              <a:t>Hartford Open Choice Budget Potential Alternatives</a:t>
            </a:r>
            <a:endParaRPr sz="4800" dirty="0"/>
          </a:p>
        </p:txBody>
      </p:sp>
      <p:pic>
        <p:nvPicPr>
          <p:cNvPr id="461" name="Google Shape;461;gc49c680b27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72672"/>
            <a:ext cx="1009650" cy="609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2" name="Google Shape;462;gc49c680b27_1_12"/>
          <p:cNvGraphicFramePr/>
          <p:nvPr/>
        </p:nvGraphicFramePr>
        <p:xfrm>
          <a:off x="1785525" y="1504275"/>
          <a:ext cx="5495350" cy="473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Option #1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00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0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BTA Coordinator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$34,400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Math Intervention (.7) - Griswold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$44,647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2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Math Intervention (.7) - Willard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$44,647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Paraprofessional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/>
                        <a:t>$81,903</a:t>
                      </a:r>
                      <a:endParaRPr sz="1000" u="sng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New Staff Requests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$205,597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Option #2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FFF00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7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COVID Equipment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$15,000</a:t>
                      </a:r>
                      <a:endParaRPr sz="100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8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Covid Salaries (Teachers, Paras, Custodians)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/>
                        <a:t>$190,567</a:t>
                      </a:r>
                      <a:endParaRPr sz="1000" u="sng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9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COVID Expenditures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$205,567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0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1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Option #3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3C47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3C47D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2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Technology: School Hardware &amp; Infrastructure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$205,597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3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4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Option #4</a:t>
                      </a:r>
                      <a:endParaRPr sz="10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A4C2F4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A4C2F4"/>
                    </a:solidFill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5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1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Special Education: Anticipated Outplacements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C78D8"/>
                          </a:solidFill>
                        </a:rPr>
                        <a:t>$205,597</a:t>
                      </a:r>
                      <a:endParaRPr sz="1000">
                        <a:solidFill>
                          <a:srgbClr val="3C78D8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ellId="462:16:1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"/>
          <p:cNvSpPr txBox="1">
            <a:spLocks noGrp="1"/>
          </p:cNvSpPr>
          <p:nvPr>
            <p:ph type="ctrTitle"/>
          </p:nvPr>
        </p:nvSpPr>
        <p:spPr>
          <a:xfrm>
            <a:off x="676275" y="457200"/>
            <a:ext cx="7772400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Budget Funding History</a:t>
            </a:r>
            <a:endParaRPr sz="3600"/>
          </a:p>
        </p:txBody>
      </p:sp>
      <p:pic>
        <p:nvPicPr>
          <p:cNvPr id="470" name="Google Shape;47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2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0"/>
            <a:ext cx="8839201" cy="3762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Berlin’s adopted budgets in the past two years have compared favorably</a:t>
            </a:r>
            <a:endParaRPr sz="3200"/>
          </a:p>
        </p:txBody>
      </p:sp>
      <p:graphicFrame>
        <p:nvGraphicFramePr>
          <p:cNvPr id="480" name="Google Shape;480;p33"/>
          <p:cNvGraphicFramePr/>
          <p:nvPr/>
        </p:nvGraphicFramePr>
        <p:xfrm>
          <a:off x="511950" y="1790325"/>
          <a:ext cx="7748300" cy="24008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District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2016-17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2017-18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2018-19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2019-20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2020-21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 Yr. Average Increase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Rocky Hill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5.76%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4.54%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3.84%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3.91%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Farmington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3.80%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2.37%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2.54%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3.35%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Cromwell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1.74%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1.53%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3.60%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2.43%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Berlin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1.09%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1.58%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1.30%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2.08%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Glastonbury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2.11%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0.00%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2.20%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3.16%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2.81%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Wethersfield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0.42%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0.75%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1.94%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Newington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0.49%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0.29%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3.40%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2.70%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2.67%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1.91%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00B0F0"/>
                </a:solidFill>
              </a:rPr>
              <a:t>Bifurcated Vote…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4000" dirty="0">
                <a:solidFill>
                  <a:srgbClr val="00B0F0"/>
                </a:solidFill>
              </a:rPr>
              <a:t>What Does Each Vote Include?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886" y="54655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$47.9MM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8543" y="54655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$9.3MM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600" y="546559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$36.8MM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4783BF1-866B-4878-ADE5-C5E8E71A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47123"/>
              </p:ext>
            </p:extLst>
          </p:nvPr>
        </p:nvGraphicFramePr>
        <p:xfrm>
          <a:off x="228600" y="1600201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1C04C2B8-E6BA-4C86-85B1-44DB8AB3FE8B}"/>
              </a:ext>
            </a:extLst>
          </p:cNvPr>
          <p:cNvSpPr/>
          <p:nvPr/>
        </p:nvSpPr>
        <p:spPr>
          <a:xfrm rot="5400000">
            <a:off x="5524499" y="4000503"/>
            <a:ext cx="609601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762F6-A1FD-47A9-974E-AF5296E3E493}"/>
              </a:ext>
            </a:extLst>
          </p:cNvPr>
          <p:cNvSpPr txBox="1"/>
          <p:nvPr/>
        </p:nvSpPr>
        <p:spPr>
          <a:xfrm>
            <a:off x="4267200" y="624840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General Government </a:t>
            </a:r>
          </a:p>
        </p:txBody>
      </p:sp>
    </p:spTree>
    <p:extLst>
      <p:ext uri="{BB962C8B-B14F-4D97-AF65-F5344CB8AC3E}">
        <p14:creationId xmlns:p14="http://schemas.microsoft.com/office/powerpoint/2010/main" val="963434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>
            <a:spLocks noGrp="1"/>
          </p:cNvSpPr>
          <p:nvPr>
            <p:ph type="ctrTitle"/>
          </p:nvPr>
        </p:nvSpPr>
        <p:spPr>
          <a:xfrm>
            <a:off x="685800" y="52436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Berlin and State Per Pupil Expenditure</a:t>
            </a:r>
            <a:endParaRPr sz="3600" dirty="0"/>
          </a:p>
        </p:txBody>
      </p:sp>
      <p:sp>
        <p:nvSpPr>
          <p:cNvPr id="489" name="Google Shape;489;p36"/>
          <p:cNvSpPr txBox="1"/>
          <p:nvPr/>
        </p:nvSpPr>
        <p:spPr>
          <a:xfrm>
            <a:off x="447669" y="5856523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en-US" sz="13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In 19-20 school year, state per pupil spending was $19,339, Berlin per pupil spending was $18,024 or $1,315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en-US" sz="13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less than state. </a:t>
            </a:r>
            <a:endParaRPr sz="13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 txBox="1"/>
          <p:nvPr/>
        </p:nvSpPr>
        <p:spPr>
          <a:xfrm rot="-481897">
            <a:off x="3329601" y="4274397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6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76" y="1482642"/>
            <a:ext cx="7024386" cy="43434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3df4f6793_25_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BOE % of Town Budget Compared to Surrounding Districts</a:t>
            </a:r>
            <a:endParaRPr/>
          </a:p>
        </p:txBody>
      </p:sp>
      <p:sp>
        <p:nvSpPr>
          <p:cNvPr id="498" name="Google Shape;498;gc3df4f6793_25_0"/>
          <p:cNvSpPr txBox="1">
            <a:spLocks noGrp="1"/>
          </p:cNvSpPr>
          <p:nvPr>
            <p:ph type="body" idx="1"/>
          </p:nvPr>
        </p:nvSpPr>
        <p:spPr>
          <a:xfrm>
            <a:off x="628650" y="1904999"/>
            <a:ext cx="7886700" cy="427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Berlin has the lowest percentage: 50.74%</a:t>
            </a:r>
            <a:endParaRPr dirty="0"/>
          </a:p>
        </p:txBody>
      </p:sp>
      <p:pic>
        <p:nvPicPr>
          <p:cNvPr id="499" name="Google Shape;499;gc3df4f6793_2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1613" y="2743200"/>
            <a:ext cx="6100773" cy="27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bb6a4953aa_1_2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Share of Revenue Sources</a:t>
            </a:r>
            <a:endParaRPr/>
          </a:p>
        </p:txBody>
      </p:sp>
      <p:pic>
        <p:nvPicPr>
          <p:cNvPr id="506" name="Google Shape;506;gbb6a4953aa_1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38" y="1020051"/>
            <a:ext cx="4413775" cy="5760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e4431587a80e2fa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BOE Operational Funding Sources</a:t>
            </a:r>
            <a:endParaRPr/>
          </a:p>
        </p:txBody>
      </p:sp>
      <p:pic>
        <p:nvPicPr>
          <p:cNvPr id="513" name="Google Shape;513;g1e4431587a80e2fa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112" y="1828800"/>
            <a:ext cx="7479775" cy="4116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gccbead1955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583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bb2fbdd30d_2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525" name="Google Shape;525;gbb2fbdd30d_2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26" name="Google Shape;526;gbb2fbdd30d_2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>
                <a:solidFill>
                  <a:schemeClr val="hlink"/>
                </a:solidFill>
              </a:rPr>
              <a:t>Board of Finance Budget Actions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90198-39FB-487B-B727-929D05523050}"/>
              </a:ext>
            </a:extLst>
          </p:cNvPr>
          <p:cNvSpPr txBox="1"/>
          <p:nvPr/>
        </p:nvSpPr>
        <p:spPr>
          <a:xfrm>
            <a:off x="228600" y="1066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Expenditure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9A096-C9B4-4EF6-9CBB-016B1DC3B349}"/>
              </a:ext>
            </a:extLst>
          </p:cNvPr>
          <p:cNvSpPr txBox="1"/>
          <p:nvPr/>
        </p:nvSpPr>
        <p:spPr>
          <a:xfrm>
            <a:off x="3352800" y="5114091"/>
            <a:ext cx="5410200" cy="16004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Receipt Changes</a:t>
            </a:r>
            <a:endParaRPr lang="en-US" dirty="0"/>
          </a:p>
          <a:p>
            <a:endParaRPr lang="en-US" sz="1600" dirty="0"/>
          </a:p>
          <a:p>
            <a:r>
              <a:rPr lang="en-US" sz="1600" dirty="0"/>
              <a:t>Assigned Savings for DB Pension	($2,210,640)</a:t>
            </a:r>
          </a:p>
          <a:p>
            <a:r>
              <a:rPr lang="en-US" sz="1600" dirty="0"/>
              <a:t>Increase State &amp; Federal Grants	 $   700,000</a:t>
            </a:r>
          </a:p>
          <a:p>
            <a:r>
              <a:rPr lang="en-US" sz="1600" dirty="0"/>
              <a:t>Transfer from BHS Project Fund	</a:t>
            </a:r>
            <a:r>
              <a:rPr lang="en-US" sz="1600" u="sng" dirty="0"/>
              <a:t> $1,200,000</a:t>
            </a:r>
            <a:endParaRPr lang="en-US" sz="1600" dirty="0"/>
          </a:p>
          <a:p>
            <a:r>
              <a:rPr lang="en-US" sz="1600" dirty="0"/>
              <a:t>				($   310,640)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62F0D-0902-46C0-968D-20DB95FE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6132"/>
            <a:ext cx="5181600" cy="35925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B7C0-BC7C-489A-9DD2-BEE43C9F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Budget Drivers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52358-D2E3-41A2-A6C8-E31795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47800"/>
            <a:ext cx="6705600" cy="46482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Receipts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Grand list</a:t>
            </a:r>
          </a:p>
          <a:p>
            <a:pPr lvl="1"/>
            <a:r>
              <a:rPr lang="en-US" sz="2400" dirty="0"/>
              <a:t>Property taxes </a:t>
            </a:r>
          </a:p>
          <a:p>
            <a:pPr lvl="1"/>
            <a:r>
              <a:rPr lang="en-US" sz="2400" dirty="0"/>
              <a:t>Balance in BHS project</a:t>
            </a:r>
          </a:p>
          <a:p>
            <a:pPr lvl="1"/>
            <a:r>
              <a:rPr lang="en-US" sz="2400" dirty="0"/>
              <a:t>State &amp; Federal  grants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b="1" u="sng" dirty="0"/>
              <a:t>Expenditures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Operating Costs – BOE &amp; Gen Gov’t</a:t>
            </a:r>
          </a:p>
          <a:p>
            <a:pPr lvl="1"/>
            <a:r>
              <a:rPr lang="en-US" sz="2400" dirty="0"/>
              <a:t>Capital Investments</a:t>
            </a:r>
          </a:p>
          <a:p>
            <a:pPr lvl="1"/>
            <a:r>
              <a:rPr lang="en-US" sz="2400" dirty="0"/>
              <a:t>Servicing Liabilities </a:t>
            </a:r>
            <a:r>
              <a:rPr lang="en-US" sz="1800" dirty="0"/>
              <a:t>(debt, leases, DB pension)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solidFill>
                  <a:srgbClr val="00B0F0"/>
                </a:solidFill>
              </a:rPr>
              <a:t>The Grand List</a:t>
            </a:r>
            <a:br>
              <a:rPr lang="en-US" sz="4200" dirty="0">
                <a:solidFill>
                  <a:srgbClr val="00B0F0"/>
                </a:solidFill>
              </a:rPr>
            </a:br>
            <a:r>
              <a:rPr lang="en-US" sz="4200" dirty="0">
                <a:solidFill>
                  <a:srgbClr val="00B0F0"/>
                </a:solidFill>
              </a:rPr>
              <a:t>A Measure of the Local Economy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59" y="2286000"/>
            <a:ext cx="9030882" cy="38100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/>
              <a:t>The Grand List for the proposed budget is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b="1" dirty="0">
                <a:solidFill>
                  <a:srgbClr val="00B0F0"/>
                </a:solidFill>
              </a:rPr>
              <a:t>$2.37 billion (+1.4% vs FY21)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15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/>
              <a:t>This growth generates $1.1 million in additional tax revenue.</a:t>
            </a:r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200" i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5600" i="1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728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Revenue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D8FD0-9EAB-4FE7-961F-BBFB5F7BE72B}"/>
              </a:ext>
            </a:extLst>
          </p:cNvPr>
          <p:cNvSpPr txBox="1"/>
          <p:nvPr/>
        </p:nvSpPr>
        <p:spPr>
          <a:xfrm>
            <a:off x="5550408" y="1156543"/>
            <a:ext cx="3429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Local taxes drive over 86% of total revenue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99.3% tax collection rate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$1.2 million “transfers in” from BHS Project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$0.7 million from Federal grants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Same Education Cost Sharing grant funding as in FY21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Fees &amp; Other Sources: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Building Permits &amp; Golf Course </a:t>
            </a:r>
            <a:r>
              <a:rPr lang="en-US" b="1" u="sng" dirty="0">
                <a:solidFill>
                  <a:srgbClr val="FF0000"/>
                </a:solidFill>
              </a:rPr>
              <a:t>UP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Interest &amp; VNA </a:t>
            </a:r>
            <a:r>
              <a:rPr lang="en-US" b="1" u="sng" dirty="0">
                <a:solidFill>
                  <a:srgbClr val="FF0000"/>
                </a:solidFill>
              </a:rPr>
              <a:t>DOWN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88330"/>
              </p:ext>
            </p:extLst>
          </p:nvPr>
        </p:nvGraphicFramePr>
        <p:xfrm>
          <a:off x="146305" y="1752600"/>
          <a:ext cx="531266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2090382-3CE7-4A4A-A9A8-F7B7FC125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728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>Where do your tax dollars go?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EF2AA3-EB90-434B-B9CE-A2BBFF77E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47727"/>
              </p:ext>
            </p:extLst>
          </p:nvPr>
        </p:nvGraphicFramePr>
        <p:xfrm>
          <a:off x="381000" y="1124712"/>
          <a:ext cx="838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4697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22034</TotalTime>
  <Words>2230</Words>
  <Application>Microsoft Office PowerPoint</Application>
  <PresentationFormat>On-screen Show (4:3)</PresentationFormat>
  <Paragraphs>554</Paragraphs>
  <Slides>45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Courier New</vt:lpstr>
      <vt:lpstr>Palatino Linotype</vt:lpstr>
      <vt:lpstr>Times New Roman</vt:lpstr>
      <vt:lpstr>Wingdings</vt:lpstr>
      <vt:lpstr>Executive</vt:lpstr>
      <vt:lpstr>Office Theme</vt:lpstr>
      <vt:lpstr>Board of Finance Proposed Budget</vt:lpstr>
      <vt:lpstr>Agenda</vt:lpstr>
      <vt:lpstr>PowerPoint Presentation</vt:lpstr>
      <vt:lpstr>Bifurcated Vote… What Does Each Vote Include?</vt:lpstr>
      <vt:lpstr>Board of Finance Budget Actions</vt:lpstr>
      <vt:lpstr>Budget Drivers</vt:lpstr>
      <vt:lpstr>The Grand List A Measure of the Local Economy</vt:lpstr>
      <vt:lpstr> Revenue Drivers</vt:lpstr>
      <vt:lpstr> Where do your tax dollars go?</vt:lpstr>
      <vt:lpstr>General Government</vt:lpstr>
      <vt:lpstr>General Government Strategy</vt:lpstr>
      <vt:lpstr>PowerPoint Presentation</vt:lpstr>
      <vt:lpstr>Drivers of Gen Gov’t $1.3 million increase (FY21 vs. FY22)</vt:lpstr>
      <vt:lpstr>General Fund Capital Investments $370K  (0.4% of proposed budget)</vt:lpstr>
      <vt:lpstr>Projected 6/30/2021 Liability Balance </vt:lpstr>
      <vt:lpstr>PowerPoint Presentation</vt:lpstr>
      <vt:lpstr>In Summary</vt:lpstr>
      <vt:lpstr>Berlin Water Control – Enterprise Fund</vt:lpstr>
      <vt:lpstr>Next Steps</vt:lpstr>
      <vt:lpstr>PowerPoint Presentation</vt:lpstr>
      <vt:lpstr>Superintendent’s Goals for 2021-2022</vt:lpstr>
      <vt:lpstr>Board of Education Goals</vt:lpstr>
      <vt:lpstr>BOE Approved Budget</vt:lpstr>
      <vt:lpstr>2021-2022  Board of Finance Approved Budget</vt:lpstr>
      <vt:lpstr>PowerPoint Presentation</vt:lpstr>
      <vt:lpstr> 5 Year FTE Comparisons Teachers/Certified Staff  </vt:lpstr>
      <vt:lpstr>2021-2022 New Staff Requests Summary</vt:lpstr>
      <vt:lpstr>Contracted Services - $100,997</vt:lpstr>
      <vt:lpstr>Transportation - $39,199</vt:lpstr>
      <vt:lpstr>Tuition - $114,928</vt:lpstr>
      <vt:lpstr>All Other Expenditures</vt:lpstr>
      <vt:lpstr>ESSER Grant/CRF Grant</vt:lpstr>
      <vt:lpstr>Elementary &amp; Secondary School Emergency Relief Fund (ESSER I)</vt:lpstr>
      <vt:lpstr>PowerPoint Presentation</vt:lpstr>
      <vt:lpstr>Elementary &amp; Secondary School Emergency Relief Fund (ESSER II)</vt:lpstr>
      <vt:lpstr>Hartford Open Choice Enrollment</vt:lpstr>
      <vt:lpstr>Hartford Open Choice Budget Potential Alternatives</vt:lpstr>
      <vt:lpstr>Budget Funding History</vt:lpstr>
      <vt:lpstr>Berlin’s adopted budgets in the past two years have compared favorably</vt:lpstr>
      <vt:lpstr>Berlin and State Per Pupil Expenditure</vt:lpstr>
      <vt:lpstr>BOE % of Town Budget Compared to Surrounding Districts</vt:lpstr>
      <vt:lpstr>Share of Revenue Sources</vt:lpstr>
      <vt:lpstr>BOE Operational Funding Sources</vt:lpstr>
      <vt:lpstr>PowerPoint Presentation</vt:lpstr>
      <vt:lpstr>Questions</vt:lpstr>
    </vt:vector>
  </TitlesOfParts>
  <Company>Town Of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Manager’s Proposed Budget</dc:title>
  <dc:creator>Barbara Sagan</dc:creator>
  <cp:lastModifiedBy>Kevin Delaney</cp:lastModifiedBy>
  <cp:revision>1378</cp:revision>
  <cp:lastPrinted>2021-03-19T17:20:01Z</cp:lastPrinted>
  <dcterms:created xsi:type="dcterms:W3CDTF">2002-03-21T23:11:41Z</dcterms:created>
  <dcterms:modified xsi:type="dcterms:W3CDTF">2021-03-30T17:07:43Z</dcterms:modified>
</cp:coreProperties>
</file>