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4"/>
  </p:notesMasterIdLst>
  <p:handoutMasterIdLst>
    <p:handoutMasterId r:id="rId75"/>
  </p:handoutMasterIdLst>
  <p:sldIdLst>
    <p:sldId id="256" r:id="rId2"/>
    <p:sldId id="289" r:id="rId3"/>
    <p:sldId id="272" r:id="rId4"/>
    <p:sldId id="361" r:id="rId5"/>
    <p:sldId id="349" r:id="rId6"/>
    <p:sldId id="300" r:id="rId7"/>
    <p:sldId id="353" r:id="rId8"/>
    <p:sldId id="294" r:id="rId9"/>
    <p:sldId id="257" r:id="rId10"/>
    <p:sldId id="358" r:id="rId11"/>
    <p:sldId id="297" r:id="rId12"/>
    <p:sldId id="259" r:id="rId13"/>
    <p:sldId id="258" r:id="rId14"/>
    <p:sldId id="355" r:id="rId15"/>
    <p:sldId id="285" r:id="rId16"/>
    <p:sldId id="364" r:id="rId17"/>
    <p:sldId id="366" r:id="rId18"/>
    <p:sldId id="367" r:id="rId19"/>
    <p:sldId id="368" r:id="rId20"/>
    <p:sldId id="36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370" r:id="rId34"/>
    <p:sldId id="273" r:id="rId35"/>
    <p:sldId id="274" r:id="rId36"/>
    <p:sldId id="275" r:id="rId37"/>
    <p:sldId id="276" r:id="rId38"/>
    <p:sldId id="277" r:id="rId39"/>
    <p:sldId id="278" r:id="rId40"/>
    <p:sldId id="371" r:id="rId41"/>
    <p:sldId id="280" r:id="rId42"/>
    <p:sldId id="281" r:id="rId43"/>
    <p:sldId id="282" r:id="rId44"/>
    <p:sldId id="283" r:id="rId45"/>
    <p:sldId id="284" r:id="rId46"/>
    <p:sldId id="372" r:id="rId47"/>
    <p:sldId id="286" r:id="rId48"/>
    <p:sldId id="287" r:id="rId49"/>
    <p:sldId id="288" r:id="rId50"/>
    <p:sldId id="373" r:id="rId51"/>
    <p:sldId id="290" r:id="rId52"/>
    <p:sldId id="374" r:id="rId53"/>
    <p:sldId id="292" r:id="rId54"/>
    <p:sldId id="293" r:id="rId55"/>
    <p:sldId id="375" r:id="rId56"/>
    <p:sldId id="295" r:id="rId57"/>
    <p:sldId id="296" r:id="rId58"/>
    <p:sldId id="376" r:id="rId59"/>
    <p:sldId id="298" r:id="rId60"/>
    <p:sldId id="377" r:id="rId61"/>
    <p:sldId id="378" r:id="rId62"/>
    <p:sldId id="301" r:id="rId63"/>
    <p:sldId id="379" r:id="rId64"/>
    <p:sldId id="303" r:id="rId65"/>
    <p:sldId id="304" r:id="rId66"/>
    <p:sldId id="299" r:id="rId67"/>
    <p:sldId id="279" r:id="rId68"/>
    <p:sldId id="359" r:id="rId69"/>
    <p:sldId id="291" r:id="rId70"/>
    <p:sldId id="365" r:id="rId71"/>
    <p:sldId id="348" r:id="rId72"/>
    <p:sldId id="302" r:id="rId7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Delaney" initials="KD" lastIdx="1" clrIdx="0">
    <p:extLst>
      <p:ext uri="{19B8F6BF-5375-455C-9EA6-DF929625EA0E}">
        <p15:presenceInfo xmlns:p15="http://schemas.microsoft.com/office/powerpoint/2012/main" userId="S::kdelaney@town.berlin.ct.us::04dece15-de8e-4152-a926-a2de0906c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BF9794-0CFF-4A24-9303-F40ED475A5AE}" v="4" dt="2023-03-01T22:23:25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s\th_public\Excel%20-%20Sal.%20Anal.%20for%20Budgets\FY27%20Input%20Forms\FY27%20Town%20Budget%20Inputs%20FY27z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s\th_public\Excel%20-%20Sal.%20Anal.%20for%20Budgets\FY27%20Input%20Forms\FY27%20Town%20Budget%20Inputs%20FY27z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kdelaney\Town%20Of%20Berlin%20Dropbox\Town%20of%20Berlin%20Town%20Hall\Town%20of%20Berlin%20Finance\Budget\2027%20Budget\BOF%20Presentations\Historical%20Fund%20Balance%20Char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s\th_public\Excel%20-%20Sal.%20Anal.%20for%20Budgets\FY27%20Input%20Forms\FY27%20Town%20Budget%20Inputs%20FY27z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Budget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'Budget Summary'!$T$563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29-44E3-B2A8-7B8C880B43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29-44E3-B2A8-7B8C880B43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29-44E3-B2A8-7B8C880B432A}"/>
              </c:ext>
            </c:extLst>
          </c:dPt>
          <c:dLbls>
            <c:dLbl>
              <c:idx val="0"/>
              <c:layout>
                <c:manualLayout>
                  <c:x val="-9.8153170605708481E-2"/>
                  <c:y val="-0.309199312436637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29-44E3-B2A8-7B8C880B432A}"/>
                </c:ext>
              </c:extLst>
            </c:dLbl>
            <c:dLbl>
              <c:idx val="1"/>
              <c:layout>
                <c:manualLayout>
                  <c:x val="2.5829781738344312E-2"/>
                  <c:y val="0.308144493024556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29-44E3-B2A8-7B8C880B432A}"/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233213483090784"/>
                      <c:h val="0.26136284851186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E29-44E3-B2A8-7B8C880B432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'Budget Summary'!$S$564:$S$565</c:f>
              <c:strCache>
                <c:ptCount val="2"/>
                <c:pt idx="0">
                  <c:v>General Government</c:v>
                </c:pt>
                <c:pt idx="1">
                  <c:v>Education (includes dept. 61, private schools &amp; school debt)</c:v>
                </c:pt>
              </c:strCache>
            </c:strRef>
          </c:cat>
          <c:val>
            <c:numRef>
              <c:f>'Budget Summary'!$T$564:$T$565</c:f>
              <c:numCache>
                <c:formatCode>0%</c:formatCode>
                <c:ptCount val="2"/>
                <c:pt idx="0">
                  <c:v>0.39911142344127959</c:v>
                </c:pt>
                <c:pt idx="1">
                  <c:v>0.59105629762515521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29-44E3-B2A8-7B8C880B432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4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Operating</a:t>
            </a:r>
            <a:r>
              <a:rPr lang="en-US" baseline="0"/>
              <a:t> Budget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'Budget Summary'!$V$563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4D-4D91-9769-8A77C70EB0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4D-4D91-9769-8A77C70EB003}"/>
              </c:ext>
            </c:extLst>
          </c:dPt>
          <c:dLbls>
            <c:dLbl>
              <c:idx val="0"/>
              <c:layout>
                <c:manualLayout>
                  <c:x val="-4.587924468874667E-2"/>
                  <c:y val="-0.29876696301238104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3608"/>
                        <a:gd name="adj2" fmla="val 31399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D4D-4D91-9769-8A77C70EB003}"/>
                </c:ext>
              </c:extLst>
            </c:dLbl>
            <c:dLbl>
              <c:idx val="1"/>
              <c:layout>
                <c:manualLayout>
                  <c:x val="1.6634912395388115E-3"/>
                  <c:y val="0.29857831692236136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786"/>
                        <a:gd name="adj2" fmla="val -178885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6D4D-4D91-9769-8A77C70EB003}"/>
                </c:ext>
              </c:extLst>
            </c:dLbl>
            <c:dLbl>
              <c:idx val="2"/>
              <c:layout>
                <c:manualLayout>
                  <c:x val="1.5672845581802275E-3"/>
                  <c:y val="-0.32719400391852427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0827"/>
                        <a:gd name="adj2" fmla="val 121295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6D4D-4D91-9769-8A77C70EB00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'Budget Summary'!$S$564:$S$565</c:f>
              <c:strCache>
                <c:ptCount val="2"/>
                <c:pt idx="0">
                  <c:v>General Government</c:v>
                </c:pt>
                <c:pt idx="1">
                  <c:v>Education (includes dept. 61, private schools &amp; school debt)</c:v>
                </c:pt>
              </c:strCache>
            </c:strRef>
          </c:cat>
          <c:val>
            <c:numRef>
              <c:f>'Budget Summary'!$V$564:$V$565</c:f>
              <c:numCache>
                <c:formatCode>0%</c:formatCode>
                <c:ptCount val="2"/>
                <c:pt idx="0">
                  <c:v>0.37893369417994155</c:v>
                </c:pt>
                <c:pt idx="1">
                  <c:v>0.6210663058200584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4D-4D91-9769-8A77C70EB00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4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Sheet1!$C$2:$C$3</c:f>
              <c:strCache>
                <c:ptCount val="2"/>
                <c:pt idx="0">
                  <c:v>Budget</c:v>
                </c:pt>
                <c:pt idx="1">
                  <c:v>% of Next FY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Sheet1!$C$4:$C$16</c:f>
              <c:numCache>
                <c:formatCode>0.0%</c:formatCode>
                <c:ptCount val="13"/>
                <c:pt idx="0">
                  <c:v>0.12912941835655709</c:v>
                </c:pt>
                <c:pt idx="1">
                  <c:v>0.12709986924495956</c:v>
                </c:pt>
                <c:pt idx="2">
                  <c:v>0.13704526344228568</c:v>
                </c:pt>
                <c:pt idx="3">
                  <c:v>0.12999204508441747</c:v>
                </c:pt>
                <c:pt idx="4">
                  <c:v>0.13675967969900263</c:v>
                </c:pt>
                <c:pt idx="5">
                  <c:v>0.16575028000847172</c:v>
                </c:pt>
                <c:pt idx="6">
                  <c:v>0.19062615187415111</c:v>
                </c:pt>
                <c:pt idx="7">
                  <c:v>0.19476578982330461</c:v>
                </c:pt>
                <c:pt idx="8">
                  <c:v>0.13078060981365686</c:v>
                </c:pt>
                <c:pt idx="9">
                  <c:v>0.16500670757872068</c:v>
                </c:pt>
                <c:pt idx="10">
                  <c:v>0.169565301567876</c:v>
                </c:pt>
                <c:pt idx="11">
                  <c:v>0.16889633442562241</c:v>
                </c:pt>
                <c:pt idx="12">
                  <c:v>0.14699552706072158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C2-4E68-AFA3-0530D02D4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6400351"/>
        <c:axId val="169210267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Fiscal Year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Sheet1!$A$4:$A$13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  <c:pt idx="9">
                        <c:v>2023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7C2-4E68-AFA3-0530D02D497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Sheet1!$B$2:$B$3</c15:sqref>
                        </c15:formulaRef>
                      </c:ext>
                    </c:extLst>
                    <c:strCache>
                      <c:ptCount val="2"/>
                      <c:pt idx="0">
                        <c:v>GF FD Bal</c:v>
                      </c:pt>
                      <c:pt idx="1">
                        <c:v>Unassigned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Sheet1!$B$4:$B$13</c15:sqref>
                        </c15:formulaRef>
                      </c:ext>
                    </c:extLst>
                    <c:numCache>
                      <c:formatCode>"$"#,##0</c:formatCode>
                      <c:ptCount val="10"/>
                      <c:pt idx="0">
                        <c:v>9775266</c:v>
                      </c:pt>
                      <c:pt idx="1">
                        <c:v>10014792</c:v>
                      </c:pt>
                      <c:pt idx="2">
                        <c:v>11157031</c:v>
                      </c:pt>
                      <c:pt idx="3">
                        <c:v>11079427</c:v>
                      </c:pt>
                      <c:pt idx="4">
                        <c:v>12025216</c:v>
                      </c:pt>
                      <c:pt idx="5">
                        <c:v>14949335</c:v>
                      </c:pt>
                      <c:pt idx="6">
                        <c:v>17437703</c:v>
                      </c:pt>
                      <c:pt idx="7">
                        <c:v>18300008</c:v>
                      </c:pt>
                      <c:pt idx="8">
                        <c:v>13029120</c:v>
                      </c:pt>
                      <c:pt idx="9">
                        <c:v>16436763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7C2-4E68-AFA3-0530D02D497B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Sheet1!$D$2:$D$3</c:f>
              <c:strCache>
                <c:ptCount val="2"/>
                <c:pt idx="0">
                  <c:v>Minimum</c:v>
                </c:pt>
                <c:pt idx="1">
                  <c:v>GFOA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Sheet1!$A$4:$A$16</c:f>
              <c:strCach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 (proj)</c:v>
                </c:pt>
              </c:strCache>
            </c:strRef>
          </c:cat>
          <c:val>
            <c:numRef>
              <c:f>Sheet1!$D$4:$D$16</c:f>
              <c:numCache>
                <c:formatCode>0.0%</c:formatCode>
                <c:ptCount val="13"/>
                <c:pt idx="0">
                  <c:v>0.16600000000000001</c:v>
                </c:pt>
                <c:pt idx="1">
                  <c:v>0.16600000000000001</c:v>
                </c:pt>
                <c:pt idx="2">
                  <c:v>0.16600000000000001</c:v>
                </c:pt>
                <c:pt idx="3">
                  <c:v>0.16600000000000001</c:v>
                </c:pt>
                <c:pt idx="4">
                  <c:v>0.16600000000000001</c:v>
                </c:pt>
                <c:pt idx="5">
                  <c:v>0.16600000000000001</c:v>
                </c:pt>
                <c:pt idx="6">
                  <c:v>0.16600000000000001</c:v>
                </c:pt>
                <c:pt idx="7">
                  <c:v>0.16600000000000001</c:v>
                </c:pt>
                <c:pt idx="8">
                  <c:v>0.16600000000000001</c:v>
                </c:pt>
                <c:pt idx="9">
                  <c:v>0.16600000000000001</c:v>
                </c:pt>
                <c:pt idx="10">
                  <c:v>0.16600000000000001</c:v>
                </c:pt>
                <c:pt idx="11">
                  <c:v>0.16600000000000001</c:v>
                </c:pt>
                <c:pt idx="12">
                  <c:v>0.16600000000000001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C2-4E68-AFA3-0530D02D497B}"/>
            </c:ext>
          </c:extLst>
        </c:ser>
        <c:ser>
          <c:idx val="4"/>
          <c:order val="4"/>
          <c:tx>
            <c:strRef>
              <c:f>Sheet1!$E$2:$E$3</c:f>
              <c:strCache>
                <c:ptCount val="2"/>
                <c:pt idx="0">
                  <c:v>Minimum</c:v>
                </c:pt>
                <c:pt idx="1">
                  <c:v>State of CT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Sheet1!$A$4:$A$16</c:f>
              <c:strCach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 (proj)</c:v>
                </c:pt>
              </c:strCache>
            </c:strRef>
          </c:cat>
          <c:val>
            <c:numRef>
              <c:f>Sheet1!$E$4:$E$16</c:f>
              <c:numCache>
                <c:formatCode>0.0%</c:formatCode>
                <c:ptCount val="13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C2-4E68-AFA3-0530D02D4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6400351"/>
        <c:axId val="1692102671"/>
        <c:extLst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Sheet1!$F$2:$F$3</c15:sqref>
                        </c15:formulaRef>
                      </c:ext>
                    </c:extLst>
                    <c:strCache>
                      <c:ptCount val="2"/>
                      <c:pt idx="0">
                        <c:v>Budget</c:v>
                      </c:pt>
                      <c:pt idx="1">
                        <c:v>Next FY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Sheet1!$A$4:$A$16</c15:sqref>
                        </c15:formulaRef>
                      </c:ext>
                    </c:extLst>
                    <c:strCache>
                      <c:ptCount val="13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  <c:pt idx="9">
                        <c:v>2023</c:v>
                      </c:pt>
                      <c:pt idx="10">
                        <c:v>2024</c:v>
                      </c:pt>
                      <c:pt idx="11">
                        <c:v>2025</c:v>
                      </c:pt>
                      <c:pt idx="12">
                        <c:v>2026 (proj)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Sheet1!$F$4:$F$13</c15:sqref>
                        </c15:formulaRef>
                      </c:ext>
                    </c:extLst>
                    <c:numCache>
                      <c:formatCode>"$"#,##0</c:formatCode>
                      <c:ptCount val="10"/>
                      <c:pt idx="0">
                        <c:v>75701309</c:v>
                      </c:pt>
                      <c:pt idx="1">
                        <c:v>78794668</c:v>
                      </c:pt>
                      <c:pt idx="2">
                        <c:v>81411285</c:v>
                      </c:pt>
                      <c:pt idx="3">
                        <c:v>85231577</c:v>
                      </c:pt>
                      <c:pt idx="4">
                        <c:v>87929542</c:v>
                      </c:pt>
                      <c:pt idx="5">
                        <c:v>90191914</c:v>
                      </c:pt>
                      <c:pt idx="6">
                        <c:v>91475922</c:v>
                      </c:pt>
                      <c:pt idx="7">
                        <c:v>93959047</c:v>
                      </c:pt>
                      <c:pt idx="8">
                        <c:v>99625778</c:v>
                      </c:pt>
                      <c:pt idx="9">
                        <c:v>99612696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B7C2-4E68-AFA3-0530D02D497B}"/>
                  </c:ext>
                </c:extLst>
              </c15:ser>
            </c15:filteredLineSeries>
          </c:ext>
        </c:extLst>
      </c:lineChart>
      <c:catAx>
        <c:axId val="185640035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2102671"/>
        <c:crosses val="autoZero"/>
        <c:auto val="1"/>
        <c:lblAlgn val="ctr"/>
        <c:lblOffset val="100"/>
        <c:noMultiLvlLbl val="0"/>
      </c:catAx>
      <c:valAx>
        <c:axId val="1692102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400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983434759470038"/>
          <c:y val="3.1402910308461332E-2"/>
          <c:w val="0.69981611654523701"/>
          <c:h val="0.930394366465061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7535073863544406E-2"/>
                  <c:y val="-6.03591368643439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1C-42E8-BE14-91A516AD3CA6}"/>
                </c:ext>
              </c:extLst>
            </c:dLbl>
            <c:dLbl>
              <c:idx val="1"/>
              <c:layout>
                <c:manualLayout>
                  <c:x val="2.3298908653768338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1C-42E8-BE14-91A516AD3CA6}"/>
                </c:ext>
              </c:extLst>
            </c:dLbl>
            <c:dLbl>
              <c:idx val="2"/>
              <c:layout>
                <c:manualLayout>
                  <c:x val="4.4479734702648724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1C-42E8-BE14-91A516AD3CA6}"/>
                </c:ext>
              </c:extLst>
            </c:dLbl>
            <c:dLbl>
              <c:idx val="3"/>
              <c:layout>
                <c:manualLayout>
                  <c:x val="4.4479734702648724E-2"/>
                  <c:y val="-9.053870529651425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1C-42E8-BE14-91A516AD3CA6}"/>
                </c:ext>
              </c:extLst>
            </c:dLbl>
            <c:dLbl>
              <c:idx val="4"/>
              <c:layout>
                <c:manualLayout>
                  <c:x val="4.8715899912424789E-2"/>
                  <c:y val="-6.035913686434283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1C-42E8-BE14-91A516AD3CA6}"/>
                </c:ext>
              </c:extLst>
            </c:dLbl>
            <c:dLbl>
              <c:idx val="5"/>
              <c:layout>
                <c:manualLayout>
                  <c:x val="6.3542478146641032E-2"/>
                  <c:y val="3.01795684321714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1C-42E8-BE14-91A516AD3CA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'Budget Summary'!$S$423:$S$429</c:f>
              <c:strCache>
                <c:ptCount val="7"/>
                <c:pt idx="0">
                  <c:v>Transfers In</c:v>
                </c:pt>
                <c:pt idx="1">
                  <c:v>State/Federal Non-Education Grants</c:v>
                </c:pt>
                <c:pt idx="2">
                  <c:v>Use of Fund Balance</c:v>
                </c:pt>
                <c:pt idx="3">
                  <c:v>Svc Fees &amp; Inv Earnings</c:v>
                </c:pt>
                <c:pt idx="4">
                  <c:v>Fees</c:v>
                </c:pt>
                <c:pt idx="5">
                  <c:v>State Education Grants</c:v>
                </c:pt>
                <c:pt idx="6">
                  <c:v>Taxes</c:v>
                </c:pt>
              </c:strCache>
            </c:strRef>
          </c:cat>
          <c:val>
            <c:numRef>
              <c:f>'Budget Summary'!$U$423:$U$429</c:f>
              <c:numCache>
                <c:formatCode>0.0%</c:formatCode>
                <c:ptCount val="7"/>
                <c:pt idx="0">
                  <c:v>4.0075313090609935E-5</c:v>
                </c:pt>
                <c:pt idx="1">
                  <c:v>3.1760487130570183E-3</c:v>
                </c:pt>
                <c:pt idx="2">
                  <c:v>2.6716875393739954E-3</c:v>
                </c:pt>
                <c:pt idx="3">
                  <c:v>1.5623654694003612E-2</c:v>
                </c:pt>
                <c:pt idx="4">
                  <c:v>3.5491534401806489E-2</c:v>
                </c:pt>
                <c:pt idx="5">
                  <c:v>6.459995308516682E-2</c:v>
                </c:pt>
                <c:pt idx="6">
                  <c:v>0.87839704625350157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1C-42E8-BE14-91A516AD3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79779119"/>
        <c:axId val="1692177871"/>
      </c:barChart>
      <c:valAx>
        <c:axId val="169217787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879779119"/>
        <c:crosses val="autoZero"/>
        <c:crossBetween val="between"/>
      </c:valAx>
      <c:catAx>
        <c:axId val="187977911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21778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857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BA907D-DF78-4BB7-A08A-6D32B5EFB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6726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6F536D-4C93-4640-81AB-7514913169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85437F43-0CEB-47F7-B461-F5E89391B4E8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B164E-2A74-47E0-917E-9B38860C87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829677"/>
            <a:ext cx="3038475" cy="466726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8E645-3723-48F4-B1B9-5FAA461AFF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7"/>
            <a:ext cx="3038475" cy="466726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D33360D7-3120-4C3E-8C2F-788A614786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1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6726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E1B0A7F-BAC5-4A08-ACEE-EDBF63674941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7"/>
            <a:ext cx="3038475" cy="466726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7"/>
            <a:ext cx="3038475" cy="466726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F6B262C8-4BCA-4CFB-952F-C3F6E6E0C8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3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29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$2,325,000 reduction needed to bring the spending </a:t>
            </a:r>
            <a:r>
              <a:rPr lang="en-US">
                <a:solidFill>
                  <a:srgbClr val="FF0000"/>
                </a:solidFill>
              </a:rPr>
              <a:t>cap increase to 3.0%.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29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7" indent="-171447">
              <a:buFontTx/>
              <a:buChar char="-"/>
            </a:pPr>
            <a:r>
              <a:rPr lang="en-US" dirty="0"/>
              <a:t>Overall: 10 minutes</a:t>
            </a:r>
          </a:p>
          <a:p>
            <a:pPr marL="171447" indent="-171447">
              <a:buFontTx/>
              <a:buChar char="-"/>
            </a:pPr>
            <a:r>
              <a:rPr lang="en-US" dirty="0"/>
              <a:t>Revenue: 15 minutes</a:t>
            </a:r>
          </a:p>
          <a:p>
            <a:pPr marL="171447" indent="-171447">
              <a:buFontTx/>
              <a:buChar char="-"/>
            </a:pPr>
            <a:r>
              <a:rPr lang="en-US" dirty="0"/>
              <a:t>LT Liabilities/Capital: 30 minutes</a:t>
            </a:r>
          </a:p>
          <a:p>
            <a:pPr marL="171447" indent="-171447">
              <a:buFontTx/>
              <a:buChar char="-"/>
            </a:pPr>
            <a:r>
              <a:rPr lang="en-US" dirty="0"/>
              <a:t>Transfers: 5 minutes</a:t>
            </a:r>
          </a:p>
          <a:p>
            <a:pPr marL="171447" indent="-171447">
              <a:buFontTx/>
              <a:buChar char="-"/>
            </a:pPr>
            <a:r>
              <a:rPr lang="en-US" dirty="0"/>
              <a:t>BOE: 30 minutes</a:t>
            </a:r>
          </a:p>
          <a:p>
            <a:pPr marL="171447" indent="-171447">
              <a:buFontTx/>
              <a:buChar char="-"/>
            </a:pPr>
            <a:r>
              <a:rPr lang="en-US" dirty="0"/>
              <a:t>GG: 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69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3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14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b="1" dirty="0"/>
              <a:t>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99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4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73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4db055f36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a4db055f36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b61617046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b61617046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ALD updated 1/8/26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b5af96c38f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b5af96c38f_2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/>
              <a:t>Updated ALD 1/8/26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/>
              <a:t>3- CA, 1- NY, 1-MA, 1-FL, 1-AZ</a:t>
            </a:r>
            <a:endParaRPr/>
          </a:p>
        </p:txBody>
      </p:sp>
      <p:sp>
        <p:nvSpPr>
          <p:cNvPr id="171" name="Google Shape;171;g3b5af96c38f_2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a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7" indent="-171447">
              <a:buFontTx/>
              <a:buChar char="-"/>
            </a:pPr>
            <a:r>
              <a:rPr lang="en-US" dirty="0"/>
              <a:t>Overall: 10 minutes</a:t>
            </a:r>
          </a:p>
          <a:p>
            <a:pPr marL="171447" indent="-171447">
              <a:buFontTx/>
              <a:buChar char="-"/>
            </a:pPr>
            <a:r>
              <a:rPr lang="en-US" dirty="0"/>
              <a:t>Revenue: 15 minutes</a:t>
            </a:r>
          </a:p>
          <a:p>
            <a:pPr marL="171447" indent="-171447" defTabSz="914384">
              <a:buFontTx/>
              <a:buChar char="-"/>
              <a:defRPr/>
            </a:pPr>
            <a:r>
              <a:rPr lang="en-US" dirty="0"/>
              <a:t>Transfers: 5 minutes</a:t>
            </a:r>
          </a:p>
          <a:p>
            <a:pPr marL="171447" indent="-171447">
              <a:buFontTx/>
              <a:buChar char="-"/>
            </a:pPr>
            <a:r>
              <a:rPr lang="en-US" dirty="0"/>
              <a:t>LT Liabilities/Capital: 30 minutes</a:t>
            </a:r>
          </a:p>
          <a:p>
            <a:pPr marL="171447" indent="-171447">
              <a:buFontTx/>
              <a:buChar char="-"/>
            </a:pPr>
            <a:r>
              <a:rPr lang="en-US" dirty="0"/>
              <a:t>GG: 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47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b660afe4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b660afe48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5" name="Google Shape;185;g3b660afe48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a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b660afe48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b660afe483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9" name="Google Shape;199;g3b660afe483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a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a50594f07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a50594f07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cc48a1301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cc48a1301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a4db055f36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a4db055f36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ALD Update 1/7/26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TL Updated 1/8/26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So the three million is the increase - when I read it, I thought it was the budget (but knew it wasn’t). This should be titled S’s Proposed Budget Increase or is should have the proposed budget amount.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ee665469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ee665469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ALD Updated 1/9/26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238e0cdde7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238e0cdde7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ALD Updated 1/8/26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a0b05cd46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a0b05cd46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Updated 11/25/25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0bfc52dec1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0bfc52dec1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ALD updated 1/8/26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bfc52dec1_8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0bfc52dec1_8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ALD Update 1/8/26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Non-affiliated staff increases (?) are budgeted at 3% (clarification)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34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a4db055f36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a4db055f36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ALD Update 1/8/26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a4db055f36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a4db055f36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ALD Update 1/8/26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Non-affiliated staff increases (?) are budgeted at 3% (clarification)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a4db055f36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a4db055f36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Non-affiliated staff increases (?) are budgeted at 3% (clarification)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b5b6a7e0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b5b6a7e0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ALD Updated 1/8/26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Non-affiliated staff increases (?) are budgeted at 3% (clarification)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a50594f07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a50594f07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ALD Updated 1/8/26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a4db055f36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a4db055f36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Non-affiliated staff increases (?) are budgeted at 3% (clarification)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a4db055f36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a4db055f36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UPDATED 1/5/2025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Non-affiliated staff increases (?) are budgeted at 3% (clarification)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a4db055f36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a4db055f36_1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Non-affiliated staff increases (?) are budgeted at 3% (clarification)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24b2558ded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24b2558ded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Non-affiliated staff increases (?) are budgeted at 3% (clarification)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245001435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245001435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CC5D8-9EF8-B3DF-197C-C22212102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2A60F-E567-BA67-D165-11E3417C3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E1CBB3-D8E7-FB1F-78D8-32A210725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FA7DF-A552-DAEE-0A92-6F2F34D0AA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191"/>
            <a:fld id="{F6B262C8-4BCA-4CFB-952F-C3F6E6E0C834}" type="slidenum">
              <a:rPr lang="en-US">
                <a:solidFill>
                  <a:prstClr val="black"/>
                </a:solidFill>
                <a:latin typeface="Calibri"/>
              </a:rPr>
              <a:pPr defTabSz="457191"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3511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0c21a291c2_4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0c21a291c2_4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1"/>
                </a:solidFill>
              </a:rPr>
              <a:t>ALD updated 1/8/26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0bfc52dec1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0bfc52dec1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1"/>
                </a:solidFill>
              </a:rPr>
              <a:t>ALD Updated 1/8/26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0bfc52dec1_1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0bfc52dec1_1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1"/>
                </a:solidFill>
              </a:rPr>
              <a:t>ALD updated 1/8/26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a50594f0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a50594f0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Updated 1/8/26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0c21a291c2_4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0c21a291c2_4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ALD Updated 1/8/26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b61617046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b61617046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Updated 1/10/26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245001435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245001435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0c21a291c2_4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10c21a291c2_4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1"/>
                </a:solidFill>
              </a:rPr>
              <a:t>ALD Updated 1/8/26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0c21a291c2_4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10c21a291c2_4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1"/>
                </a:solidFill>
              </a:rPr>
              <a:t>ALD Update 1/8/26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ee33f8834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1ee33f8834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1"/>
                </a:solidFill>
              </a:rPr>
              <a:t>Partially Updated 1/9/26 waiting on 2 districts to respond to survey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213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0c21a291c2_4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0c21a291c2_4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ALD updated 1/9/26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b660afe48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b660afe48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ALD Update 1/7/26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TL Updated 1/8/26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So the three million is the increase - when I read it, I thought it was the budget (but knew it wasn’t). This should be titled S’s Proposed Budget Increase or is should have the proposed budget amount.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a4db055f36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a4db055f36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245001435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245001435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0c21a291c2_4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10c21a291c2_4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ALD Updated 1/9/26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0c21a291c2_4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10c21a291c2_4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Updated ALD 1/8/26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097a7503d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097a7503d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ALD Updated 1/9/26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ee33f8834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1ee33f8834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ALD Updated 1/8/26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0c21a291c2_4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0c21a291c2_4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/>
              <a:t>TL updated 1/7/26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/>
              <a:t>TL added PK 1/9/26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0c21a291c2_4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10c21a291c2_4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/>
              <a:t>TL update 1/7/26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961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9255901a01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9255901a01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1"/>
                </a:solidFill>
              </a:rPr>
              <a:t>TL updated 1/7/26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9255901a01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9255901a01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1"/>
                </a:solidFill>
              </a:rPr>
              <a:t>TL updated 1/7/26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9255901a01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9255901a01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1"/>
                </a:solidFill>
              </a:rPr>
              <a:t>TL updated 1/7/26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2acc86723ff_24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2acc86723ff_24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1"/>
                </a:solidFill>
              </a:rPr>
              <a:t>TL updated 1/7/26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9255901a01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9255901a01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1"/>
                </a:solidFill>
              </a:rPr>
              <a:t>TL updated 1/7/26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cc48a1301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cc48a1301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7" indent="-171447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596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1960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0950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4108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B673D-0936-5E85-BB30-533A08428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39455B-0B89-7FE4-13F7-B6D62377D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580BA6-D37B-720B-5E39-5586D6A82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3ADE7-C738-7838-817C-4BE964328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6693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7" indent="-171447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328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61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7" indent="-171447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4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6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BE78-5AB9-4D3A-9E21-70B0F84252C9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4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C3EC-1C56-4E62-AD15-6726E85060EF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2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2C86-D362-498C-A43D-AC0BF150A278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9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093-6392-459A-AF30-53F02AFA91F4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8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5C1B-D74A-4584-AAF9-4809E03644FA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6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CF86-56A6-40FD-937A-0F715ACB5EFE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2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7533-2FEE-4FF3-939E-0C8572F7F782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4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8042-CB9C-4234-9F2B-EE935399DFF1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5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F06-8BFB-44E4-926F-50A5C0AA35AA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7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C7E8-3099-4A51-92C8-AE9EC7B03F22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9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640F-E160-43C6-970E-72BF80ECA461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8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41F0B-113F-4D4C-B4A2-D51CBE74B6F9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7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E0AEB-F3CA-4728-9174-BB01190BE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210" y="1181501"/>
            <a:ext cx="8469630" cy="34632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Town of Berlin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FY27 Board of Finance Budget Review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March 2, 2026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2C00A8-1FFD-4283-84F6-BAC5DF1AA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573" y="4866968"/>
            <a:ext cx="1768267" cy="1659562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893E327-0E1E-4244-831F-47B724AED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5" y="4866968"/>
            <a:ext cx="2448697" cy="16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9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70129-FB3C-672F-D8BD-98BE06473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Municipal Spending Cap Calculation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54C0B-3759-6B11-D66B-F4B4445A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AECEB-9168-045E-9CC4-8529BA4F7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" y="1188249"/>
            <a:ext cx="8808720" cy="448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92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" y="2695065"/>
            <a:ext cx="8606790" cy="107683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6600" dirty="0"/>
              <a:t>Transfers/Long-Term Liabilities/Capital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9AB02B-5589-472B-AA2A-67065F9E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4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0427B-30C3-4000-A34E-4A2696029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49" y="306396"/>
            <a:ext cx="7886700" cy="6714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70ABA-FE66-4BB8-B39F-0B0502B31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85" y="1821822"/>
            <a:ext cx="8238029" cy="2551831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NET Change: +$305k</a:t>
            </a:r>
          </a:p>
          <a:p>
            <a:pPr marL="0" indent="0">
              <a:buNone/>
            </a:pPr>
            <a:endParaRPr lang="en-US" sz="800" u="sng" dirty="0"/>
          </a:p>
          <a:p>
            <a:r>
              <a:rPr lang="en-US" dirty="0"/>
              <a:t>PBC Architectural (capital): +$225k</a:t>
            </a:r>
          </a:p>
          <a:p>
            <a:pPr lvl="1"/>
            <a:endParaRPr lang="en-US" sz="800" b="1" dirty="0"/>
          </a:p>
          <a:p>
            <a:r>
              <a:rPr lang="en-US" dirty="0"/>
              <a:t>Local match for future grants (capital): +$100k</a:t>
            </a:r>
          </a:p>
          <a:p>
            <a:endParaRPr lang="en-US" sz="900" dirty="0"/>
          </a:p>
          <a:p>
            <a:r>
              <a:rPr lang="en-US" dirty="0"/>
              <a:t>Energy Lease (debt): -$20k</a:t>
            </a:r>
          </a:p>
          <a:p>
            <a:pPr marL="0" indent="0">
              <a:buNone/>
            </a:pPr>
            <a:endParaRPr lang="en-US" sz="1400" u="sng" dirty="0"/>
          </a:p>
          <a:p>
            <a:pPr marL="0" indent="0">
              <a:buNone/>
            </a:pPr>
            <a:endParaRPr lang="en-US" sz="12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95180-1637-4824-9098-2208B6C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8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77D8-4B79-4068-819F-81EAF7C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794"/>
            <a:ext cx="7886700" cy="4776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Long-Term Liabilities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B31E1-666B-496D-AE6B-36831CBFC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51" y="1019204"/>
            <a:ext cx="8388297" cy="5225731"/>
          </a:xfrm>
        </p:spPr>
        <p:txBody>
          <a:bodyPr>
            <a:normAutofit/>
          </a:bodyPr>
          <a:lstStyle/>
          <a:p>
            <a:r>
              <a:rPr lang="en-US" sz="2700" dirty="0"/>
              <a:t>DEBT:</a:t>
            </a:r>
          </a:p>
          <a:p>
            <a:pPr lvl="1"/>
            <a:r>
              <a:rPr lang="en-US" sz="1900" dirty="0"/>
              <a:t>Retire $4,955,000 existing bond principal</a:t>
            </a:r>
          </a:p>
          <a:p>
            <a:pPr lvl="1"/>
            <a:r>
              <a:rPr lang="en-US" sz="1900" dirty="0"/>
              <a:t>Issue $4,150,000 new bond principal</a:t>
            </a:r>
          </a:p>
          <a:p>
            <a:pPr lvl="2"/>
            <a:r>
              <a:rPr lang="en-US" dirty="0"/>
              <a:t>$2,350,000 East Berlin Rec. Complex upgrade</a:t>
            </a:r>
            <a:r>
              <a:rPr lang="en-US" dirty="0">
                <a:solidFill>
                  <a:srgbClr val="FF0000"/>
                </a:solidFill>
              </a:rPr>
              <a:t> (ordinance needed)</a:t>
            </a:r>
            <a:endParaRPr lang="en-US" dirty="0"/>
          </a:p>
          <a:p>
            <a:pPr lvl="2"/>
            <a:r>
              <a:rPr lang="en-US" dirty="0"/>
              <a:t>$1,500,000 Police Department upgrades</a:t>
            </a:r>
          </a:p>
          <a:p>
            <a:pPr lvl="2"/>
            <a:r>
              <a:rPr lang="en-US" dirty="0"/>
              <a:t>$   300,000 </a:t>
            </a:r>
            <a:r>
              <a:rPr lang="en-US" dirty="0" err="1"/>
              <a:t>Timberlin</a:t>
            </a:r>
            <a:r>
              <a:rPr lang="en-US" dirty="0"/>
              <a:t> on-course bridges</a:t>
            </a:r>
          </a:p>
          <a:p>
            <a:pPr lvl="2"/>
            <a:r>
              <a:rPr lang="en-US" b="1" dirty="0"/>
              <a:t>All project costs are preliminary &amp; subject to change</a:t>
            </a:r>
          </a:p>
          <a:p>
            <a:pPr lvl="2"/>
            <a:endParaRPr lang="en-US" dirty="0"/>
          </a:p>
          <a:p>
            <a:r>
              <a:rPr lang="en-US" dirty="0"/>
              <a:t>PENSION:</a:t>
            </a:r>
          </a:p>
          <a:p>
            <a:pPr lvl="1"/>
            <a:endParaRPr lang="en-US" sz="1900" dirty="0"/>
          </a:p>
          <a:p>
            <a:pPr lvl="1"/>
            <a:endParaRPr lang="en-US" sz="19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11CD5-1B75-4BD7-AA35-15704B0D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5B0C7FC-7C28-2FD1-0AB4-38F7F1430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988297"/>
              </p:ext>
            </p:extLst>
          </p:nvPr>
        </p:nvGraphicFramePr>
        <p:xfrm>
          <a:off x="1009649" y="4245760"/>
          <a:ext cx="71247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116">
                  <a:extLst>
                    <a:ext uri="{9D8B030D-6E8A-4147-A177-3AD203B41FA5}">
                      <a16:colId xmlns:a16="http://schemas.microsoft.com/office/drawing/2014/main" val="1580013720"/>
                    </a:ext>
                  </a:extLst>
                </a:gridCol>
                <a:gridCol w="1416205">
                  <a:extLst>
                    <a:ext uri="{9D8B030D-6E8A-4147-A177-3AD203B41FA5}">
                      <a16:colId xmlns:a16="http://schemas.microsoft.com/office/drawing/2014/main" val="1209022781"/>
                    </a:ext>
                  </a:extLst>
                </a:gridCol>
                <a:gridCol w="1460809">
                  <a:extLst>
                    <a:ext uri="{9D8B030D-6E8A-4147-A177-3AD203B41FA5}">
                      <a16:colId xmlns:a16="http://schemas.microsoft.com/office/drawing/2014/main" val="4229831965"/>
                    </a:ext>
                  </a:extLst>
                </a:gridCol>
                <a:gridCol w="1378570">
                  <a:extLst>
                    <a:ext uri="{9D8B030D-6E8A-4147-A177-3AD203B41FA5}">
                      <a16:colId xmlns:a16="http://schemas.microsoft.com/office/drawing/2014/main" val="3784449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FY26 ADEC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FY27 ADEC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60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Town (closed)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$295,618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  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($295,618)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508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Police Benefit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$1,134,002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$1,169,812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 $35,810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478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$1,402,620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$1,169,812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($259,808)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6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42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0B87EE-D3A5-FBA2-02FA-84C36808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E9B3E-A246-54B0-DF32-635DDAF3D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57" y="257908"/>
            <a:ext cx="8888285" cy="637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97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4542"/>
            <a:ext cx="7886700" cy="776480"/>
          </a:xfrm>
        </p:spPr>
        <p:txBody>
          <a:bodyPr/>
          <a:lstStyle/>
          <a:p>
            <a:pPr algn="ctr"/>
            <a:r>
              <a:rPr lang="en-US" b="1" u="sng" dirty="0"/>
              <a:t>FY25 General Fund Capital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84" y="1268148"/>
            <a:ext cx="8410806" cy="3101721"/>
          </a:xfrm>
        </p:spPr>
        <p:txBody>
          <a:bodyPr>
            <a:normAutofit/>
          </a:bodyPr>
          <a:lstStyle/>
          <a:p>
            <a:r>
              <a:rPr lang="en-US" dirty="0"/>
              <a:t>Departments requested $6.2 million </a:t>
            </a:r>
          </a:p>
          <a:p>
            <a:r>
              <a:rPr lang="en-US" dirty="0"/>
              <a:t>Proposing $1.7 million</a:t>
            </a:r>
            <a:endParaRPr lang="en-US" sz="1500" dirty="0"/>
          </a:p>
          <a:p>
            <a:r>
              <a:rPr lang="en-US" dirty="0"/>
              <a:t>Primary Focus:</a:t>
            </a:r>
          </a:p>
          <a:p>
            <a:pPr lvl="1"/>
            <a:r>
              <a:rPr lang="en-US" dirty="0"/>
              <a:t>Public safety</a:t>
            </a:r>
          </a:p>
          <a:p>
            <a:pPr lvl="1"/>
            <a:r>
              <a:rPr lang="en-US" dirty="0"/>
              <a:t>Vehicles &amp; machinery</a:t>
            </a:r>
          </a:p>
          <a:p>
            <a:pPr lvl="1"/>
            <a:r>
              <a:rPr lang="en-US" dirty="0"/>
              <a:t>Building infrastructure</a:t>
            </a:r>
          </a:p>
          <a:p>
            <a:pPr lvl="1"/>
            <a:r>
              <a:rPr lang="en-US" dirty="0"/>
              <a:t>Recreation infrastructure</a:t>
            </a:r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ABC98-46FC-4C82-B40D-852E55B5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33F62-DF80-E6B8-841A-7DCDBF48A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7" y="4751651"/>
            <a:ext cx="8780510" cy="127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7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C911-9456-0084-694D-2E521404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4747"/>
            <a:ext cx="7886700" cy="1128285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General Fund Capital Requests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99C29-7644-7FB4-306E-EE9F0735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0F027-DB80-8C52-EDA4-46FF79D4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16" y="2109787"/>
            <a:ext cx="8777541" cy="329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92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/>
          <p:nvPr/>
        </p:nvSpPr>
        <p:spPr>
          <a:xfrm>
            <a:off x="263225" y="244200"/>
            <a:ext cx="8323500" cy="63696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6775" y="1199225"/>
            <a:ext cx="3883276" cy="222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8"/>
          <p:cNvSpPr txBox="1">
            <a:spLocks noGrp="1"/>
          </p:cNvSpPr>
          <p:nvPr>
            <p:ph type="subTitle" idx="1"/>
          </p:nvPr>
        </p:nvSpPr>
        <p:spPr>
          <a:xfrm>
            <a:off x="1335125" y="3569025"/>
            <a:ext cx="6506400" cy="20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461"/>
              <a:buNone/>
            </a:pPr>
            <a:endParaRPr sz="3250">
              <a:solidFill>
                <a:srgbClr val="073763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461"/>
              <a:buNone/>
            </a:pPr>
            <a:r>
              <a:rPr lang="ca" sz="3250" b="1">
                <a:solidFill>
                  <a:srgbClr val="222A35"/>
                </a:solidFill>
              </a:rPr>
              <a:t>Berlin Board of Education </a:t>
            </a:r>
            <a:endParaRPr sz="3351" b="1">
              <a:solidFill>
                <a:srgbClr val="073763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5481"/>
              <a:buNone/>
            </a:pPr>
            <a:r>
              <a:rPr lang="ca" sz="3351" b="1">
                <a:solidFill>
                  <a:srgbClr val="222A35"/>
                </a:solidFill>
              </a:rPr>
              <a:t>Budget</a:t>
            </a:r>
            <a:endParaRPr sz="3250" b="1">
              <a:solidFill>
                <a:srgbClr val="222A35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5481"/>
              <a:buNone/>
            </a:pPr>
            <a:endParaRPr sz="3351" b="1">
              <a:solidFill>
                <a:srgbClr val="222A35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5481"/>
              <a:buNone/>
            </a:pPr>
            <a:r>
              <a:rPr lang="ca" sz="3351" b="1">
                <a:solidFill>
                  <a:srgbClr val="222A35"/>
                </a:solidFill>
              </a:rPr>
              <a:t>Fiscal Year 2026-2027</a:t>
            </a:r>
            <a:endParaRPr sz="3351" b="1">
              <a:solidFill>
                <a:srgbClr val="222A35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61538"/>
              <a:buNone/>
            </a:pPr>
            <a:endParaRPr sz="3250" b="1">
              <a:solidFill>
                <a:srgbClr val="222A35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1538"/>
              <a:buNone/>
            </a:pPr>
            <a:r>
              <a:rPr lang="ca" sz="3250" b="1">
                <a:solidFill>
                  <a:srgbClr val="222A35"/>
                </a:solidFill>
              </a:rPr>
              <a:t>March 2, 2026</a:t>
            </a:r>
            <a:endParaRPr sz="3250" b="1">
              <a:solidFill>
                <a:srgbClr val="222A35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18</a:t>
            </a:fld>
            <a:endParaRPr sz="1000"/>
          </a:p>
        </p:txBody>
      </p:sp>
      <p:sp>
        <p:nvSpPr>
          <p:cNvPr id="152" name="Google Shape;152;p29"/>
          <p:cNvSpPr txBox="1">
            <a:spLocks noGrp="1"/>
          </p:cNvSpPr>
          <p:nvPr>
            <p:ph type="title" idx="4294967295"/>
          </p:nvPr>
        </p:nvSpPr>
        <p:spPr>
          <a:xfrm>
            <a:off x="308000" y="688225"/>
            <a:ext cx="8621400" cy="9279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Foundation of the Budget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9"/>
          <p:cNvSpPr/>
          <p:nvPr/>
        </p:nvSpPr>
        <p:spPr>
          <a:xfrm>
            <a:off x="308000" y="1804950"/>
            <a:ext cx="6208200" cy="7800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9"/>
          <p:cNvSpPr txBox="1"/>
          <p:nvPr/>
        </p:nvSpPr>
        <p:spPr>
          <a:xfrm>
            <a:off x="614150" y="1971750"/>
            <a:ext cx="5330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100" b="1">
                <a:solidFill>
                  <a:schemeClr val="dk1"/>
                </a:solidFill>
              </a:rPr>
              <a:t>Mission Statement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6643775" y="2904550"/>
            <a:ext cx="2346600" cy="3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ca" sz="1300">
                <a:solidFill>
                  <a:schemeClr val="dk1"/>
                </a:solidFill>
              </a:rPr>
              <a:t>Provide quality Education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ca" sz="1300">
                <a:solidFill>
                  <a:schemeClr val="dk1"/>
                </a:solidFill>
              </a:rPr>
              <a:t>Prepare students for multiple options &amp; opportunities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ca" sz="1300">
                <a:solidFill>
                  <a:schemeClr val="dk1"/>
                </a:solidFill>
              </a:rPr>
              <a:t>Maintain  favorable class sizes &amp; course offerings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ca" sz="1300">
                <a:solidFill>
                  <a:schemeClr val="dk1"/>
                </a:solidFill>
              </a:rPr>
              <a:t>Consistent support for students, staff, &amp; technology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ca" sz="1300">
                <a:solidFill>
                  <a:schemeClr val="dk1"/>
                </a:solidFill>
              </a:rPr>
              <a:t>Commitment to a safe learning environment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57" name="Google Shape;157;p29"/>
          <p:cNvSpPr/>
          <p:nvPr/>
        </p:nvSpPr>
        <p:spPr>
          <a:xfrm>
            <a:off x="6760150" y="1804950"/>
            <a:ext cx="2150400" cy="7800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9"/>
          <p:cNvSpPr txBox="1"/>
          <p:nvPr/>
        </p:nvSpPr>
        <p:spPr>
          <a:xfrm>
            <a:off x="6928025" y="1971750"/>
            <a:ext cx="177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200" b="1">
                <a:solidFill>
                  <a:schemeClr val="dk1"/>
                </a:solidFill>
              </a:rPr>
              <a:t>Goals</a:t>
            </a:r>
            <a:endParaRPr sz="1900" b="1">
              <a:solidFill>
                <a:schemeClr val="dk1"/>
              </a:solidFill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308000" y="2829150"/>
            <a:ext cx="6073500" cy="8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 b="1" i="1">
                <a:solidFill>
                  <a:srgbClr val="0000FF"/>
                </a:solidFill>
              </a:rPr>
              <a:t>We empower our students to be enthusiastic, curious learners and kind, compassionate leaders in our community and the world. </a:t>
            </a:r>
            <a:endParaRPr sz="1500" b="1" i="1">
              <a:solidFill>
                <a:srgbClr val="0000FF"/>
              </a:solidFill>
            </a:endParaRPr>
          </a:p>
        </p:txBody>
      </p:sp>
      <p:sp>
        <p:nvSpPr>
          <p:cNvPr id="160" name="Google Shape;160;p29"/>
          <p:cNvSpPr/>
          <p:nvPr/>
        </p:nvSpPr>
        <p:spPr>
          <a:xfrm>
            <a:off x="308000" y="3846225"/>
            <a:ext cx="6208200" cy="7800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9"/>
          <p:cNvSpPr txBox="1"/>
          <p:nvPr/>
        </p:nvSpPr>
        <p:spPr>
          <a:xfrm>
            <a:off x="461600" y="4013025"/>
            <a:ext cx="561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000" b="1">
                <a:solidFill>
                  <a:schemeClr val="dk1"/>
                </a:solidFill>
              </a:rPr>
              <a:t>Core Values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576075" y="5410300"/>
            <a:ext cx="148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200" b="1">
                <a:solidFill>
                  <a:schemeClr val="dk1"/>
                </a:solidFill>
              </a:rPr>
              <a:t>Purpose</a:t>
            </a:r>
            <a:endParaRPr sz="1900" b="1">
              <a:solidFill>
                <a:schemeClr val="dk1"/>
              </a:solidFill>
            </a:endParaRPr>
          </a:p>
        </p:txBody>
      </p:sp>
      <p:sp>
        <p:nvSpPr>
          <p:cNvPr id="163" name="Google Shape;163;p29"/>
          <p:cNvSpPr/>
          <p:nvPr/>
        </p:nvSpPr>
        <p:spPr>
          <a:xfrm>
            <a:off x="332775" y="4853650"/>
            <a:ext cx="1976100" cy="15597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9"/>
          <p:cNvSpPr/>
          <p:nvPr/>
        </p:nvSpPr>
        <p:spPr>
          <a:xfrm>
            <a:off x="2436450" y="4853700"/>
            <a:ext cx="1976100" cy="15597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9"/>
          <p:cNvSpPr/>
          <p:nvPr/>
        </p:nvSpPr>
        <p:spPr>
          <a:xfrm>
            <a:off x="4540125" y="4853700"/>
            <a:ext cx="1976100" cy="15597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9"/>
          <p:cNvSpPr txBox="1"/>
          <p:nvPr/>
        </p:nvSpPr>
        <p:spPr>
          <a:xfrm>
            <a:off x="2751000" y="5410300"/>
            <a:ext cx="134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 b="1">
                <a:solidFill>
                  <a:schemeClr val="dk1"/>
                </a:solidFill>
              </a:rPr>
              <a:t>Passion</a:t>
            </a:r>
            <a:endParaRPr sz="1900"/>
          </a:p>
        </p:txBody>
      </p:sp>
      <p:sp>
        <p:nvSpPr>
          <p:cNvPr id="167" name="Google Shape;167;p29"/>
          <p:cNvSpPr txBox="1"/>
          <p:nvPr/>
        </p:nvSpPr>
        <p:spPr>
          <a:xfrm>
            <a:off x="4783413" y="5410350"/>
            <a:ext cx="148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 b="1">
                <a:solidFill>
                  <a:schemeClr val="dk1"/>
                </a:solidFill>
              </a:rPr>
              <a:t>Pride</a:t>
            </a:r>
            <a:endParaRPr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457200" y="514076"/>
            <a:ext cx="8229600" cy="7629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Achievement Highlights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457200" y="1472875"/>
            <a:ext cx="4191000" cy="5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2100"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ca" sz="1700">
                <a:latin typeface="Arial"/>
                <a:ea typeface="Arial"/>
                <a:cs typeface="Arial"/>
                <a:sym typeface="Arial"/>
              </a:rPr>
              <a:t>Schools recognized by US News &amp; World Report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700">
                <a:latin typeface="Arial"/>
                <a:ea typeface="Arial"/>
                <a:cs typeface="Arial"/>
                <a:sym typeface="Arial"/>
              </a:rPr>
              <a:t>AP Honor Roll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700">
                <a:latin typeface="Arial"/>
                <a:ea typeface="Arial"/>
                <a:cs typeface="Arial"/>
                <a:sym typeface="Arial"/>
              </a:rPr>
              <a:t>Lemelson-MIT InvenTeams Grant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700">
                <a:latin typeface="Arial"/>
                <a:ea typeface="Arial"/>
                <a:cs typeface="Arial"/>
                <a:sym typeface="Arial"/>
              </a:rPr>
              <a:t>2 National Merit Scholarship Semifinalists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700">
                <a:latin typeface="Arial"/>
                <a:ea typeface="Arial"/>
                <a:cs typeface="Arial"/>
                <a:sym typeface="Arial"/>
              </a:rPr>
              <a:t>1 National Merit Scholarship Commended Student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700">
                <a:latin typeface="Arial"/>
                <a:ea typeface="Arial"/>
                <a:cs typeface="Arial"/>
                <a:sym typeface="Arial"/>
              </a:rPr>
              <a:t>120 Presidential Award Recipients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700">
                <a:latin typeface="Arial"/>
                <a:ea typeface="Arial"/>
                <a:cs typeface="Arial"/>
                <a:sym typeface="Arial"/>
              </a:rPr>
              <a:t>73 NHS Members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700">
                <a:latin typeface="Arial"/>
                <a:ea typeface="Arial"/>
                <a:cs typeface="Arial"/>
                <a:sym typeface="Arial"/>
              </a:rPr>
              <a:t>51 Rho Kappa Members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700">
                <a:latin typeface="Arial"/>
                <a:ea typeface="Arial"/>
                <a:cs typeface="Arial"/>
                <a:sym typeface="Arial"/>
              </a:rPr>
              <a:t>53 Community Service Citations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700">
                <a:latin typeface="Arial"/>
                <a:ea typeface="Arial"/>
                <a:cs typeface="Arial"/>
                <a:sym typeface="Arial"/>
              </a:rPr>
              <a:t>27 Seal of Biliteracy Recipients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7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40 Capstone Exemplars</a:t>
            </a:r>
            <a:endParaRPr sz="17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0"/>
          <p:cNvSpPr txBox="1">
            <a:spLocks noGrp="1"/>
          </p:cNvSpPr>
          <p:nvPr>
            <p:ph type="sldNum" idx="12"/>
          </p:nvPr>
        </p:nvSpPr>
        <p:spPr>
          <a:xfrm>
            <a:off x="8686800" y="5876131"/>
            <a:ext cx="374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a"/>
              <a:t>19</a:t>
            </a:fld>
            <a:endParaRPr/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196" y="1600196"/>
            <a:ext cx="1431875" cy="14318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4925" y="4604575"/>
            <a:ext cx="1431875" cy="1884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2700" y="3296450"/>
            <a:ext cx="2311847" cy="118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8425" y="1742025"/>
            <a:ext cx="1680907" cy="14318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4746366"/>
            <a:ext cx="2546700" cy="171018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2609"/>
          </a:xfrm>
        </p:spPr>
        <p:txBody>
          <a:bodyPr/>
          <a:lstStyle/>
          <a:p>
            <a:pPr algn="ctr"/>
            <a:r>
              <a:rPr lang="en-US" b="1" u="sng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111" y="1897891"/>
            <a:ext cx="7392283" cy="445846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Overall Budget</a:t>
            </a:r>
          </a:p>
          <a:p>
            <a:pPr algn="just"/>
            <a:endParaRPr lang="en-US" sz="500" dirty="0"/>
          </a:p>
          <a:p>
            <a:pPr algn="just"/>
            <a:r>
              <a:rPr lang="en-US" dirty="0"/>
              <a:t>Revenue</a:t>
            </a:r>
          </a:p>
          <a:p>
            <a:pPr algn="just"/>
            <a:endParaRPr lang="en-US" sz="500" dirty="0"/>
          </a:p>
          <a:p>
            <a:pPr algn="just"/>
            <a:r>
              <a:rPr lang="en-US" dirty="0"/>
              <a:t>Transfers/Long-term Liabilities/Capital</a:t>
            </a:r>
          </a:p>
          <a:p>
            <a:pPr algn="just"/>
            <a:endParaRPr lang="en-US" sz="500" dirty="0"/>
          </a:p>
          <a:p>
            <a:pPr algn="just"/>
            <a:r>
              <a:rPr lang="en-US" dirty="0"/>
              <a:t>Board of Education Operating Budget</a:t>
            </a:r>
          </a:p>
          <a:p>
            <a:pPr algn="just"/>
            <a:endParaRPr lang="en-US" sz="500" dirty="0"/>
          </a:p>
          <a:p>
            <a:pPr algn="just"/>
            <a:r>
              <a:rPr lang="en-US" dirty="0"/>
              <a:t>General Government Operating Budget</a:t>
            </a:r>
          </a:p>
          <a:p>
            <a:pPr marL="0" indent="0" algn="just">
              <a:buNone/>
            </a:pPr>
            <a:endParaRPr lang="en-US" sz="500" dirty="0"/>
          </a:p>
          <a:p>
            <a:pPr algn="just"/>
            <a:r>
              <a:rPr lang="en-US" dirty="0"/>
              <a:t>Water Control</a:t>
            </a:r>
          </a:p>
          <a:p>
            <a:pPr algn="ctr"/>
            <a:endParaRPr lang="en-US" sz="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7D6E6-7637-4245-9FA6-BCAFF9C7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31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457200" y="514076"/>
            <a:ext cx="8229600" cy="7629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District Highlights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1"/>
          <p:cNvSpPr txBox="1">
            <a:spLocks noGrp="1"/>
          </p:cNvSpPr>
          <p:nvPr>
            <p:ph type="body" idx="1"/>
          </p:nvPr>
        </p:nvSpPr>
        <p:spPr>
          <a:xfrm>
            <a:off x="457200" y="1472875"/>
            <a:ext cx="3597600" cy="52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700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Co-Curricular Programming:</a:t>
            </a:r>
            <a:endParaRPr sz="1700" b="1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40 Interscholastic Sport Teams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Intramural Sports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Afternoon Sports &amp;           Adventures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Art League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Band &amp; Chorus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Theater Program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Upbeat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Girls on the Run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Media Team 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Tech Experts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Student Employment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800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Clubs:</a:t>
            </a: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70 plus viable clubs K-12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1"/>
          <p:cNvSpPr txBox="1">
            <a:spLocks noGrp="1"/>
          </p:cNvSpPr>
          <p:nvPr>
            <p:ph type="sldNum" idx="12"/>
          </p:nvPr>
        </p:nvSpPr>
        <p:spPr>
          <a:xfrm>
            <a:off x="8686800" y="5876131"/>
            <a:ext cx="374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a"/>
              <a:t>20</a:t>
            </a:fld>
            <a:endParaRPr/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1" title="image0 (2)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0" y="1401725"/>
            <a:ext cx="4526650" cy="201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1" title="image2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55071">
            <a:off x="3400737" y="2835868"/>
            <a:ext cx="2159603" cy="118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 title="8a9242f9-3dcc-429a-9057-21a6210a5e36.jpe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5375" y="3088650"/>
            <a:ext cx="2985901" cy="191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1" title="Screenshot 2026-01-12 at 1.24.25 P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744836">
            <a:off x="5819769" y="4675201"/>
            <a:ext cx="2627762" cy="1738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 title="Screenshot 2026-01-12 at 1.24.08 P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722089">
            <a:off x="3281126" y="4323824"/>
            <a:ext cx="2581749" cy="150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457200" y="514076"/>
            <a:ext cx="8229600" cy="7629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District Highlights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1"/>
          </p:nvPr>
        </p:nvSpPr>
        <p:spPr>
          <a:xfrm>
            <a:off x="457200" y="1276975"/>
            <a:ext cx="4328400" cy="55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7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Average Elementary </a:t>
            </a: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Class Size:  19			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Average Secondary Class Size:  21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800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Programming:</a:t>
            </a:r>
            <a:endParaRPr sz="1800" b="1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STEAM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Pathways 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Internships &amp; Externships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PreSchool 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ELL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Wellness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Quest Program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Capstone Project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Media &amp; Digital Literacy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High Quality Instruction (HQI)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Vision of a Graduate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Project Adventure 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AP, ECE, &amp; College Partnerships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</a:t>
            </a:r>
            <a:endParaRPr sz="1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2"/>
          <p:cNvSpPr txBox="1">
            <a:spLocks noGrp="1"/>
          </p:cNvSpPr>
          <p:nvPr>
            <p:ph type="sldNum" idx="12"/>
          </p:nvPr>
        </p:nvSpPr>
        <p:spPr>
          <a:xfrm>
            <a:off x="8686800" y="5876131"/>
            <a:ext cx="374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a"/>
              <a:t>21</a:t>
            </a:fld>
            <a:endParaRPr/>
          </a:p>
        </p:txBody>
      </p:sp>
      <p:pic>
        <p:nvPicPr>
          <p:cNvPr id="204" name="Google Shape;2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2" title="Screenshot 2026-01-12 at 1.22.43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3375" y="4175823"/>
            <a:ext cx="3962750" cy="236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5501" y="1637550"/>
            <a:ext cx="1898384" cy="245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2" title="2052297_1000_800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08648">
            <a:off x="6610449" y="1429374"/>
            <a:ext cx="1898373" cy="1423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87548">
            <a:off x="6626211" y="2884950"/>
            <a:ext cx="1866852" cy="135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/>
          <p:nvPr/>
        </p:nvSpPr>
        <p:spPr>
          <a:xfrm>
            <a:off x="319125" y="169325"/>
            <a:ext cx="8323500" cy="63696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5847" y="1327850"/>
            <a:ext cx="2532300" cy="14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3"/>
          <p:cNvSpPr txBox="1">
            <a:spLocks noGrp="1"/>
          </p:cNvSpPr>
          <p:nvPr>
            <p:ph type="subTitle" idx="1"/>
          </p:nvPr>
        </p:nvSpPr>
        <p:spPr>
          <a:xfrm>
            <a:off x="1227675" y="3243450"/>
            <a:ext cx="6506400" cy="1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1538"/>
              <a:buNone/>
            </a:pPr>
            <a:r>
              <a:rPr lang="ca" sz="3250" b="1">
                <a:solidFill>
                  <a:srgbClr val="073763"/>
                </a:solidFill>
              </a:rPr>
              <a:t>Board of Education </a:t>
            </a:r>
            <a:endParaRPr sz="3250" b="1">
              <a:solidFill>
                <a:srgbClr val="073763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1538"/>
              <a:buNone/>
            </a:pPr>
            <a:endParaRPr sz="3250" b="1">
              <a:solidFill>
                <a:srgbClr val="073763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1538"/>
              <a:buNone/>
            </a:pPr>
            <a:r>
              <a:rPr lang="ca" sz="3250" b="1">
                <a:solidFill>
                  <a:srgbClr val="073763"/>
                </a:solidFill>
              </a:rPr>
              <a:t>Budget for Fiscal Year 2026-2027</a:t>
            </a:r>
            <a:endParaRPr sz="3250"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84000"/>
            <a:ext cx="8839200" cy="546691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4"/>
          <p:cNvSpPr txBox="1"/>
          <p:nvPr/>
        </p:nvSpPr>
        <p:spPr>
          <a:xfrm>
            <a:off x="538650" y="247025"/>
            <a:ext cx="8066700" cy="8658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800" b="1">
                <a:solidFill>
                  <a:schemeClr val="lt1"/>
                </a:solidFill>
              </a:rPr>
              <a:t>Superintendent’s Request by DRG D</a:t>
            </a:r>
            <a:endParaRPr sz="21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24</a:t>
            </a:fld>
            <a:endParaRPr sz="1000"/>
          </a:p>
        </p:txBody>
      </p:sp>
      <p:sp>
        <p:nvSpPr>
          <p:cNvPr id="227" name="Google Shape;227;p35"/>
          <p:cNvSpPr txBox="1"/>
          <p:nvPr/>
        </p:nvSpPr>
        <p:spPr>
          <a:xfrm>
            <a:off x="538650" y="581225"/>
            <a:ext cx="8066700" cy="8658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800" b="1">
                <a:solidFill>
                  <a:schemeClr val="lt1"/>
                </a:solidFill>
              </a:rPr>
              <a:t>Board of Education’s  Budget Request at a Glance</a:t>
            </a:r>
            <a:endParaRPr sz="2100" b="1">
              <a:solidFill>
                <a:schemeClr val="lt1"/>
              </a:solidFill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18725" y="2380450"/>
            <a:ext cx="3061800" cy="807300"/>
          </a:xfrm>
          <a:prstGeom prst="rect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Total Request: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$57,481,059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  <p:sp>
        <p:nvSpPr>
          <p:cNvPr id="229" name="Google Shape;229;p35"/>
          <p:cNvSpPr txBox="1"/>
          <p:nvPr/>
        </p:nvSpPr>
        <p:spPr>
          <a:xfrm>
            <a:off x="618725" y="3529050"/>
            <a:ext cx="3061800" cy="807300"/>
          </a:xfrm>
          <a:prstGeom prst="rect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Percentage Increase: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5.34%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  <p:sp>
        <p:nvSpPr>
          <p:cNvPr id="230" name="Google Shape;230;p35"/>
          <p:cNvSpPr txBox="1"/>
          <p:nvPr/>
        </p:nvSpPr>
        <p:spPr>
          <a:xfrm>
            <a:off x="618725" y="4677650"/>
            <a:ext cx="3061800" cy="807300"/>
          </a:xfrm>
          <a:prstGeom prst="rect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Dollar Difference: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$2,913,151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231" name="Google Shape;2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0950" y="1542175"/>
            <a:ext cx="4292018" cy="510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>
            <a:spLocks noGrp="1"/>
          </p:cNvSpPr>
          <p:nvPr>
            <p:ph type="title" idx="4294967295"/>
          </p:nvPr>
        </p:nvSpPr>
        <p:spPr>
          <a:xfrm>
            <a:off x="311700" y="735848"/>
            <a:ext cx="8520600" cy="5496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</a:rPr>
              <a:t>Percentage of Special Education Budget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8" name="Google Shape;238;p3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25</a:t>
            </a:fld>
            <a:endParaRPr sz="1000"/>
          </a:p>
        </p:txBody>
      </p:sp>
      <p:sp>
        <p:nvSpPr>
          <p:cNvPr id="239" name="Google Shape;239;p36"/>
          <p:cNvSpPr txBox="1"/>
          <p:nvPr/>
        </p:nvSpPr>
        <p:spPr>
          <a:xfrm>
            <a:off x="254950" y="2400600"/>
            <a:ext cx="3061800" cy="1028400"/>
          </a:xfrm>
          <a:prstGeom prst="rect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Special Education Requests Budget: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 $14,906,728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  <p:sp>
        <p:nvSpPr>
          <p:cNvPr id="240" name="Google Shape;240;p36"/>
          <p:cNvSpPr txBox="1"/>
          <p:nvPr/>
        </p:nvSpPr>
        <p:spPr>
          <a:xfrm>
            <a:off x="254950" y="3800750"/>
            <a:ext cx="3061800" cy="1099800"/>
          </a:xfrm>
          <a:prstGeom prst="rect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Percentage of General Fund Budget: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25.9%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5575" y="2043523"/>
            <a:ext cx="5522449" cy="341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>
            <a:spLocks noGrp="1"/>
          </p:cNvSpPr>
          <p:nvPr>
            <p:ph type="title" idx="4294967295"/>
          </p:nvPr>
        </p:nvSpPr>
        <p:spPr>
          <a:xfrm>
            <a:off x="334050" y="697100"/>
            <a:ext cx="8475900" cy="10158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ca" sz="2600" b="1">
                <a:solidFill>
                  <a:srgbClr val="FFFFFF"/>
                </a:solidFill>
              </a:rPr>
              <a:t>Board of Education’s Requested Budget - $57,481,059</a:t>
            </a:r>
            <a:endParaRPr sz="26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ca" sz="2100" b="1">
                <a:solidFill>
                  <a:srgbClr val="FFFFFF"/>
                </a:solidFill>
              </a:rPr>
              <a:t>(Increase of 5.34%)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8" name="Google Shape;248;p3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26</a:t>
            </a:fld>
            <a:endParaRPr sz="1000"/>
          </a:p>
        </p:txBody>
      </p:sp>
      <p:graphicFrame>
        <p:nvGraphicFramePr>
          <p:cNvPr id="249" name="Google Shape;249;p37"/>
          <p:cNvGraphicFramePr/>
          <p:nvPr/>
        </p:nvGraphicFramePr>
        <p:xfrm>
          <a:off x="476750" y="1976938"/>
          <a:ext cx="8190500" cy="42405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3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3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Description</a:t>
                      </a:r>
                      <a:endParaRPr sz="1200" b="1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FY 25-26 Budget as of 12/15/25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FY 26-27 Superintendent Request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Dollar Difference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Percentage Difference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3C78D8"/>
                          </a:solidFill>
                        </a:rPr>
                        <a:t>Administrative Salaries</a:t>
                      </a:r>
                      <a:endParaRPr sz="1200" b="1">
                        <a:solidFill>
                          <a:srgbClr val="3C78D8"/>
                        </a:solidFill>
                      </a:endParaRP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3C78D8"/>
                          </a:solidFill>
                        </a:rPr>
                        <a:t>$3,363,533.00</a:t>
                      </a:r>
                      <a:endParaRPr sz="1200" b="1">
                        <a:solidFill>
                          <a:srgbClr val="3C78D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3C78D8"/>
                          </a:solidFill>
                        </a:rPr>
                        <a:t>$3,417,558.00</a:t>
                      </a:r>
                      <a:endParaRPr sz="1200" b="1">
                        <a:solidFill>
                          <a:srgbClr val="3C78D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3C78D8"/>
                          </a:solidFill>
                        </a:rPr>
                        <a:t>$54,025.00</a:t>
                      </a:r>
                      <a:endParaRPr sz="1200" b="1">
                        <a:solidFill>
                          <a:srgbClr val="3C78D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3C78D8"/>
                          </a:solidFill>
                        </a:rPr>
                        <a:t>1.61%</a:t>
                      </a:r>
                      <a:endParaRPr sz="1200" b="1">
                        <a:solidFill>
                          <a:srgbClr val="3C78D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CC0000"/>
                          </a:solidFill>
                        </a:rPr>
                        <a:t>Certified Salaries</a:t>
                      </a:r>
                      <a:endParaRPr sz="12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CC0000"/>
                          </a:solidFill>
                        </a:rPr>
                        <a:t>$24,053,228.00</a:t>
                      </a:r>
                      <a:endParaRPr sz="12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CC0000"/>
                          </a:solidFill>
                        </a:rPr>
                        <a:t>$24,977,953.00</a:t>
                      </a:r>
                      <a:endParaRPr sz="12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CC0000"/>
                          </a:solidFill>
                        </a:rPr>
                        <a:t>$924,725.00</a:t>
                      </a:r>
                      <a:endParaRPr sz="12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CC0000"/>
                          </a:solidFill>
                        </a:rPr>
                        <a:t>3.84%</a:t>
                      </a:r>
                      <a:endParaRPr sz="12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6AA84F"/>
                          </a:solidFill>
                        </a:rPr>
                        <a:t>Non-Certified Salaries</a:t>
                      </a:r>
                      <a:endParaRPr sz="1200" b="1">
                        <a:solidFill>
                          <a:srgbClr val="6AA84F"/>
                        </a:solidFill>
                      </a:endParaRP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6AA84F"/>
                          </a:solidFill>
                        </a:rPr>
                        <a:t>$8,433,998.13</a:t>
                      </a:r>
                      <a:endParaRPr sz="1200" b="1">
                        <a:solidFill>
                          <a:srgbClr val="6AA84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6AA84F"/>
                          </a:solidFill>
                        </a:rPr>
                        <a:t>$9,006,179.00</a:t>
                      </a:r>
                      <a:endParaRPr sz="1200" b="1">
                        <a:solidFill>
                          <a:srgbClr val="6AA84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6AA84F"/>
                          </a:solidFill>
                        </a:rPr>
                        <a:t>$572,180.87</a:t>
                      </a:r>
                      <a:endParaRPr sz="1200" b="1">
                        <a:solidFill>
                          <a:srgbClr val="6AA84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6AA84F"/>
                          </a:solidFill>
                        </a:rPr>
                        <a:t>6.78%</a:t>
                      </a:r>
                      <a:endParaRPr sz="1200" b="1">
                        <a:solidFill>
                          <a:srgbClr val="6AA84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674EA7"/>
                          </a:solidFill>
                        </a:rPr>
                        <a:t>Employee Benefits</a:t>
                      </a:r>
                      <a:endParaRPr sz="1200" b="1">
                        <a:solidFill>
                          <a:srgbClr val="674EA7"/>
                        </a:solidFill>
                      </a:endParaRP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674EA7"/>
                          </a:solidFill>
                        </a:rPr>
                        <a:t>$8,626,432.73</a:t>
                      </a:r>
                      <a:endParaRPr sz="1200" b="1">
                        <a:solidFill>
                          <a:srgbClr val="674EA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674EA7"/>
                          </a:solidFill>
                        </a:rPr>
                        <a:t>$9,152,428.00</a:t>
                      </a:r>
                      <a:endParaRPr sz="1200" b="1">
                        <a:solidFill>
                          <a:srgbClr val="674EA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674EA7"/>
                          </a:solidFill>
                        </a:rPr>
                        <a:t>$525,995.27</a:t>
                      </a:r>
                      <a:endParaRPr sz="1200" b="1">
                        <a:solidFill>
                          <a:srgbClr val="674EA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674EA7"/>
                          </a:solidFill>
                        </a:rPr>
                        <a:t>6.10%</a:t>
                      </a:r>
                      <a:endParaRPr sz="1200" b="1">
                        <a:solidFill>
                          <a:srgbClr val="674EA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46BDC6"/>
                          </a:solidFill>
                        </a:rPr>
                        <a:t>Contracted Services</a:t>
                      </a:r>
                      <a:endParaRPr sz="1200" b="1">
                        <a:solidFill>
                          <a:srgbClr val="46BDC6"/>
                        </a:solidFill>
                      </a:endParaRP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46BDC6"/>
                          </a:solidFill>
                        </a:rPr>
                        <a:t>$2,510,193.50</a:t>
                      </a:r>
                      <a:endParaRPr sz="1200" b="1">
                        <a:solidFill>
                          <a:srgbClr val="46BDC6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46BDC6"/>
                          </a:solidFill>
                        </a:rPr>
                        <a:t>$2,554,510.00</a:t>
                      </a:r>
                      <a:endParaRPr sz="1200" b="1">
                        <a:solidFill>
                          <a:srgbClr val="46BDC6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46BDC6"/>
                          </a:solidFill>
                        </a:rPr>
                        <a:t>$44,316.50</a:t>
                      </a:r>
                      <a:endParaRPr sz="1200" b="1">
                        <a:solidFill>
                          <a:srgbClr val="46BDC6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46BDC6"/>
                          </a:solidFill>
                        </a:rPr>
                        <a:t>1.77%</a:t>
                      </a:r>
                      <a:endParaRPr sz="1200" b="1">
                        <a:solidFill>
                          <a:srgbClr val="46BDC6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E69138"/>
                          </a:solidFill>
                        </a:rPr>
                        <a:t>Utilities</a:t>
                      </a:r>
                      <a:endParaRPr sz="1200" b="1">
                        <a:solidFill>
                          <a:srgbClr val="E69138"/>
                        </a:solidFill>
                      </a:endParaRP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E69138"/>
                          </a:solidFill>
                        </a:rPr>
                        <a:t>$500,830.00</a:t>
                      </a:r>
                      <a:endParaRPr sz="1200" b="1">
                        <a:solidFill>
                          <a:srgbClr val="E6913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E69138"/>
                          </a:solidFill>
                        </a:rPr>
                        <a:t>$537,290.00</a:t>
                      </a:r>
                      <a:endParaRPr sz="1200" b="1">
                        <a:solidFill>
                          <a:srgbClr val="E6913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E69138"/>
                          </a:solidFill>
                        </a:rPr>
                        <a:t>$36,460.00</a:t>
                      </a:r>
                      <a:endParaRPr sz="1200" b="1">
                        <a:solidFill>
                          <a:srgbClr val="E6913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E69138"/>
                          </a:solidFill>
                        </a:rPr>
                        <a:t>7.28%</a:t>
                      </a:r>
                      <a:endParaRPr sz="1200" b="1">
                        <a:solidFill>
                          <a:srgbClr val="E6913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0B5394"/>
                          </a:solidFill>
                        </a:rPr>
                        <a:t>Transportation</a:t>
                      </a:r>
                      <a:endParaRPr sz="1200" b="1">
                        <a:solidFill>
                          <a:srgbClr val="0B5394"/>
                        </a:solidFill>
                      </a:endParaRP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0B5394"/>
                          </a:solidFill>
                        </a:rPr>
                        <a:t>$3,502,053.98</a:t>
                      </a:r>
                      <a:endParaRPr sz="1200" b="1">
                        <a:solidFill>
                          <a:srgbClr val="0B5394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0B5394"/>
                          </a:solidFill>
                        </a:rPr>
                        <a:t>$3,611,388.00</a:t>
                      </a:r>
                      <a:endParaRPr sz="1200" b="1">
                        <a:solidFill>
                          <a:srgbClr val="0B5394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0B5394"/>
                          </a:solidFill>
                        </a:rPr>
                        <a:t>$109,334.02</a:t>
                      </a:r>
                      <a:endParaRPr sz="1200" b="1">
                        <a:solidFill>
                          <a:srgbClr val="0B5394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0B5394"/>
                          </a:solidFill>
                        </a:rPr>
                        <a:t>3.12%</a:t>
                      </a:r>
                      <a:endParaRPr sz="1200" b="1">
                        <a:solidFill>
                          <a:srgbClr val="0B5394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E06666"/>
                          </a:solidFill>
                        </a:rPr>
                        <a:t>Tuition</a:t>
                      </a:r>
                      <a:endParaRPr sz="1200" b="1">
                        <a:solidFill>
                          <a:srgbClr val="E06666"/>
                        </a:solidFill>
                      </a:endParaRP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E06666"/>
                          </a:solidFill>
                        </a:rPr>
                        <a:t>$2,250,912.00</a:t>
                      </a:r>
                      <a:endParaRPr sz="1200" b="1">
                        <a:solidFill>
                          <a:srgbClr val="E06666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E06666"/>
                          </a:solidFill>
                        </a:rPr>
                        <a:t>$2,441,729.00</a:t>
                      </a:r>
                      <a:endParaRPr sz="1200" b="1">
                        <a:solidFill>
                          <a:srgbClr val="E06666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E06666"/>
                          </a:solidFill>
                        </a:rPr>
                        <a:t>$190,817.00</a:t>
                      </a:r>
                      <a:endParaRPr sz="1200" b="1">
                        <a:solidFill>
                          <a:srgbClr val="E06666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E06666"/>
                          </a:solidFill>
                        </a:rPr>
                        <a:t>8.48%</a:t>
                      </a:r>
                      <a:endParaRPr sz="1200" b="1">
                        <a:solidFill>
                          <a:srgbClr val="E06666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38761D"/>
                          </a:solidFill>
                        </a:rPr>
                        <a:t>Supplies, Textbooks, &amp; Materials</a:t>
                      </a:r>
                      <a:endParaRPr sz="12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38761D"/>
                          </a:solidFill>
                        </a:rPr>
                        <a:t>$1,019,125.92</a:t>
                      </a:r>
                      <a:endParaRPr sz="12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38761D"/>
                          </a:solidFill>
                        </a:rPr>
                        <a:t>$1,022,854.00</a:t>
                      </a:r>
                      <a:endParaRPr sz="12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38761D"/>
                          </a:solidFill>
                        </a:rPr>
                        <a:t>$3,728.08</a:t>
                      </a:r>
                      <a:endParaRPr sz="12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38761D"/>
                          </a:solidFill>
                        </a:rPr>
                        <a:t>0.37%</a:t>
                      </a:r>
                      <a:endParaRPr sz="12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666666"/>
                          </a:solidFill>
                        </a:rPr>
                        <a:t>Equipment</a:t>
                      </a:r>
                      <a:endParaRPr sz="1200" b="1">
                        <a:solidFill>
                          <a:srgbClr val="666666"/>
                        </a:solidFill>
                      </a:endParaRP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666666"/>
                          </a:solidFill>
                        </a:rPr>
                        <a:t>$233,700.74</a:t>
                      </a:r>
                      <a:endParaRPr sz="1200" b="1">
                        <a:solidFill>
                          <a:srgbClr val="666666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666666"/>
                          </a:solidFill>
                        </a:rPr>
                        <a:t>$634,771.00</a:t>
                      </a:r>
                      <a:endParaRPr sz="1200" b="1">
                        <a:solidFill>
                          <a:srgbClr val="666666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666666"/>
                          </a:solidFill>
                        </a:rPr>
                        <a:t>$401,070.26</a:t>
                      </a:r>
                      <a:endParaRPr sz="1200" b="1">
                        <a:solidFill>
                          <a:srgbClr val="666666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666666"/>
                          </a:solidFill>
                        </a:rPr>
                        <a:t>171.62%</a:t>
                      </a:r>
                      <a:endParaRPr sz="1200" b="1">
                        <a:solidFill>
                          <a:srgbClr val="666666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6FA8DC"/>
                          </a:solidFill>
                        </a:rPr>
                        <a:t>All Other Expenditures</a:t>
                      </a:r>
                      <a:endParaRPr sz="1200" b="1">
                        <a:solidFill>
                          <a:srgbClr val="6FA8DC"/>
                        </a:solidFill>
                      </a:endParaRP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6FA8DC"/>
                          </a:solidFill>
                        </a:rPr>
                        <a:t>$73,900.00</a:t>
                      </a:r>
                      <a:endParaRPr sz="1200" b="1">
                        <a:solidFill>
                          <a:srgbClr val="6FA8DC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6FA8DC"/>
                          </a:solidFill>
                        </a:rPr>
                        <a:t>$124,399.00</a:t>
                      </a:r>
                      <a:endParaRPr sz="1200" b="1">
                        <a:solidFill>
                          <a:srgbClr val="6FA8DC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6FA8DC"/>
                          </a:solidFill>
                        </a:rPr>
                        <a:t>$50,499.00</a:t>
                      </a:r>
                      <a:endParaRPr sz="1200" b="1">
                        <a:solidFill>
                          <a:srgbClr val="6FA8DC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6FA8DC"/>
                          </a:solidFill>
                        </a:rPr>
                        <a:t>68.33%</a:t>
                      </a:r>
                      <a:endParaRPr sz="1200" b="1">
                        <a:solidFill>
                          <a:srgbClr val="6FA8DC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Total</a:t>
                      </a:r>
                      <a:endParaRPr sz="1200" b="1"/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$54,567,908.00</a:t>
                      </a:r>
                      <a:endParaRPr sz="12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highlight>
                            <a:srgbClr val="FFFF00"/>
                          </a:highlight>
                        </a:rPr>
                        <a:t>$57,481,059.00</a:t>
                      </a:r>
                      <a:endParaRPr sz="1200" b="1">
                        <a:highlight>
                          <a:srgbClr val="FFFF00"/>
                        </a:highlight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highlight>
                            <a:srgbClr val="FFFF00"/>
                          </a:highlight>
                        </a:rPr>
                        <a:t>$2,913,151.00</a:t>
                      </a:r>
                      <a:endParaRPr sz="1200" b="1">
                        <a:highlight>
                          <a:srgbClr val="FFFF00"/>
                        </a:highlight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highlight>
                            <a:srgbClr val="FFFF00"/>
                          </a:highlight>
                        </a:rPr>
                        <a:t>5.34%</a:t>
                      </a:r>
                      <a:endParaRPr sz="1200" b="1">
                        <a:highlight>
                          <a:srgbClr val="FFFF00"/>
                        </a:highlight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50" name="Google Shape;2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27</a:t>
            </a:fld>
            <a:endParaRPr sz="1000"/>
          </a:p>
        </p:txBody>
      </p:sp>
      <p:sp>
        <p:nvSpPr>
          <p:cNvPr id="256" name="Google Shape;256;p38"/>
          <p:cNvSpPr txBox="1"/>
          <p:nvPr/>
        </p:nvSpPr>
        <p:spPr>
          <a:xfrm>
            <a:off x="457200" y="544799"/>
            <a:ext cx="8229600" cy="1016700"/>
          </a:xfrm>
          <a:prstGeom prst="rect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lin ang="5400012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 b="1">
                <a:solidFill>
                  <a:srgbClr val="FFFFFF"/>
                </a:solidFill>
              </a:rPr>
              <a:t>Administrative Salaries: $3,417,558</a:t>
            </a:r>
            <a:endParaRPr sz="28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 b="1">
                <a:solidFill>
                  <a:srgbClr val="FFFFFF"/>
                </a:solidFill>
              </a:rPr>
              <a:t>Increase of:  $54,025 (1.61%)</a:t>
            </a:r>
            <a:endParaRPr sz="2800" b="1">
              <a:solidFill>
                <a:srgbClr val="FFFFFF"/>
              </a:solidFill>
            </a:endParaRPr>
          </a:p>
        </p:txBody>
      </p:sp>
      <p:pic>
        <p:nvPicPr>
          <p:cNvPr id="257" name="Google Shape;257;p3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5600" y="2161750"/>
            <a:ext cx="5476851" cy="392510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8" name="Google Shape;25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975" y="78450"/>
            <a:ext cx="548700" cy="33080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8"/>
          <p:cNvSpPr/>
          <p:nvPr/>
        </p:nvSpPr>
        <p:spPr>
          <a:xfrm>
            <a:off x="308000" y="1864200"/>
            <a:ext cx="2949600" cy="7872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3176EE"/>
              </a:gs>
              <a:gs pos="100000">
                <a:srgbClr val="113D8A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8"/>
          <p:cNvSpPr txBox="1"/>
          <p:nvPr/>
        </p:nvSpPr>
        <p:spPr>
          <a:xfrm>
            <a:off x="525975" y="2039425"/>
            <a:ext cx="24264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>
                <a:solidFill>
                  <a:schemeClr val="dk1"/>
                </a:solidFill>
              </a:rPr>
              <a:t>WHAT CHANGED?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261" name="Google Shape;261;p38"/>
          <p:cNvSpPr txBox="1"/>
          <p:nvPr/>
        </p:nvSpPr>
        <p:spPr>
          <a:xfrm>
            <a:off x="170000" y="2780975"/>
            <a:ext cx="3225600" cy="3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Reinstatement of Assistant Superintendent Position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Elimination of (1) Special Education Supervisor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Reclassification of Director of PPS &amp; Athletic Director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3.00% Increase for all Unaffiliated &amp; Step 5 Administrators (15.8)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5.40% Increase for Step 1-4 Administrators (4.0)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262" name="Google Shape;262;p38"/>
          <p:cNvSpPr txBox="1"/>
          <p:nvPr/>
        </p:nvSpPr>
        <p:spPr>
          <a:xfrm>
            <a:off x="3589275" y="6261125"/>
            <a:ext cx="50895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Reduction in FTE from prior year reflects the elimination of the Dean of Students at McGee Middle School. Anticipated FTE for 2026-27 is 19.8.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28</a:t>
            </a:fld>
            <a:endParaRPr sz="1000"/>
          </a:p>
        </p:txBody>
      </p:sp>
      <p:sp>
        <p:nvSpPr>
          <p:cNvPr id="268" name="Google Shape;268;p39"/>
          <p:cNvSpPr txBox="1">
            <a:spLocks noGrp="1"/>
          </p:cNvSpPr>
          <p:nvPr>
            <p:ph type="title" idx="4294967295"/>
          </p:nvPr>
        </p:nvSpPr>
        <p:spPr>
          <a:xfrm>
            <a:off x="308000" y="688225"/>
            <a:ext cx="8621400" cy="9279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7142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Certified Staff: $24,977,953</a:t>
            </a:r>
            <a:endParaRPr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7142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 Increase of:  $924,725 (3.84%)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269" name="Google Shape;269;p3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8038" y="1977025"/>
            <a:ext cx="5392626" cy="387968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0" name="Google Shape;27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9"/>
          <p:cNvSpPr/>
          <p:nvPr/>
        </p:nvSpPr>
        <p:spPr>
          <a:xfrm>
            <a:off x="308000" y="1864200"/>
            <a:ext cx="2949600" cy="7872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9"/>
          <p:cNvSpPr txBox="1"/>
          <p:nvPr/>
        </p:nvSpPr>
        <p:spPr>
          <a:xfrm>
            <a:off x="282800" y="20269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700" b="1">
                <a:solidFill>
                  <a:schemeClr val="dk1"/>
                </a:solidFill>
              </a:rPr>
              <a:t>WHAT CHANGED?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73" name="Google Shape;273;p39"/>
          <p:cNvSpPr txBox="1"/>
          <p:nvPr/>
        </p:nvSpPr>
        <p:spPr>
          <a:xfrm>
            <a:off x="170000" y="2780975"/>
            <a:ext cx="3225600" cy="3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3% Contractual wage increase of Certified Staff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170 Certified Staff are Maxed on Column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92 Certified Staff advancing a Step in Column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Salaries adjust to MA7 for anticipated retirements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No new certified staff requested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274" name="Google Shape;274;p39"/>
          <p:cNvSpPr txBox="1"/>
          <p:nvPr/>
        </p:nvSpPr>
        <p:spPr>
          <a:xfrm>
            <a:off x="3398038" y="6014050"/>
            <a:ext cx="50895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2025-26 FTE pulled from official 10/1/25 census. FTE count includes all funding sources, i.e.General Fund (Local Tax), Grants (State &amp; Federal), Special Revenue Accounts (Tuition).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29</a:t>
            </a:fld>
            <a:endParaRPr sz="1000"/>
          </a:p>
        </p:txBody>
      </p:sp>
      <p:sp>
        <p:nvSpPr>
          <p:cNvPr id="280" name="Google Shape;280;p40"/>
          <p:cNvSpPr txBox="1">
            <a:spLocks noGrp="1"/>
          </p:cNvSpPr>
          <p:nvPr>
            <p:ph type="title" idx="4294967295"/>
          </p:nvPr>
        </p:nvSpPr>
        <p:spPr>
          <a:xfrm>
            <a:off x="457200" y="610636"/>
            <a:ext cx="8229600" cy="9873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Non-Certified Salaries: $9,006,179 </a:t>
            </a:r>
            <a:endParaRPr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Increase of: $572,180.87 (6.78%)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3574700" y="3153825"/>
            <a:ext cx="2833200" cy="2696400"/>
          </a:xfrm>
          <a:prstGeom prst="rect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Para Educators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Clerical Staff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Custodians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OT/PT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Tutors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IT Departments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Per Diem Substitutes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Athletic Trainer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2" name="Google Shape;282;p40"/>
          <p:cNvSpPr/>
          <p:nvPr/>
        </p:nvSpPr>
        <p:spPr>
          <a:xfrm>
            <a:off x="3728600" y="2060825"/>
            <a:ext cx="2351100" cy="98730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DCECD5"/>
              </a:gs>
              <a:gs pos="100000">
                <a:srgbClr val="92BC81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/>
              <a:t>Non-Certified Staff Include:</a:t>
            </a:r>
            <a:endParaRPr sz="1700" b="1"/>
          </a:p>
        </p:txBody>
      </p:sp>
      <p:sp>
        <p:nvSpPr>
          <p:cNvPr id="283" name="Google Shape;283;p40"/>
          <p:cNvSpPr/>
          <p:nvPr/>
        </p:nvSpPr>
        <p:spPr>
          <a:xfrm>
            <a:off x="6587025" y="2060825"/>
            <a:ext cx="2351100" cy="98730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DCECD5"/>
              </a:gs>
              <a:gs pos="100000">
                <a:srgbClr val="92BC81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/>
              <a:t>Total Number of Non-Certified Staff:</a:t>
            </a:r>
            <a:endParaRPr sz="1700" b="1"/>
          </a:p>
        </p:txBody>
      </p:sp>
      <p:sp>
        <p:nvSpPr>
          <p:cNvPr id="284" name="Google Shape;284;p40"/>
          <p:cNvSpPr txBox="1"/>
          <p:nvPr/>
        </p:nvSpPr>
        <p:spPr>
          <a:xfrm>
            <a:off x="6587025" y="3756925"/>
            <a:ext cx="2351100" cy="787200"/>
          </a:xfrm>
          <a:prstGeom prst="rect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300" b="1">
                <a:solidFill>
                  <a:schemeClr val="dk1"/>
                </a:solidFill>
              </a:rPr>
              <a:t>214.86</a:t>
            </a:r>
            <a:endParaRPr sz="2300" b="1">
              <a:solidFill>
                <a:schemeClr val="dk1"/>
              </a:solidFill>
            </a:endParaRPr>
          </a:p>
        </p:txBody>
      </p:sp>
      <p:pic>
        <p:nvPicPr>
          <p:cNvPr id="285" name="Google Shape;28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0"/>
          <p:cNvSpPr txBox="1"/>
          <p:nvPr/>
        </p:nvSpPr>
        <p:spPr>
          <a:xfrm>
            <a:off x="282800" y="20269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700" b="1">
                <a:solidFill>
                  <a:schemeClr val="dk1"/>
                </a:solidFill>
              </a:rPr>
              <a:t>WHAT CHANGED?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87" name="Google Shape;287;p40"/>
          <p:cNvSpPr/>
          <p:nvPr/>
        </p:nvSpPr>
        <p:spPr>
          <a:xfrm>
            <a:off x="308000" y="1864200"/>
            <a:ext cx="2949600" cy="7872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0"/>
          <p:cNvSpPr txBox="1"/>
          <p:nvPr/>
        </p:nvSpPr>
        <p:spPr>
          <a:xfrm>
            <a:off x="170000" y="2780975"/>
            <a:ext cx="3225600" cy="3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Average 2.75% contractual wage increase of affiliated staff groups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Anticipated 3% wage increase for unaffiliated staff groups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Includes an additional (2) Special Education Paraeducators for the 2026-27 School Year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289" name="Google Shape;289;p40"/>
          <p:cNvSpPr txBox="1"/>
          <p:nvPr/>
        </p:nvSpPr>
        <p:spPr>
          <a:xfrm>
            <a:off x="3549600" y="5955925"/>
            <a:ext cx="50895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Increase in FTE from prior year are for 2.4 paraeducators in specialized elementary programs and .5 unaffiliated (clerical support) at BHS. Positions are funded by grants &amp; other funding sources. Positions are not budgeted in the General Fund (local tax dollars).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38DA-877C-4117-81F1-C3CC9A50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62" y="41471"/>
            <a:ext cx="8587945" cy="906779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Fiscal Year 2027 Overall Budget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558D6-41DA-4F30-80DC-B22D0D409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1203158"/>
            <a:ext cx="7805487" cy="529389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Total Proposal: </a:t>
            </a:r>
            <a:r>
              <a:rPr lang="en-US" sz="2000" dirty="0"/>
              <a:t>$112.3 million (+$5.7 million or +5.4%)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Mill Rate: </a:t>
            </a:r>
            <a:r>
              <a:rPr lang="en-US" sz="2000" dirty="0"/>
              <a:t>31.94 mills (+1.29 mils)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Budgeted Grand List: </a:t>
            </a:r>
          </a:p>
          <a:p>
            <a:pPr lvl="1"/>
            <a:r>
              <a:rPr lang="en-US" sz="2100" dirty="0"/>
              <a:t>1 mil is worth $3,046,841</a:t>
            </a:r>
            <a:endParaRPr lang="en-US" dirty="0"/>
          </a:p>
          <a:p>
            <a:pPr lvl="1"/>
            <a:r>
              <a:rPr lang="en-US" sz="2000" dirty="0"/>
              <a:t>+$65 million (+2.18%) YOY increase</a:t>
            </a:r>
          </a:p>
          <a:p>
            <a:pPr lvl="2"/>
            <a:r>
              <a:rPr lang="en-US" sz="1600" dirty="0"/>
              <a:t>+$14 million MV </a:t>
            </a:r>
          </a:p>
          <a:p>
            <a:pPr lvl="2"/>
            <a:r>
              <a:rPr lang="en-US" sz="1600" dirty="0"/>
              <a:t>+$24 million RE</a:t>
            </a:r>
          </a:p>
          <a:p>
            <a:pPr lvl="2"/>
            <a:r>
              <a:rPr lang="en-US" sz="1600" dirty="0"/>
              <a:t>+$27 million</a:t>
            </a:r>
            <a:endParaRPr lang="en-US" sz="1100" dirty="0"/>
          </a:p>
          <a:p>
            <a:pPr lvl="1"/>
            <a:r>
              <a:rPr lang="en-US" sz="2000" dirty="0"/>
              <a:t>Growth generates $1,992,802 in tax revenue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225BD-F128-488E-B5C7-71FC0455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52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30</a:t>
            </a:fld>
            <a:endParaRPr sz="1000"/>
          </a:p>
        </p:txBody>
      </p:sp>
      <p:sp>
        <p:nvSpPr>
          <p:cNvPr id="295" name="Google Shape;295;p41"/>
          <p:cNvSpPr txBox="1">
            <a:spLocks noGrp="1"/>
          </p:cNvSpPr>
          <p:nvPr>
            <p:ph type="title" idx="4294967295"/>
          </p:nvPr>
        </p:nvSpPr>
        <p:spPr>
          <a:xfrm>
            <a:off x="457200" y="610636"/>
            <a:ext cx="8229600" cy="987300"/>
          </a:xfrm>
          <a:prstGeom prst="rect">
            <a:avLst/>
          </a:prstGeom>
          <a:gradFill>
            <a:gsLst>
              <a:gs pos="0">
                <a:srgbClr val="4D29AA"/>
              </a:gs>
              <a:gs pos="100000">
                <a:srgbClr val="1E123D"/>
              </a:gs>
            </a:gsLst>
            <a:lin ang="5400012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Employee Benefits: $9,152,428</a:t>
            </a:r>
            <a:endParaRPr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 Increase of: $525,995.27 (6.10%)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96" name="Google Shape;296;p41"/>
          <p:cNvSpPr txBox="1"/>
          <p:nvPr/>
        </p:nvSpPr>
        <p:spPr>
          <a:xfrm>
            <a:off x="5633100" y="3010063"/>
            <a:ext cx="3053700" cy="2984100"/>
          </a:xfrm>
          <a:prstGeom prst="rect">
            <a:avLst/>
          </a:prstGeom>
          <a:noFill/>
          <a:ln w="76200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Health Insurance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Social Security &amp; Medicare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Pension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Life Insurance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Retirement Incentives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Unemployment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Annuity Benefits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Staff Course Reimbursement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97" name="Google Shape;297;p41"/>
          <p:cNvSpPr/>
          <p:nvPr/>
        </p:nvSpPr>
        <p:spPr>
          <a:xfrm>
            <a:off x="5934150" y="1799300"/>
            <a:ext cx="2451600" cy="98730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4D29AA"/>
              </a:gs>
              <a:gs pos="100000">
                <a:srgbClr val="1E123D"/>
              </a:gs>
            </a:gsLst>
            <a:lin ang="5400012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>
                <a:solidFill>
                  <a:schemeClr val="lt1"/>
                </a:solidFill>
              </a:rPr>
              <a:t>Employee Benefits Include:</a:t>
            </a:r>
            <a:endParaRPr sz="1700" b="1">
              <a:solidFill>
                <a:schemeClr val="lt1"/>
              </a:solidFill>
            </a:endParaRPr>
          </a:p>
        </p:txBody>
      </p:sp>
      <p:pic>
        <p:nvPicPr>
          <p:cNvPr id="298" name="Google Shape;2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1"/>
          <p:cNvSpPr/>
          <p:nvPr/>
        </p:nvSpPr>
        <p:spPr>
          <a:xfrm>
            <a:off x="308000" y="1864200"/>
            <a:ext cx="2949600" cy="7872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4D29AA"/>
              </a:gs>
              <a:gs pos="100000">
                <a:srgbClr val="1E123D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1"/>
          <p:cNvSpPr txBox="1"/>
          <p:nvPr/>
        </p:nvSpPr>
        <p:spPr>
          <a:xfrm>
            <a:off x="282800" y="20269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700" b="1">
                <a:solidFill>
                  <a:schemeClr val="dk1"/>
                </a:solidFill>
              </a:rPr>
              <a:t>WHAT CHANGED?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01" name="Google Shape;301;p41"/>
          <p:cNvSpPr txBox="1"/>
          <p:nvPr/>
        </p:nvSpPr>
        <p:spPr>
          <a:xfrm>
            <a:off x="170000" y="2780975"/>
            <a:ext cx="3225600" cy="3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Anticipated 10% increase in health insurance premiums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Benefit adjustments (Health &amp;  FICA)  for the two new paraeducators calculated at EE+1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Includes increase for anticipated modifications to the paraeducator dental and dependent plans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Includes adjustments for pension eligible employees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302" name="Google Shape;30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8508" y="2488645"/>
            <a:ext cx="1573700" cy="1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7495" y="4403258"/>
            <a:ext cx="1573700" cy="1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31</a:t>
            </a:fld>
            <a:endParaRPr sz="1000"/>
          </a:p>
        </p:txBody>
      </p:sp>
      <p:sp>
        <p:nvSpPr>
          <p:cNvPr id="309" name="Google Shape;309;p42"/>
          <p:cNvSpPr txBox="1">
            <a:spLocks noGrp="1"/>
          </p:cNvSpPr>
          <p:nvPr>
            <p:ph type="title" idx="4294967295"/>
          </p:nvPr>
        </p:nvSpPr>
        <p:spPr>
          <a:xfrm>
            <a:off x="457200" y="610636"/>
            <a:ext cx="8229600" cy="987300"/>
          </a:xfrm>
          <a:prstGeom prst="rect">
            <a:avLst/>
          </a:prstGeom>
          <a:gradFill>
            <a:gsLst>
              <a:gs pos="0">
                <a:srgbClr val="00D3E9"/>
              </a:gs>
              <a:gs pos="100000">
                <a:srgbClr val="045962"/>
              </a:gs>
            </a:gsLst>
            <a:lin ang="5400012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Contracted Services: $2,554,510</a:t>
            </a:r>
            <a:endParaRPr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Increase of: $44,316.50 (1.77%)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10" name="Google Shape;310;p42"/>
          <p:cNvSpPr txBox="1"/>
          <p:nvPr/>
        </p:nvSpPr>
        <p:spPr>
          <a:xfrm>
            <a:off x="3403200" y="3183113"/>
            <a:ext cx="5499900" cy="2180400"/>
          </a:xfrm>
          <a:prstGeom prst="rect">
            <a:avLst/>
          </a:prstGeom>
          <a:noFill/>
          <a:ln w="38100" cap="flat" cmpd="sng">
            <a:solidFill>
              <a:srgbClr val="04B1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Operational &amp; Educational Systems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Professional Services for PPS (including ESS at BHS)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Legal Services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Transportation for Athletics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Professional Development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11" name="Google Shape;311;p42"/>
          <p:cNvSpPr/>
          <p:nvPr/>
        </p:nvSpPr>
        <p:spPr>
          <a:xfrm>
            <a:off x="3619500" y="2026375"/>
            <a:ext cx="5067300" cy="98730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D0E0E3"/>
              </a:gs>
              <a:gs pos="100000">
                <a:srgbClr val="92CCDC"/>
              </a:gs>
            </a:gsLst>
            <a:lin ang="5400012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/>
              <a:t>Contracted Services Include:</a:t>
            </a:r>
            <a:endParaRPr sz="1700" b="1"/>
          </a:p>
        </p:txBody>
      </p:sp>
      <p:pic>
        <p:nvPicPr>
          <p:cNvPr id="312" name="Google Shape;31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9663" y="5498497"/>
            <a:ext cx="1518225" cy="976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3925" y="5724362"/>
            <a:ext cx="1518231" cy="5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9650" y="5724350"/>
            <a:ext cx="1944473" cy="5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2"/>
          <p:cNvSpPr/>
          <p:nvPr/>
        </p:nvSpPr>
        <p:spPr>
          <a:xfrm>
            <a:off x="308000" y="1864200"/>
            <a:ext cx="2949600" cy="7872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00D3E9"/>
              </a:gs>
              <a:gs pos="100000">
                <a:srgbClr val="045962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2"/>
          <p:cNvSpPr txBox="1"/>
          <p:nvPr/>
        </p:nvSpPr>
        <p:spPr>
          <a:xfrm>
            <a:off x="170000" y="2780975"/>
            <a:ext cx="3225600" cy="3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Anticipated 4% - 7% increase for software subscription services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Anticipated 3% increase for Special Education Professional Services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3% Contractual Obligation for Athletic Transportation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Reductions made for reallocation of funds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318" name="Google Shape;318;p42"/>
          <p:cNvSpPr txBox="1"/>
          <p:nvPr/>
        </p:nvSpPr>
        <p:spPr>
          <a:xfrm>
            <a:off x="282800" y="20269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700" b="1">
                <a:solidFill>
                  <a:schemeClr val="dk1"/>
                </a:solidFill>
              </a:rPr>
              <a:t>WHAT CHANGED?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32</a:t>
            </a:fld>
            <a:endParaRPr sz="1000"/>
          </a:p>
        </p:txBody>
      </p:sp>
      <p:sp>
        <p:nvSpPr>
          <p:cNvPr id="324" name="Google Shape;324;p43"/>
          <p:cNvSpPr txBox="1">
            <a:spLocks noGrp="1"/>
          </p:cNvSpPr>
          <p:nvPr>
            <p:ph type="title" idx="4294967295"/>
          </p:nvPr>
        </p:nvSpPr>
        <p:spPr>
          <a:xfrm>
            <a:off x="457200" y="590548"/>
            <a:ext cx="8229600" cy="987300"/>
          </a:xfrm>
          <a:prstGeom prst="rect">
            <a:avLst/>
          </a:prstGeom>
          <a:gradFill>
            <a:gsLst>
              <a:gs pos="0">
                <a:srgbClr val="F48108"/>
              </a:gs>
              <a:gs pos="100000">
                <a:srgbClr val="703D08"/>
              </a:gs>
            </a:gsLst>
            <a:lin ang="5400012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Utilities: $537,290</a:t>
            </a:r>
            <a:endParaRPr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Increase of: $36,460 (7.28%)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25" name="Google Shape;325;p43"/>
          <p:cNvSpPr txBox="1"/>
          <p:nvPr/>
        </p:nvSpPr>
        <p:spPr>
          <a:xfrm>
            <a:off x="5229275" y="2927238"/>
            <a:ext cx="3053700" cy="2328300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Electricity (CCTA only)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Natural Gas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Waste Management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Telephone Services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Water &amp; Sewer Services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WERB Maintenance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326" name="Google Shape;326;p43"/>
          <p:cNvSpPr/>
          <p:nvPr/>
        </p:nvSpPr>
        <p:spPr>
          <a:xfrm>
            <a:off x="5530325" y="1835150"/>
            <a:ext cx="2451600" cy="98730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FDECDB"/>
              </a:gs>
              <a:gs pos="100000">
                <a:srgbClr val="F0AA63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/>
              <a:t>Utilities Include:</a:t>
            </a:r>
            <a:endParaRPr sz="1700" b="1"/>
          </a:p>
        </p:txBody>
      </p:sp>
      <p:pic>
        <p:nvPicPr>
          <p:cNvPr id="327" name="Google Shape;3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3"/>
          <p:cNvSpPr/>
          <p:nvPr/>
        </p:nvSpPr>
        <p:spPr>
          <a:xfrm>
            <a:off x="758400" y="1935200"/>
            <a:ext cx="2949600" cy="7872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F48108"/>
              </a:gs>
              <a:gs pos="100000">
                <a:srgbClr val="703D0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3"/>
          <p:cNvSpPr txBox="1"/>
          <p:nvPr/>
        </p:nvSpPr>
        <p:spPr>
          <a:xfrm>
            <a:off x="786900" y="21056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700" b="1">
                <a:solidFill>
                  <a:schemeClr val="dk1"/>
                </a:solidFill>
              </a:rPr>
              <a:t>WHAT CHANGED?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30" name="Google Shape;330;p43"/>
          <p:cNvSpPr txBox="1"/>
          <p:nvPr/>
        </p:nvSpPr>
        <p:spPr>
          <a:xfrm>
            <a:off x="733200" y="3009650"/>
            <a:ext cx="3053700" cy="23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Electrical rates at CCTA 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Natural Gas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Water Usage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Phone Services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331" name="Google Shape;33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025" y="5360350"/>
            <a:ext cx="8229600" cy="13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33</a:t>
            </a:fld>
            <a:endParaRPr sz="1000"/>
          </a:p>
        </p:txBody>
      </p:sp>
      <p:sp>
        <p:nvSpPr>
          <p:cNvPr id="337" name="Google Shape;337;p44"/>
          <p:cNvSpPr txBox="1">
            <a:spLocks noGrp="1"/>
          </p:cNvSpPr>
          <p:nvPr>
            <p:ph type="title" idx="4294967295"/>
          </p:nvPr>
        </p:nvSpPr>
        <p:spPr>
          <a:xfrm>
            <a:off x="457200" y="676536"/>
            <a:ext cx="8229600" cy="987300"/>
          </a:xfrm>
          <a:prstGeom prst="rect">
            <a:avLst/>
          </a:prstGeom>
          <a:gradFill>
            <a:gsLst>
              <a:gs pos="0">
                <a:srgbClr val="3176EE"/>
              </a:gs>
              <a:gs pos="100000">
                <a:srgbClr val="113D8A"/>
              </a:gs>
            </a:gsLst>
            <a:lin ang="5400012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Transportation: $3,611,388</a:t>
            </a:r>
            <a:endParaRPr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Increase of: $109,334.02 (3.12%)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38" name="Google Shape;338;p44"/>
          <p:cNvSpPr txBox="1"/>
          <p:nvPr/>
        </p:nvSpPr>
        <p:spPr>
          <a:xfrm>
            <a:off x="3524600" y="3197800"/>
            <a:ext cx="5425200" cy="2520600"/>
          </a:xfrm>
          <a:prstGeom prst="rect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Public School Transportation (In-Town Regular Education)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Special Education Transportation (In and Out-Of-Town)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Private School Transportation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Tech and Vocational School Transportation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Fuel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Repair &amp; Maintenance 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339" name="Google Shape;339;p44"/>
          <p:cNvSpPr/>
          <p:nvPr/>
        </p:nvSpPr>
        <p:spPr>
          <a:xfrm>
            <a:off x="3524600" y="2026950"/>
            <a:ext cx="5296200" cy="98730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DFEAFB"/>
              </a:gs>
              <a:gs pos="100000">
                <a:srgbClr val="6E9CE7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/>
              <a:t>Transportation Includes:</a:t>
            </a:r>
            <a:endParaRPr sz="1700" b="1"/>
          </a:p>
        </p:txBody>
      </p:sp>
      <p:pic>
        <p:nvPicPr>
          <p:cNvPr id="340" name="Google Shape;340;p44" descr="Yellow school bus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5800" y="5446100"/>
            <a:ext cx="1477526" cy="141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4" descr="Yellow school bus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888" y="5446100"/>
            <a:ext cx="1477525" cy="141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4" descr="Yellow school bus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938" y="5446100"/>
            <a:ext cx="1477526" cy="141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4"/>
          <p:cNvSpPr/>
          <p:nvPr/>
        </p:nvSpPr>
        <p:spPr>
          <a:xfrm>
            <a:off x="308000" y="1864200"/>
            <a:ext cx="2949600" cy="7872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3176EE"/>
              </a:gs>
              <a:gs pos="100000">
                <a:srgbClr val="113D8A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4"/>
          <p:cNvSpPr txBox="1"/>
          <p:nvPr/>
        </p:nvSpPr>
        <p:spPr>
          <a:xfrm>
            <a:off x="282800" y="20269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700" b="1">
                <a:solidFill>
                  <a:schemeClr val="dk1"/>
                </a:solidFill>
              </a:rPr>
              <a:t>WHAT CHANGED?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46" name="Google Shape;346;p44"/>
          <p:cNvSpPr txBox="1"/>
          <p:nvPr/>
        </p:nvSpPr>
        <p:spPr>
          <a:xfrm>
            <a:off x="170000" y="2780975"/>
            <a:ext cx="3225600" cy="3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Contractual Increase of 3% for all transportation services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Special Education budgeted net of Excess Cost Reimbursement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Includes Fuel Contract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Increase for Repair &amp; Maintenance Lines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34</a:t>
            </a:fld>
            <a:endParaRPr sz="1000"/>
          </a:p>
        </p:txBody>
      </p:sp>
      <p:sp>
        <p:nvSpPr>
          <p:cNvPr id="352" name="Google Shape;352;p45"/>
          <p:cNvSpPr txBox="1">
            <a:spLocks noGrp="1"/>
          </p:cNvSpPr>
          <p:nvPr>
            <p:ph type="title" idx="4294967295"/>
          </p:nvPr>
        </p:nvSpPr>
        <p:spPr>
          <a:xfrm>
            <a:off x="457200" y="676536"/>
            <a:ext cx="8229600" cy="987300"/>
          </a:xfrm>
          <a:prstGeom prst="rect">
            <a:avLst/>
          </a:prstGeom>
          <a:gradFill>
            <a:gsLst>
              <a:gs pos="0">
                <a:srgbClr val="D5A6BD"/>
              </a:gs>
              <a:gs pos="100000">
                <a:srgbClr val="C27BA0"/>
              </a:gs>
              <a:gs pos="100000">
                <a:srgbClr val="113D8A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Tuition: $2,441,729</a:t>
            </a:r>
            <a:endParaRPr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Increase of: $190,817 (8.48%)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53" name="Google Shape;353;p45"/>
          <p:cNvSpPr txBox="1"/>
          <p:nvPr/>
        </p:nvSpPr>
        <p:spPr>
          <a:xfrm>
            <a:off x="3395600" y="3487625"/>
            <a:ext cx="3458400" cy="2286900"/>
          </a:xfrm>
          <a:prstGeom prst="rect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Special Education Outplacements(Public &amp; Private)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Independent Study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Magnet School Tuition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Vocational School Tuition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54" name="Google Shape;354;p45"/>
          <p:cNvSpPr/>
          <p:nvPr/>
        </p:nvSpPr>
        <p:spPr>
          <a:xfrm>
            <a:off x="3761938" y="2483275"/>
            <a:ext cx="2853900" cy="77460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D5A6BD"/>
              </a:gs>
              <a:gs pos="100000">
                <a:srgbClr val="C27BA0"/>
              </a:gs>
              <a:gs pos="100000">
                <a:srgbClr val="113D8A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/>
              <a:t>Tuition Includes:</a:t>
            </a:r>
            <a:endParaRPr sz="1700" b="1"/>
          </a:p>
        </p:txBody>
      </p:sp>
      <p:pic>
        <p:nvPicPr>
          <p:cNvPr id="355" name="Google Shape;35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183" y="2299025"/>
            <a:ext cx="1905167" cy="11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183" y="3780050"/>
            <a:ext cx="1905167" cy="11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183" y="5261075"/>
            <a:ext cx="1905167" cy="11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5"/>
          <p:cNvSpPr/>
          <p:nvPr/>
        </p:nvSpPr>
        <p:spPr>
          <a:xfrm>
            <a:off x="308000" y="1864200"/>
            <a:ext cx="2949600" cy="7872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D5A6BD"/>
              </a:gs>
              <a:gs pos="100000">
                <a:srgbClr val="C27BA0"/>
              </a:gs>
              <a:gs pos="100000">
                <a:srgbClr val="113D8A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5"/>
          <p:cNvSpPr txBox="1"/>
          <p:nvPr/>
        </p:nvSpPr>
        <p:spPr>
          <a:xfrm>
            <a:off x="282800" y="20269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700" b="1">
                <a:solidFill>
                  <a:schemeClr val="dk1"/>
                </a:solidFill>
              </a:rPr>
              <a:t>WHAT CHANGED?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61" name="Google Shape;361;p45"/>
          <p:cNvSpPr txBox="1"/>
          <p:nvPr/>
        </p:nvSpPr>
        <p:spPr>
          <a:xfrm>
            <a:off x="170000" y="2780975"/>
            <a:ext cx="3225600" cy="3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Anticipated 3% increase for all Outplacement Facilities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Special Education Tuition budgeted net of Excess Cost Reimbursement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Three unanticipated outplacements budgeted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Adjustment for Independent Study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35</a:t>
            </a:fld>
            <a:endParaRPr sz="1000"/>
          </a:p>
        </p:txBody>
      </p:sp>
      <p:sp>
        <p:nvSpPr>
          <p:cNvPr id="367" name="Google Shape;367;p46"/>
          <p:cNvSpPr txBox="1">
            <a:spLocks noGrp="1"/>
          </p:cNvSpPr>
          <p:nvPr>
            <p:ph type="title" idx="4294967295"/>
          </p:nvPr>
        </p:nvSpPr>
        <p:spPr>
          <a:xfrm>
            <a:off x="457200" y="676536"/>
            <a:ext cx="8229600" cy="9873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sz="3600" b="1" dirty="0">
                <a:solidFill>
                  <a:srgbClr val="FFFFFF"/>
                </a:solidFill>
              </a:rPr>
              <a:t>Supplies, Textbooks &amp; Materials: $1,022,854</a:t>
            </a:r>
            <a:endParaRPr sz="36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sz="3600" b="1" dirty="0">
                <a:solidFill>
                  <a:srgbClr val="FFFFFF"/>
                </a:solidFill>
              </a:rPr>
              <a:t>Increase of $3,728.08 (0.37%)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368" name="Google Shape;368;p46"/>
          <p:cNvSpPr txBox="1"/>
          <p:nvPr/>
        </p:nvSpPr>
        <p:spPr>
          <a:xfrm>
            <a:off x="4980900" y="3013900"/>
            <a:ext cx="3171900" cy="2495100"/>
          </a:xfrm>
          <a:prstGeom prst="rect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All Educational &amp; Non-Educational Supplies </a:t>
            </a:r>
            <a:r>
              <a:rPr lang="ca" sz="1600" i="1">
                <a:solidFill>
                  <a:schemeClr val="dk1"/>
                </a:solidFill>
              </a:rPr>
              <a:t>(Pencils to Toilet Paper)</a:t>
            </a:r>
            <a:endParaRPr sz="1600" i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Textbooks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Consumable Workbooks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Athletic Supplies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Graduation Supplies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69" name="Google Shape;369;p46"/>
          <p:cNvSpPr/>
          <p:nvPr/>
        </p:nvSpPr>
        <p:spPr>
          <a:xfrm>
            <a:off x="5139888" y="1951563"/>
            <a:ext cx="2853900" cy="77460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DCECD5"/>
              </a:gs>
              <a:gs pos="100000">
                <a:srgbClr val="92BC81"/>
              </a:gs>
            </a:gsLst>
            <a:lin ang="5400012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/>
              <a:t>Supplies Includes:</a:t>
            </a:r>
            <a:endParaRPr sz="1700" b="1"/>
          </a:p>
        </p:txBody>
      </p:sp>
      <p:pic>
        <p:nvPicPr>
          <p:cNvPr id="370" name="Google Shape;37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6"/>
          <p:cNvSpPr/>
          <p:nvPr/>
        </p:nvSpPr>
        <p:spPr>
          <a:xfrm>
            <a:off x="758425" y="2078500"/>
            <a:ext cx="2949600" cy="7872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6"/>
          <p:cNvSpPr txBox="1"/>
          <p:nvPr/>
        </p:nvSpPr>
        <p:spPr>
          <a:xfrm>
            <a:off x="733225" y="22489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700" b="1">
                <a:solidFill>
                  <a:schemeClr val="dk1"/>
                </a:solidFill>
              </a:rPr>
              <a:t>WHAT CHANGED?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73" name="Google Shape;373;p46"/>
          <p:cNvSpPr txBox="1"/>
          <p:nvPr/>
        </p:nvSpPr>
        <p:spPr>
          <a:xfrm>
            <a:off x="733225" y="3111850"/>
            <a:ext cx="3261900" cy="2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Building Budgets remain flat, no increase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Reduction in Textbooks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Increase for Custodial Supplies &amp; Materials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374" name="Google Shape;37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5657200"/>
            <a:ext cx="82296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36</a:t>
            </a:fld>
            <a:endParaRPr sz="1000"/>
          </a:p>
        </p:txBody>
      </p:sp>
      <p:sp>
        <p:nvSpPr>
          <p:cNvPr id="380" name="Google Shape;380;p47"/>
          <p:cNvSpPr txBox="1">
            <a:spLocks noGrp="1"/>
          </p:cNvSpPr>
          <p:nvPr>
            <p:ph type="title" idx="4294967295"/>
          </p:nvPr>
        </p:nvSpPr>
        <p:spPr>
          <a:xfrm>
            <a:off x="457200" y="676536"/>
            <a:ext cx="8229600" cy="987300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Equipment: $634,771</a:t>
            </a:r>
            <a:endParaRPr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Increase of $401,070.26 (171.62%)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81" name="Google Shape;381;p47"/>
          <p:cNvSpPr txBox="1"/>
          <p:nvPr/>
        </p:nvSpPr>
        <p:spPr>
          <a:xfrm>
            <a:off x="3741650" y="2869475"/>
            <a:ext cx="5177700" cy="23799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Technology </a:t>
            </a:r>
            <a:r>
              <a:rPr lang="ca" sz="1800" i="1">
                <a:solidFill>
                  <a:schemeClr val="dk1"/>
                </a:solidFill>
              </a:rPr>
              <a:t>(</a:t>
            </a:r>
            <a:r>
              <a:rPr lang="ca" sz="1500" i="1">
                <a:solidFill>
                  <a:schemeClr val="dk1"/>
                </a:solidFill>
              </a:rPr>
              <a:t>Projectors, Chromebooks, iPADs, Laptops, PCs, Servers, etc</a:t>
            </a:r>
            <a:r>
              <a:rPr lang="ca" sz="1800" i="1">
                <a:solidFill>
                  <a:schemeClr val="dk1"/>
                </a:solidFill>
              </a:rPr>
              <a:t>.)</a:t>
            </a:r>
            <a:endParaRPr sz="1800" i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Operations </a:t>
            </a:r>
            <a:r>
              <a:rPr lang="ca" sz="1500" i="1">
                <a:solidFill>
                  <a:schemeClr val="dk1"/>
                </a:solidFill>
              </a:rPr>
              <a:t>(Classroom furniture &amp; equipment, Shelving, Custodial equipment, etc.)</a:t>
            </a:r>
            <a:r>
              <a:rPr lang="ca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a" sz="1800">
                <a:solidFill>
                  <a:schemeClr val="dk1"/>
                </a:solidFill>
              </a:rPr>
              <a:t>Athletics </a:t>
            </a:r>
            <a:r>
              <a:rPr lang="ca" sz="1800" i="1">
                <a:solidFill>
                  <a:schemeClr val="dk1"/>
                </a:solidFill>
              </a:rPr>
              <a:t>(</a:t>
            </a:r>
            <a:r>
              <a:rPr lang="ca" sz="1500" i="1">
                <a:solidFill>
                  <a:schemeClr val="dk1"/>
                </a:solidFill>
              </a:rPr>
              <a:t>Baseballs, Soccer Balls, Track Equipment, etc.</a:t>
            </a:r>
            <a:r>
              <a:rPr lang="ca" sz="1800" i="1">
                <a:solidFill>
                  <a:schemeClr val="dk1"/>
                </a:solidFill>
              </a:rPr>
              <a:t>)</a:t>
            </a:r>
            <a:endParaRPr sz="15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382" name="Google Shape;382;p47"/>
          <p:cNvSpPr/>
          <p:nvPr/>
        </p:nvSpPr>
        <p:spPr>
          <a:xfrm>
            <a:off x="4568088" y="1947325"/>
            <a:ext cx="2853900" cy="77460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/>
              <a:t>Equipment includes:</a:t>
            </a:r>
            <a:endParaRPr sz="1700" b="1"/>
          </a:p>
        </p:txBody>
      </p:sp>
      <p:pic>
        <p:nvPicPr>
          <p:cNvPr id="383" name="Google Shape;38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2123" y="5592585"/>
            <a:ext cx="1602151" cy="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973" y="5592585"/>
            <a:ext cx="1602151" cy="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5711" y="5592585"/>
            <a:ext cx="1602151" cy="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7"/>
          <p:cNvSpPr/>
          <p:nvPr/>
        </p:nvSpPr>
        <p:spPr>
          <a:xfrm>
            <a:off x="311150" y="2082275"/>
            <a:ext cx="2949600" cy="7872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7"/>
          <p:cNvSpPr txBox="1"/>
          <p:nvPr/>
        </p:nvSpPr>
        <p:spPr>
          <a:xfrm>
            <a:off x="285950" y="225267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700" b="1">
                <a:solidFill>
                  <a:schemeClr val="dk1"/>
                </a:solidFill>
              </a:rPr>
              <a:t>WHAT CHANGED?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89" name="Google Shape;389;p47"/>
          <p:cNvSpPr txBox="1"/>
          <p:nvPr/>
        </p:nvSpPr>
        <p:spPr>
          <a:xfrm>
            <a:off x="285950" y="3042425"/>
            <a:ext cx="3225600" cy="22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Increase for School Technology &amp; Infrastructure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Increase for Operations &amp; Maintenance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Building Budgets remain flat or minimal decrease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390" name="Google Shape;39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73" y="5592585"/>
            <a:ext cx="1602151" cy="9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37</a:t>
            </a:fld>
            <a:endParaRPr sz="1000"/>
          </a:p>
        </p:txBody>
      </p:sp>
      <p:sp>
        <p:nvSpPr>
          <p:cNvPr id="396" name="Google Shape;396;p48"/>
          <p:cNvSpPr txBox="1">
            <a:spLocks noGrp="1"/>
          </p:cNvSpPr>
          <p:nvPr>
            <p:ph type="title" idx="4294967295"/>
          </p:nvPr>
        </p:nvSpPr>
        <p:spPr>
          <a:xfrm>
            <a:off x="457200" y="676536"/>
            <a:ext cx="8229600" cy="987300"/>
          </a:xfrm>
          <a:prstGeom prst="rect">
            <a:avLst/>
          </a:prstGeom>
          <a:gradFill>
            <a:gsLst>
              <a:gs pos="0">
                <a:srgbClr val="92CDDC"/>
              </a:gs>
              <a:gs pos="100000">
                <a:srgbClr val="70A4D5"/>
              </a:gs>
            </a:gsLst>
            <a:lin ang="5400700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All Other Expenditures: $124,399</a:t>
            </a:r>
            <a:endParaRPr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Increase of $50,499 (68.33%)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97" name="Google Shape;397;p48"/>
          <p:cNvSpPr txBox="1"/>
          <p:nvPr/>
        </p:nvSpPr>
        <p:spPr>
          <a:xfrm>
            <a:off x="3574075" y="3229725"/>
            <a:ext cx="3370800" cy="3267900"/>
          </a:xfrm>
          <a:prstGeom prst="rect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Professional Organizations </a:t>
            </a:r>
            <a:r>
              <a:rPr lang="ca" sz="1500" i="1">
                <a:solidFill>
                  <a:schemeClr val="dk1"/>
                </a:solidFill>
              </a:rPr>
              <a:t>(CABE, CASBO, SIIP, etc.)</a:t>
            </a:r>
            <a:endParaRPr sz="1500" i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Athletic Tournament Fees </a:t>
            </a:r>
            <a:r>
              <a:rPr lang="ca" sz="1500" i="1">
                <a:solidFill>
                  <a:schemeClr val="dk1"/>
                </a:solidFill>
              </a:rPr>
              <a:t>(Wrestling, Track, Swimming, etc.)</a:t>
            </a:r>
            <a:endParaRPr sz="1800" i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Minor Building Improvements </a:t>
            </a:r>
            <a:r>
              <a:rPr lang="ca" sz="1500" i="1">
                <a:solidFill>
                  <a:schemeClr val="dk1"/>
                </a:solidFill>
              </a:rPr>
              <a:t>(Safety, Department Reorganizations, etc.)</a:t>
            </a:r>
            <a:endParaRPr sz="15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398" name="Google Shape;398;p48"/>
          <p:cNvSpPr/>
          <p:nvPr/>
        </p:nvSpPr>
        <p:spPr>
          <a:xfrm>
            <a:off x="3763500" y="2252675"/>
            <a:ext cx="2853900" cy="77460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D0E0E3"/>
              </a:gs>
              <a:gs pos="100000">
                <a:srgbClr val="92CCDC"/>
              </a:gs>
            </a:gsLst>
            <a:lin ang="5400700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/>
              <a:t>All Other Expenditures Include:</a:t>
            </a:r>
            <a:endParaRPr sz="1700" b="1"/>
          </a:p>
        </p:txBody>
      </p:sp>
      <p:pic>
        <p:nvPicPr>
          <p:cNvPr id="399" name="Google Shape;39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175" y="2164225"/>
            <a:ext cx="1905175" cy="126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175" y="3684313"/>
            <a:ext cx="1905175" cy="126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175" y="5084650"/>
            <a:ext cx="1905175" cy="126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8"/>
          <p:cNvSpPr/>
          <p:nvPr/>
        </p:nvSpPr>
        <p:spPr>
          <a:xfrm>
            <a:off x="173175" y="2319875"/>
            <a:ext cx="2949600" cy="7872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92CDDC"/>
              </a:gs>
              <a:gs pos="100000">
                <a:srgbClr val="70A4D5"/>
              </a:gs>
            </a:gsLst>
            <a:lin ang="5400700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8"/>
          <p:cNvSpPr txBox="1"/>
          <p:nvPr/>
        </p:nvSpPr>
        <p:spPr>
          <a:xfrm>
            <a:off x="276225" y="2490288"/>
            <a:ext cx="2743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700" b="1">
                <a:solidFill>
                  <a:schemeClr val="dk1"/>
                </a:solidFill>
              </a:rPr>
              <a:t>WHAT CHANGED?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05" name="Google Shape;405;p48"/>
          <p:cNvSpPr txBox="1"/>
          <p:nvPr/>
        </p:nvSpPr>
        <p:spPr>
          <a:xfrm>
            <a:off x="173175" y="3763150"/>
            <a:ext cx="3225600" cy="22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Increase for CABE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Increase for Operations &amp; Maintenance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Building Budgets remain flat or minimal decrease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38</a:t>
            </a:fld>
            <a:endParaRPr sz="1000"/>
          </a:p>
        </p:txBody>
      </p:sp>
      <p:sp>
        <p:nvSpPr>
          <p:cNvPr id="411" name="Google Shape;411;p49"/>
          <p:cNvSpPr txBox="1">
            <a:spLocks noGrp="1"/>
          </p:cNvSpPr>
          <p:nvPr>
            <p:ph type="title" idx="4294967295"/>
          </p:nvPr>
        </p:nvSpPr>
        <p:spPr>
          <a:xfrm>
            <a:off x="457200" y="676525"/>
            <a:ext cx="8229600" cy="947100"/>
          </a:xfrm>
          <a:prstGeom prst="rect">
            <a:avLst/>
          </a:prstGeom>
          <a:gradFill>
            <a:gsLst>
              <a:gs pos="0">
                <a:srgbClr val="00D3E9"/>
              </a:gs>
              <a:gs pos="100000">
                <a:srgbClr val="045962"/>
              </a:gs>
            </a:gsLst>
            <a:lin ang="5400012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Armed Security Department: $439,404</a:t>
            </a:r>
            <a:endParaRPr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Increase of $2,595 (0.59%)</a:t>
            </a:r>
            <a:endParaRPr b="1">
              <a:solidFill>
                <a:srgbClr val="FFFFFF"/>
              </a:solidFill>
            </a:endParaRPr>
          </a:p>
        </p:txBody>
      </p:sp>
      <p:graphicFrame>
        <p:nvGraphicFramePr>
          <p:cNvPr id="412" name="Google Shape;412;p49"/>
          <p:cNvGraphicFramePr/>
          <p:nvPr/>
        </p:nvGraphicFramePr>
        <p:xfrm>
          <a:off x="3132200" y="2451800"/>
          <a:ext cx="5888950" cy="328061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5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75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Security Department Budget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6B9E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B9EB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A5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B9EB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A5A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$439,404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B9EB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B9EB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A5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6B9E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24-25 Budget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25-26 Budget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 26-27 Budget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Dollar Difference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 Difference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Security/Safety/ Residency Director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28575" cap="flat" cmpd="sng">
                      <a:solidFill>
                        <a:srgbClr val="6B9E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$79,568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$82,888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$85,375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$2,487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3.13%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Security Officers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28575" cap="flat" cmpd="sng">
                      <a:solidFill>
                        <a:srgbClr val="6B9E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$299,850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$308,846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$318,111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$9,266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3.09%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Other Professional Services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28575" cap="flat" cmpd="sng">
                      <a:solidFill>
                        <a:srgbClr val="6B9E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$9,850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$10,146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$10,450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3.09%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Contracted Services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28575" cap="flat" cmpd="sng">
                      <a:solidFill>
                        <a:srgbClr val="6B9E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$8,330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$8,580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$8,837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$257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3.09%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Uniforms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28575" cap="flat" cmpd="sng">
                      <a:solidFill>
                        <a:srgbClr val="6B9E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$9,070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$9,350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$9,631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$281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3.09%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Equipment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28575" cap="flat" cmpd="sng">
                      <a:solidFill>
                        <a:srgbClr val="6B9E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$5,470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$17,000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$7,000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-$10,000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-182.82%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Totals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6B9EB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B9E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$412,138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B9E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$436,809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B9E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$439,404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B9E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$2,595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B9E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0.59%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B9E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13" name="Google Shape;413;p49"/>
          <p:cNvSpPr txBox="1"/>
          <p:nvPr/>
        </p:nvSpPr>
        <p:spPr>
          <a:xfrm>
            <a:off x="306075" y="5995950"/>
            <a:ext cx="8390700" cy="525000"/>
          </a:xfrm>
          <a:prstGeom prst="rect">
            <a:avLst/>
          </a:prstGeom>
          <a:noFill/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 b="1">
                <a:latin typeface="Times New Roman"/>
                <a:ea typeface="Times New Roman"/>
                <a:cs typeface="Times New Roman"/>
                <a:sym typeface="Times New Roman"/>
              </a:rPr>
              <a:t>NOTE: </a:t>
            </a:r>
            <a:r>
              <a:rPr lang="ca" sz="1200">
                <a:latin typeface="Times New Roman"/>
                <a:ea typeface="Times New Roman"/>
                <a:cs typeface="Times New Roman"/>
                <a:sym typeface="Times New Roman"/>
              </a:rPr>
              <a:t>The Security Department budget is funded by the Town of Berlin and is not included in the Superintendent’s Budget Request.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414" name="Google Shape;41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9"/>
          <p:cNvSpPr/>
          <p:nvPr/>
        </p:nvSpPr>
        <p:spPr>
          <a:xfrm>
            <a:off x="166725" y="1940525"/>
            <a:ext cx="2743500" cy="7131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00D3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9"/>
          <p:cNvSpPr txBox="1"/>
          <p:nvPr/>
        </p:nvSpPr>
        <p:spPr>
          <a:xfrm>
            <a:off x="306075" y="2073885"/>
            <a:ext cx="2464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700" b="1">
                <a:solidFill>
                  <a:schemeClr val="dk1"/>
                </a:solidFill>
              </a:rPr>
              <a:t>WHAT CHANGED?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17" name="Google Shape;417;p49"/>
          <p:cNvSpPr txBox="1"/>
          <p:nvPr/>
        </p:nvSpPr>
        <p:spPr>
          <a:xfrm>
            <a:off x="63675" y="2970550"/>
            <a:ext cx="2949600" cy="2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Includes 3% General Wage Increase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Includes anticipated overtime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Reduction of equipment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0"/>
          <p:cNvSpPr/>
          <p:nvPr/>
        </p:nvSpPr>
        <p:spPr>
          <a:xfrm>
            <a:off x="319125" y="169325"/>
            <a:ext cx="8323500" cy="63696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3" name="Google Shape;42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5847" y="1327850"/>
            <a:ext cx="2532300" cy="14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0"/>
          <p:cNvSpPr txBox="1">
            <a:spLocks noGrp="1"/>
          </p:cNvSpPr>
          <p:nvPr>
            <p:ph type="subTitle" idx="1"/>
          </p:nvPr>
        </p:nvSpPr>
        <p:spPr>
          <a:xfrm>
            <a:off x="1227675" y="3523375"/>
            <a:ext cx="65064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a" sz="3250" b="1">
                <a:solidFill>
                  <a:srgbClr val="073763"/>
                </a:solidFill>
              </a:rPr>
              <a:t>Additional Funding Sources</a:t>
            </a:r>
            <a:endParaRPr sz="3250"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FF0AF-C960-F98F-84F1-7A9689A1B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D90B2-F8F3-2BE0-B218-3C32CE70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62" y="41471"/>
            <a:ext cx="8587945" cy="906779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Major Drivers of $5.7 million increase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7EE8C-6241-9FAD-DF8B-4D3FCDC6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5756C-1495-47A8-90C4-2A6CAACD74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ED7D8A-43CA-3896-86E2-ADF2FF1D3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558443"/>
            <a:ext cx="7886700" cy="4490665"/>
          </a:xfrm>
        </p:spPr>
        <p:txBody>
          <a:bodyPr>
            <a:normAutofit/>
          </a:bodyPr>
          <a:lstStyle/>
          <a:p>
            <a:r>
              <a:rPr lang="en-US" dirty="0"/>
              <a:t>Town Operations				$2,918</a:t>
            </a:r>
          </a:p>
          <a:p>
            <a:endParaRPr lang="en-US" sz="900" dirty="0"/>
          </a:p>
          <a:p>
            <a:r>
              <a:rPr lang="en-US" dirty="0"/>
              <a:t>BOE Operations				$2,913</a:t>
            </a:r>
          </a:p>
          <a:p>
            <a:endParaRPr lang="en-US" sz="900" dirty="0"/>
          </a:p>
          <a:p>
            <a:r>
              <a:rPr lang="en-US" dirty="0"/>
              <a:t>Capital					$1,623</a:t>
            </a:r>
          </a:p>
          <a:p>
            <a:endParaRPr lang="en-US" sz="900" dirty="0"/>
          </a:p>
          <a:p>
            <a:r>
              <a:rPr lang="en-US" dirty="0"/>
              <a:t>Transfers					$   225</a:t>
            </a:r>
          </a:p>
          <a:p>
            <a:endParaRPr lang="en-US" sz="900" dirty="0"/>
          </a:p>
          <a:p>
            <a:r>
              <a:rPr lang="en-US" dirty="0"/>
              <a:t>Debt				         ($1,686)</a:t>
            </a:r>
          </a:p>
          <a:p>
            <a:endParaRPr lang="en-US" sz="900" dirty="0"/>
          </a:p>
          <a:p>
            <a:r>
              <a:rPr lang="en-US" dirty="0"/>
              <a:t>Pension				         ($   260)</a:t>
            </a:r>
          </a:p>
        </p:txBody>
      </p:sp>
    </p:spTree>
    <p:extLst>
      <p:ext uri="{BB962C8B-B14F-4D97-AF65-F5344CB8AC3E}">
        <p14:creationId xmlns:p14="http://schemas.microsoft.com/office/powerpoint/2010/main" val="3875180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40</a:t>
            </a:fld>
            <a:endParaRPr sz="1000"/>
          </a:p>
        </p:txBody>
      </p:sp>
      <p:sp>
        <p:nvSpPr>
          <p:cNvPr id="430" name="Google Shape;430;p51"/>
          <p:cNvSpPr txBox="1">
            <a:spLocks noGrp="1"/>
          </p:cNvSpPr>
          <p:nvPr>
            <p:ph type="title" idx="4294967295"/>
          </p:nvPr>
        </p:nvSpPr>
        <p:spPr>
          <a:xfrm>
            <a:off x="425825" y="508346"/>
            <a:ext cx="8183400" cy="5250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a">
                <a:solidFill>
                  <a:srgbClr val="FFFFFF"/>
                </a:solidFill>
              </a:rPr>
              <a:t>State Funding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31" name="Google Shape;43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8325" y="1663425"/>
            <a:ext cx="5521275" cy="441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1"/>
          <p:cNvSpPr/>
          <p:nvPr/>
        </p:nvSpPr>
        <p:spPr>
          <a:xfrm>
            <a:off x="260800" y="2198575"/>
            <a:ext cx="2949600" cy="7872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1"/>
          <p:cNvSpPr txBox="1"/>
          <p:nvPr/>
        </p:nvSpPr>
        <p:spPr>
          <a:xfrm>
            <a:off x="235600" y="2368963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>
                <a:solidFill>
                  <a:schemeClr val="dk2"/>
                </a:solidFill>
              </a:rPr>
              <a:t>WHAT CHANGED?</a:t>
            </a:r>
            <a:endParaRPr/>
          </a:p>
        </p:txBody>
      </p:sp>
      <p:sp>
        <p:nvSpPr>
          <p:cNvPr id="435" name="Google Shape;435;p51"/>
          <p:cNvSpPr txBox="1"/>
          <p:nvPr/>
        </p:nvSpPr>
        <p:spPr>
          <a:xfrm>
            <a:off x="177250" y="3212875"/>
            <a:ext cx="3116700" cy="17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NEW GRANT: Special Education Expansion &amp; Development (SEED)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Open Choice Funding Increased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41</a:t>
            </a:fld>
            <a:endParaRPr sz="1000"/>
          </a:p>
        </p:txBody>
      </p:sp>
      <p:sp>
        <p:nvSpPr>
          <p:cNvPr id="441" name="Google Shape;441;p52"/>
          <p:cNvSpPr txBox="1">
            <a:spLocks noGrp="1"/>
          </p:cNvSpPr>
          <p:nvPr>
            <p:ph type="title" idx="4294967295"/>
          </p:nvPr>
        </p:nvSpPr>
        <p:spPr>
          <a:xfrm>
            <a:off x="573125" y="548475"/>
            <a:ext cx="8229600" cy="5712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sz="3600" b="1" dirty="0">
                <a:solidFill>
                  <a:srgbClr val="FFFFFF"/>
                </a:solidFill>
              </a:rPr>
              <a:t>Open Choice Enrollment &amp; Funding History</a:t>
            </a:r>
            <a:endParaRPr sz="3600" b="1" dirty="0">
              <a:solidFill>
                <a:srgbClr val="FFFFFF"/>
              </a:solidFill>
            </a:endParaRPr>
          </a:p>
        </p:txBody>
      </p:sp>
      <p:pic>
        <p:nvPicPr>
          <p:cNvPr id="442" name="Google Shape;44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7375" y="1534000"/>
            <a:ext cx="5529553" cy="42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2"/>
          <p:cNvSpPr/>
          <p:nvPr/>
        </p:nvSpPr>
        <p:spPr>
          <a:xfrm>
            <a:off x="341000" y="1585325"/>
            <a:ext cx="2949600" cy="7872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2"/>
          <p:cNvSpPr txBox="1"/>
          <p:nvPr/>
        </p:nvSpPr>
        <p:spPr>
          <a:xfrm>
            <a:off x="341000" y="175572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>
                <a:solidFill>
                  <a:schemeClr val="dk2"/>
                </a:solidFill>
              </a:rPr>
              <a:t>WHAT CHANGED?</a:t>
            </a:r>
            <a:endParaRPr/>
          </a:p>
        </p:txBody>
      </p:sp>
      <p:sp>
        <p:nvSpPr>
          <p:cNvPr id="446" name="Google Shape;446;p52"/>
          <p:cNvSpPr txBox="1"/>
          <p:nvPr/>
        </p:nvSpPr>
        <p:spPr>
          <a:xfrm>
            <a:off x="232250" y="2542925"/>
            <a:ext cx="3116700" cy="3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Assumes 97 Open Choice Students for 2026-2027 district-wide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Anticipates 10 open seats in grade K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Assumes 3.78% Open Choice Population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Stipend increased $2,000 per student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42</a:t>
            </a:fld>
            <a:endParaRPr sz="1000"/>
          </a:p>
        </p:txBody>
      </p:sp>
      <p:sp>
        <p:nvSpPr>
          <p:cNvPr id="452" name="Google Shape;452;p53"/>
          <p:cNvSpPr txBox="1">
            <a:spLocks noGrp="1"/>
          </p:cNvSpPr>
          <p:nvPr>
            <p:ph type="title" idx="4294967295"/>
          </p:nvPr>
        </p:nvSpPr>
        <p:spPr>
          <a:xfrm>
            <a:off x="558450" y="446025"/>
            <a:ext cx="7675800" cy="10338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ca" sz="2720" b="1">
                <a:solidFill>
                  <a:srgbClr val="FFFFFF"/>
                </a:solidFill>
              </a:rPr>
              <a:t>Anticipated Open Choice Budget: </a:t>
            </a:r>
            <a:endParaRPr sz="272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ca" sz="2720" b="1">
                <a:solidFill>
                  <a:srgbClr val="FFFFFF"/>
                </a:solidFill>
              </a:rPr>
              <a:t>$ 1,063,890 </a:t>
            </a:r>
            <a:endParaRPr sz="2720" b="1">
              <a:solidFill>
                <a:srgbClr val="FFFFFF"/>
              </a:solidFill>
            </a:endParaRPr>
          </a:p>
        </p:txBody>
      </p:sp>
      <p:cxnSp>
        <p:nvCxnSpPr>
          <p:cNvPr id="453" name="Google Shape;453;p53"/>
          <p:cNvCxnSpPr>
            <a:stCxn id="454" idx="3"/>
          </p:cNvCxnSpPr>
          <p:nvPr/>
        </p:nvCxnSpPr>
        <p:spPr>
          <a:xfrm>
            <a:off x="2546900" y="20859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55" name="Google Shape;45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7975" y="2085925"/>
            <a:ext cx="5523176" cy="385457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3"/>
          <p:cNvSpPr/>
          <p:nvPr/>
        </p:nvSpPr>
        <p:spPr>
          <a:xfrm>
            <a:off x="341000" y="1920775"/>
            <a:ext cx="2949600" cy="7872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3"/>
          <p:cNvSpPr txBox="1"/>
          <p:nvPr/>
        </p:nvSpPr>
        <p:spPr>
          <a:xfrm>
            <a:off x="315800" y="209117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>
                <a:solidFill>
                  <a:schemeClr val="dk2"/>
                </a:solidFill>
              </a:rPr>
              <a:t>WHAT CHANGED?</a:t>
            </a:r>
            <a:endParaRPr/>
          </a:p>
        </p:txBody>
      </p:sp>
      <p:sp>
        <p:nvSpPr>
          <p:cNvPr id="459" name="Google Shape;459;p53"/>
          <p:cNvSpPr txBox="1"/>
          <p:nvPr/>
        </p:nvSpPr>
        <p:spPr>
          <a:xfrm>
            <a:off x="257450" y="2875100"/>
            <a:ext cx="3116700" cy="3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Anticipates $400,000 carryover to fund Q1 and Q2 Payroll in FY27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14.5 Positions (5 Certified, 9.5 Non-Certified)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Stipend increased $2,000 per student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Assumes $400,000 Balance on 6/30/27 to fund Q1 &amp; Q2 Payroll in FY28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43</a:t>
            </a:fld>
            <a:endParaRPr sz="1000"/>
          </a:p>
        </p:txBody>
      </p:sp>
      <p:sp>
        <p:nvSpPr>
          <p:cNvPr id="465" name="Google Shape;465;p54"/>
          <p:cNvSpPr txBox="1">
            <a:spLocks noGrp="1"/>
          </p:cNvSpPr>
          <p:nvPr>
            <p:ph type="title" idx="4294967295"/>
          </p:nvPr>
        </p:nvSpPr>
        <p:spPr>
          <a:xfrm>
            <a:off x="523500" y="505348"/>
            <a:ext cx="8229600" cy="6483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Historical Excess Cost Reimbursements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466" name="Google Shape;46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8700" y="2165151"/>
            <a:ext cx="5522451" cy="341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4"/>
          <p:cNvSpPr/>
          <p:nvPr/>
        </p:nvSpPr>
        <p:spPr>
          <a:xfrm>
            <a:off x="209700" y="2165150"/>
            <a:ext cx="2949600" cy="7872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4"/>
          <p:cNvSpPr txBox="1"/>
          <p:nvPr/>
        </p:nvSpPr>
        <p:spPr>
          <a:xfrm>
            <a:off x="184500" y="23355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>
                <a:solidFill>
                  <a:schemeClr val="dk2"/>
                </a:solidFill>
              </a:rPr>
              <a:t>WHAT CHANGED?</a:t>
            </a:r>
            <a:endParaRPr/>
          </a:p>
        </p:txBody>
      </p:sp>
      <p:sp>
        <p:nvSpPr>
          <p:cNvPr id="470" name="Google Shape;470;p54"/>
          <p:cNvSpPr txBox="1"/>
          <p:nvPr/>
        </p:nvSpPr>
        <p:spPr>
          <a:xfrm>
            <a:off x="202450" y="3098525"/>
            <a:ext cx="2949600" cy="25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Reimbursement is variable by the number of students who qualify for Excess Cost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Reimbursement threshold for FY26 is $105,520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44</a:t>
            </a:fld>
            <a:endParaRPr sz="1000"/>
          </a:p>
        </p:txBody>
      </p:sp>
      <p:sp>
        <p:nvSpPr>
          <p:cNvPr id="476" name="Google Shape;476;p55"/>
          <p:cNvSpPr txBox="1">
            <a:spLocks noGrp="1"/>
          </p:cNvSpPr>
          <p:nvPr>
            <p:ph type="title" idx="4294967295"/>
          </p:nvPr>
        </p:nvSpPr>
        <p:spPr>
          <a:xfrm>
            <a:off x="513025" y="620695"/>
            <a:ext cx="8229600" cy="5250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Federal Funding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477" name="Google Shape;47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9575" y="1459850"/>
            <a:ext cx="5433051" cy="46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5"/>
          <p:cNvSpPr/>
          <p:nvPr/>
        </p:nvSpPr>
        <p:spPr>
          <a:xfrm>
            <a:off x="227650" y="2317550"/>
            <a:ext cx="2949600" cy="7872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5"/>
          <p:cNvSpPr txBox="1"/>
          <p:nvPr/>
        </p:nvSpPr>
        <p:spPr>
          <a:xfrm>
            <a:off x="202450" y="24879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>
                <a:solidFill>
                  <a:schemeClr val="dk2"/>
                </a:solidFill>
              </a:rPr>
              <a:t>WHAT CHANGED?</a:t>
            </a:r>
            <a:endParaRPr/>
          </a:p>
        </p:txBody>
      </p:sp>
      <p:sp>
        <p:nvSpPr>
          <p:cNvPr id="481" name="Google Shape;481;p55"/>
          <p:cNvSpPr txBox="1"/>
          <p:nvPr/>
        </p:nvSpPr>
        <p:spPr>
          <a:xfrm>
            <a:off x="227650" y="3429000"/>
            <a:ext cx="31167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Increase in Title Funds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Slight decrease in IDEA Funds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45</a:t>
            </a:fld>
            <a:endParaRPr sz="1000"/>
          </a:p>
        </p:txBody>
      </p:sp>
      <p:sp>
        <p:nvSpPr>
          <p:cNvPr id="487" name="Google Shape;487;p56"/>
          <p:cNvSpPr txBox="1">
            <a:spLocks noGrp="1"/>
          </p:cNvSpPr>
          <p:nvPr>
            <p:ph type="title" idx="4294967295"/>
          </p:nvPr>
        </p:nvSpPr>
        <p:spPr>
          <a:xfrm>
            <a:off x="523500" y="505348"/>
            <a:ext cx="8229600" cy="6483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Pre-K Tuition Revenue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488" name="Google Shape;48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56"/>
          <p:cNvSpPr/>
          <p:nvPr/>
        </p:nvSpPr>
        <p:spPr>
          <a:xfrm>
            <a:off x="396300" y="1612300"/>
            <a:ext cx="2949600" cy="7872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56"/>
          <p:cNvSpPr txBox="1"/>
          <p:nvPr/>
        </p:nvSpPr>
        <p:spPr>
          <a:xfrm>
            <a:off x="523500" y="1782700"/>
            <a:ext cx="2695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>
                <a:solidFill>
                  <a:schemeClr val="dk2"/>
                </a:solidFill>
              </a:rPr>
              <a:t>WHAT CHANGED?</a:t>
            </a:r>
            <a:endParaRPr/>
          </a:p>
        </p:txBody>
      </p:sp>
      <p:sp>
        <p:nvSpPr>
          <p:cNvPr id="491" name="Google Shape;491;p56"/>
          <p:cNvSpPr txBox="1"/>
          <p:nvPr/>
        </p:nvSpPr>
        <p:spPr>
          <a:xfrm>
            <a:off x="396300" y="2289425"/>
            <a:ext cx="3186900" cy="43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In FY26 Berlin began a full-day, tuition-based program for Pre-K Students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Tuition rate for FY 27 is $8,250 annually, 3% increase from prior year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Revenue projections assume 40 peer leaders will enroll in the program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ca" sz="1600">
                <a:solidFill>
                  <a:schemeClr val="dk1"/>
                </a:solidFill>
              </a:rPr>
              <a:t>Revenue will offset previous expenses in the General Fund (5 positions)</a:t>
            </a:r>
            <a:endParaRPr sz="1800">
              <a:solidFill>
                <a:schemeClr val="dk1"/>
              </a:solidFill>
            </a:endParaRPr>
          </a:p>
        </p:txBody>
      </p:sp>
      <p:graphicFrame>
        <p:nvGraphicFramePr>
          <p:cNvPr id="492" name="Google Shape;492;p56"/>
          <p:cNvGraphicFramePr/>
          <p:nvPr/>
        </p:nvGraphicFramePr>
        <p:xfrm>
          <a:off x="4119275" y="1438725"/>
          <a:ext cx="4556575" cy="43825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4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475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500" b="1"/>
                        <a:t>Anticipated Revenue</a:t>
                      </a:r>
                      <a:endParaRPr sz="15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Anticipated Full Tuition Students</a:t>
                      </a:r>
                      <a:endParaRPr sz="11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19050" marB="19050" anchor="b"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/>
                        <a:t>33</a:t>
                      </a:r>
                      <a:endParaRPr sz="1100"/>
                    </a:p>
                  </a:txBody>
                  <a:tcPr marL="28575" marR="28575" marT="19050" marB="19050" anchor="b"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/>
                        <a:t>Anticipated FA Tuition Students</a:t>
                      </a:r>
                      <a:endParaRPr sz="11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/>
                        <a:t>4</a:t>
                      </a:r>
                      <a:endParaRPr sz="1100"/>
                    </a:p>
                  </a:txBody>
                  <a:tcPr marL="28575" marR="28575" marT="19050" marB="19050" anchor="b"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/>
                        <a:t>Discounted (10%) Pay in Full</a:t>
                      </a:r>
                      <a:endParaRPr sz="11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u="sng"/>
                        <a:t>3</a:t>
                      </a:r>
                      <a:endParaRPr sz="1100" u="sng"/>
                    </a:p>
                  </a:txBody>
                  <a:tcPr marL="28575" marR="28575" marT="19050" marB="19050" anchor="b"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Total Anticipated in Program</a:t>
                      </a:r>
                      <a:endParaRPr sz="11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40</a:t>
                      </a:r>
                      <a:endParaRPr sz="1100" b="1"/>
                    </a:p>
                  </a:txBody>
                  <a:tcPr marL="28575" marR="28575" marT="19050" marB="19050" anchor="b"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19050" marB="19050" anchor="b"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Annual Tuition Rates:</a:t>
                      </a:r>
                      <a:endParaRPr sz="11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19050" marB="19050" anchor="b"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/>
                        <a:t>Pay in Full</a:t>
                      </a:r>
                      <a:endParaRPr sz="11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/>
                        <a:t>$8,250.00</a:t>
                      </a:r>
                      <a:endParaRPr sz="1100"/>
                    </a:p>
                  </a:txBody>
                  <a:tcPr marL="28575" marR="28575" marT="19050" marB="19050" anchor="b"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/>
                        <a:t>Financial Assistance (Average) </a:t>
                      </a:r>
                      <a:endParaRPr sz="11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/>
                        <a:t>$4,250.00</a:t>
                      </a:r>
                      <a:endParaRPr sz="1100"/>
                    </a:p>
                  </a:txBody>
                  <a:tcPr marL="28575" marR="28575" marT="19050" marB="19050" anchor="b"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/>
                        <a:t>Discounted (10%) Pay in Full</a:t>
                      </a:r>
                      <a:endParaRPr sz="11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/>
                        <a:t>$7,425.00</a:t>
                      </a:r>
                      <a:endParaRPr sz="1100"/>
                    </a:p>
                  </a:txBody>
                  <a:tcPr marL="28575" marR="28575" marT="19050" marB="19050" anchor="b"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19050" marB="19050" anchor="b"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Anticipated Revenues:</a:t>
                      </a:r>
                      <a:endParaRPr sz="11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19050" marB="19050" anchor="b"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/>
                        <a:t>Full Tuition Revenue</a:t>
                      </a:r>
                      <a:endParaRPr sz="11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/>
                        <a:t>$272,250.00</a:t>
                      </a:r>
                      <a:endParaRPr sz="1100"/>
                    </a:p>
                  </a:txBody>
                  <a:tcPr marL="28575" marR="28575" marT="19050" marB="19050" anchor="b"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/>
                        <a:t>Financial Assistance Revenue</a:t>
                      </a:r>
                      <a:endParaRPr sz="11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/>
                        <a:t>$17,000.00</a:t>
                      </a:r>
                      <a:endParaRPr sz="1100"/>
                    </a:p>
                  </a:txBody>
                  <a:tcPr marL="28575" marR="28575" marT="19050" marB="19050" anchor="b"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/>
                        <a:t>Discounted Revenue</a:t>
                      </a:r>
                      <a:endParaRPr sz="11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28575" marR="28575" marT="19050" marB="19050" anchor="b"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u="sng"/>
                        <a:t>$22,275.00</a:t>
                      </a:r>
                      <a:endParaRPr sz="1100" u="sng"/>
                    </a:p>
                  </a:txBody>
                  <a:tcPr marL="28575" marR="28575" marT="19050" marB="19050" anchor="b"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Total Anticipated Revenue for 2026-27</a:t>
                      </a:r>
                      <a:endParaRPr sz="12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28575" marR="28575" marT="19050" marB="19050" anchor="b"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 b="1"/>
                        <a:t>$311,525.00</a:t>
                      </a:r>
                      <a:endParaRPr sz="1300" b="1"/>
                    </a:p>
                  </a:txBody>
                  <a:tcPr marL="28575" marR="28575" marT="19050" marB="19050" anchor="b"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93" name="Google Shape;493;p56"/>
          <p:cNvSpPr txBox="1"/>
          <p:nvPr/>
        </p:nvSpPr>
        <p:spPr>
          <a:xfrm>
            <a:off x="3852825" y="5955425"/>
            <a:ext cx="50895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The Pre-K tuition rate for the 2026-27 school year was approved by the Berlin Board of Education at the December meeting held on 12/8/25.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7"/>
          <p:cNvSpPr/>
          <p:nvPr/>
        </p:nvSpPr>
        <p:spPr>
          <a:xfrm>
            <a:off x="319125" y="169325"/>
            <a:ext cx="8323500" cy="63696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9" name="Google Shape;499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1513" y="1243950"/>
            <a:ext cx="3260974" cy="18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57"/>
          <p:cNvSpPr txBox="1">
            <a:spLocks noGrp="1"/>
          </p:cNvSpPr>
          <p:nvPr>
            <p:ph type="subTitle" idx="1"/>
          </p:nvPr>
        </p:nvSpPr>
        <p:spPr>
          <a:xfrm>
            <a:off x="1227675" y="3523375"/>
            <a:ext cx="65064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a" sz="3250" b="1">
                <a:solidFill>
                  <a:srgbClr val="073763"/>
                </a:solidFill>
              </a:rPr>
              <a:t>Funding Comparisons</a:t>
            </a:r>
            <a:endParaRPr sz="3250"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47</a:t>
            </a:fld>
            <a:endParaRPr sz="1000"/>
          </a:p>
        </p:txBody>
      </p:sp>
      <p:sp>
        <p:nvSpPr>
          <p:cNvPr id="506" name="Google Shape;506;p58"/>
          <p:cNvSpPr txBox="1">
            <a:spLocks noGrp="1"/>
          </p:cNvSpPr>
          <p:nvPr>
            <p:ph type="ctrTitle" idx="4294967295"/>
          </p:nvPr>
        </p:nvSpPr>
        <p:spPr>
          <a:xfrm>
            <a:off x="700050" y="409250"/>
            <a:ext cx="7772400" cy="7863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10 Year Budget Funding History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507" name="Google Shape;50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888" y="1505550"/>
            <a:ext cx="8408724" cy="4712076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48</a:t>
            </a:fld>
            <a:endParaRPr sz="1000"/>
          </a:p>
        </p:txBody>
      </p:sp>
      <p:sp>
        <p:nvSpPr>
          <p:cNvPr id="514" name="Google Shape;514;p59"/>
          <p:cNvSpPr txBox="1">
            <a:spLocks noGrp="1"/>
          </p:cNvSpPr>
          <p:nvPr>
            <p:ph type="title" idx="4294967295"/>
          </p:nvPr>
        </p:nvSpPr>
        <p:spPr>
          <a:xfrm>
            <a:off x="181425" y="736600"/>
            <a:ext cx="8839800" cy="7461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a" sz="3600" b="1" dirty="0">
                <a:solidFill>
                  <a:srgbClr val="FFFFFF"/>
                </a:solidFill>
              </a:rPr>
              <a:t>Neighboring Districts Adopted Budget Comparison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515" name="Google Shape;515;p59"/>
          <p:cNvSpPr txBox="1"/>
          <p:nvPr/>
        </p:nvSpPr>
        <p:spPr>
          <a:xfrm>
            <a:off x="908475" y="5775125"/>
            <a:ext cx="7545000" cy="9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1"/>
                </a:solidFill>
              </a:rPr>
              <a:t>Berlin remains on the bottom of the table for both the 2025-26 budget increase, and the 5 year average, when compared to neighboring communities.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516" name="Google Shape;51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7" name="Google Shape;517;p59"/>
          <p:cNvGraphicFramePr/>
          <p:nvPr/>
        </p:nvGraphicFramePr>
        <p:xfrm>
          <a:off x="799500" y="1716275"/>
          <a:ext cx="7762950" cy="422679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6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3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3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3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9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District</a:t>
                      </a:r>
                      <a:endParaRPr sz="1100" b="1"/>
                    </a:p>
                  </a:txBody>
                  <a:tcPr marL="28575" marR="28575" marT="19050" marB="19050" anchor="ctr">
                    <a:lnL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Adopted 2021-22</a:t>
                      </a:r>
                      <a:endParaRPr sz="1100" b="1"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Adopted 2022-23</a:t>
                      </a:r>
                      <a:endParaRPr sz="1100" b="1"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Adopted 2023-24</a:t>
                      </a:r>
                      <a:endParaRPr sz="1100" b="1"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Adopted 2024-25</a:t>
                      </a:r>
                      <a:endParaRPr sz="1200" b="1"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Adopted 2025-26</a:t>
                      </a:r>
                      <a:endParaRPr sz="1200" b="1"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5 Yr. Average Increase</a:t>
                      </a:r>
                      <a:endParaRPr sz="1100" b="1"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Cromwell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2.97%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3.81%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6.37%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5.88%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6.03%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5.01%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Newington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0.00%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2.46%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4.50%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5.95%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5.19%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3.62%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Farmington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3.30%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2.99%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2.00%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4.75%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4.65%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3.54%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Glastonbury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1.60%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2.98%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2.85%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3.50%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3.93%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2.97%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7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Wethersfield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0.53%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4.98%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3.33%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4.97%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3.90%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3.54%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Berlin</a:t>
                      </a:r>
                      <a:endParaRPr sz="1200" b="1"/>
                    </a:p>
                  </a:txBody>
                  <a:tcPr marL="28575" marR="28575" marT="19050" marB="19050" anchor="ctr">
                    <a:lnL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3.17%</a:t>
                      </a:r>
                      <a:endParaRPr sz="1200" b="1"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2.50%</a:t>
                      </a:r>
                      <a:endParaRPr sz="1200" b="1"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3.61%</a:t>
                      </a:r>
                      <a:endParaRPr sz="1200" b="1"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3.21%</a:t>
                      </a:r>
                      <a:endParaRPr sz="1200" b="1"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highlight>
                            <a:schemeClr val="accent6"/>
                          </a:highlight>
                        </a:rPr>
                        <a:t>3.90%</a:t>
                      </a:r>
                      <a:endParaRPr sz="1200" b="1">
                        <a:highlight>
                          <a:schemeClr val="accent6"/>
                        </a:highlight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highlight>
                            <a:schemeClr val="accent6"/>
                          </a:highlight>
                        </a:rPr>
                        <a:t>3.28%</a:t>
                      </a:r>
                      <a:endParaRPr sz="1200" b="1">
                        <a:highlight>
                          <a:schemeClr val="accent6"/>
                        </a:highlight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Rocky Hill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3.75%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3.26%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3.78%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3.62%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3.60%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chemeClr val="lt1"/>
                          </a:solidFill>
                        </a:rPr>
                        <a:t>3.60%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ctr">
                    <a:lnL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4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3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0"/>
          <p:cNvSpPr txBox="1">
            <a:spLocks noGrp="1"/>
          </p:cNvSpPr>
          <p:nvPr>
            <p:ph type="title" idx="4294967295"/>
          </p:nvPr>
        </p:nvSpPr>
        <p:spPr>
          <a:xfrm>
            <a:off x="500550" y="615248"/>
            <a:ext cx="8520600" cy="6156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FFFFFF"/>
                </a:solidFill>
              </a:rPr>
              <a:t>FY26 Budget Percentage Increase for DRG D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23" name="Google Shape;523;p6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49</a:t>
            </a:fld>
            <a:endParaRPr sz="1000"/>
          </a:p>
        </p:txBody>
      </p:sp>
      <p:sp>
        <p:nvSpPr>
          <p:cNvPr id="524" name="Google Shape;524;p60"/>
          <p:cNvSpPr txBox="1"/>
          <p:nvPr/>
        </p:nvSpPr>
        <p:spPr>
          <a:xfrm>
            <a:off x="576325" y="5882875"/>
            <a:ext cx="739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a">
                <a:solidFill>
                  <a:schemeClr val="dk1"/>
                </a:solidFill>
              </a:rPr>
              <a:t>Berlin’s FY26 Budget increase was 3.90%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a">
                <a:solidFill>
                  <a:schemeClr val="dk1"/>
                </a:solidFill>
              </a:rPr>
              <a:t>The average budget increase in FY25 or DRG D was 4.44%</a:t>
            </a:r>
            <a:endParaRPr sz="900">
              <a:solidFill>
                <a:schemeClr val="dk1"/>
              </a:solidFill>
            </a:endParaRPr>
          </a:p>
        </p:txBody>
      </p:sp>
      <p:pic>
        <p:nvPicPr>
          <p:cNvPr id="525" name="Google Shape;52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550" y="1436850"/>
            <a:ext cx="8520599" cy="4347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C5F6A-84EF-97CC-60C8-6F3FD2C6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99C5A-CECC-4465-E420-595EB8522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6524"/>
            <a:ext cx="8686800" cy="65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97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50</a:t>
            </a:fld>
            <a:endParaRPr sz="1000"/>
          </a:p>
        </p:txBody>
      </p:sp>
      <p:sp>
        <p:nvSpPr>
          <p:cNvPr id="532" name="Google Shape;532;p61"/>
          <p:cNvSpPr txBox="1">
            <a:spLocks noGrp="1"/>
          </p:cNvSpPr>
          <p:nvPr>
            <p:ph type="ctrTitle" idx="4294967295"/>
          </p:nvPr>
        </p:nvSpPr>
        <p:spPr>
          <a:xfrm>
            <a:off x="756525" y="615139"/>
            <a:ext cx="7772400" cy="9144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7559"/>
              <a:buFont typeface="Calibri"/>
              <a:buNone/>
            </a:pPr>
            <a:r>
              <a:rPr lang="ca" sz="3600" b="1" dirty="0">
                <a:solidFill>
                  <a:srgbClr val="FFFFFF"/>
                </a:solidFill>
              </a:rPr>
              <a:t>Net Current Expenditure per Pupil</a:t>
            </a:r>
            <a:r>
              <a:rPr lang="ca" sz="2800" b="1" dirty="0">
                <a:solidFill>
                  <a:srgbClr val="FFFFFF"/>
                </a:solidFill>
              </a:rPr>
              <a:t> </a:t>
            </a:r>
            <a:r>
              <a:rPr lang="ca" sz="2400" b="1" dirty="0">
                <a:solidFill>
                  <a:srgbClr val="FFFFFF"/>
                </a:solidFill>
              </a:rPr>
              <a:t>(NCEP)</a:t>
            </a:r>
            <a:endParaRPr sz="24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0909"/>
              <a:buFont typeface="Calibri"/>
              <a:buNone/>
            </a:pPr>
            <a:r>
              <a:rPr lang="ca" sz="2400" b="1" dirty="0">
                <a:solidFill>
                  <a:srgbClr val="FFFFFF"/>
                </a:solidFill>
              </a:rPr>
              <a:t>DRG D &amp; State Comparison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533" name="Google Shape;533;p61"/>
          <p:cNvSpPr txBox="1"/>
          <p:nvPr/>
        </p:nvSpPr>
        <p:spPr>
          <a:xfrm>
            <a:off x="722975" y="5715000"/>
            <a:ext cx="73956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a">
                <a:solidFill>
                  <a:schemeClr val="dk1"/>
                </a:solidFill>
              </a:rPr>
              <a:t>Berlin’s Net Current Expenditure is $23,449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a">
                <a:solidFill>
                  <a:schemeClr val="dk1"/>
                </a:solidFill>
              </a:rPr>
              <a:t>The State’s average Net Current Expenditure is $24,270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900">
                <a:solidFill>
                  <a:schemeClr val="dk1"/>
                </a:solidFill>
              </a:rPr>
              <a:t> Data is from the CSDE website posted in October of 2025</a:t>
            </a:r>
            <a:endParaRPr sz="900">
              <a:solidFill>
                <a:schemeClr val="dk1"/>
              </a:solidFill>
            </a:endParaRPr>
          </a:p>
        </p:txBody>
      </p:sp>
      <p:pic>
        <p:nvPicPr>
          <p:cNvPr id="534" name="Google Shape;53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838" y="1681938"/>
            <a:ext cx="7781173" cy="3880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51</a:t>
            </a:fld>
            <a:endParaRPr sz="1000"/>
          </a:p>
        </p:txBody>
      </p:sp>
      <p:sp>
        <p:nvSpPr>
          <p:cNvPr id="541" name="Google Shape;541;p62"/>
          <p:cNvSpPr txBox="1"/>
          <p:nvPr/>
        </p:nvSpPr>
        <p:spPr>
          <a:xfrm>
            <a:off x="538650" y="581225"/>
            <a:ext cx="8066700" cy="8658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800" b="1">
                <a:solidFill>
                  <a:schemeClr val="lt1"/>
                </a:solidFill>
              </a:rPr>
              <a:t>Board of Education’s Budget Request </a:t>
            </a:r>
            <a:endParaRPr sz="2100" b="1">
              <a:solidFill>
                <a:schemeClr val="lt1"/>
              </a:solidFill>
            </a:endParaRPr>
          </a:p>
        </p:txBody>
      </p:sp>
      <p:sp>
        <p:nvSpPr>
          <p:cNvPr id="542" name="Google Shape;542;p62"/>
          <p:cNvSpPr txBox="1"/>
          <p:nvPr/>
        </p:nvSpPr>
        <p:spPr>
          <a:xfrm>
            <a:off x="538650" y="1739800"/>
            <a:ext cx="3061800" cy="807300"/>
          </a:xfrm>
          <a:prstGeom prst="rect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Total Request: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$57,481,059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  <p:sp>
        <p:nvSpPr>
          <p:cNvPr id="543" name="Google Shape;543;p62"/>
          <p:cNvSpPr txBox="1"/>
          <p:nvPr/>
        </p:nvSpPr>
        <p:spPr>
          <a:xfrm>
            <a:off x="538650" y="2771900"/>
            <a:ext cx="3061800" cy="807300"/>
          </a:xfrm>
          <a:prstGeom prst="rect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Percentage Increase: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5.34%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  <p:sp>
        <p:nvSpPr>
          <p:cNvPr id="544" name="Google Shape;544;p62"/>
          <p:cNvSpPr txBox="1"/>
          <p:nvPr/>
        </p:nvSpPr>
        <p:spPr>
          <a:xfrm>
            <a:off x="538650" y="3804000"/>
            <a:ext cx="3061800" cy="807300"/>
          </a:xfrm>
          <a:prstGeom prst="rect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Dollar Difference: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$2,913,151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545" name="Google Shape;54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62" title="Screenshot 2026-01-12 at 1.22.5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225" y="4904075"/>
            <a:ext cx="1623475" cy="156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62" title="Screenshot 2026-01-12 at 1.23.36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6550" y="4904075"/>
            <a:ext cx="1836026" cy="156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2476" y="1619000"/>
            <a:ext cx="4255082" cy="5062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3"/>
          <p:cNvSpPr/>
          <p:nvPr/>
        </p:nvSpPr>
        <p:spPr>
          <a:xfrm>
            <a:off x="319125" y="169325"/>
            <a:ext cx="8323500" cy="63696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4" name="Google Shape;554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1513" y="1243950"/>
            <a:ext cx="3260974" cy="18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63"/>
          <p:cNvSpPr txBox="1">
            <a:spLocks noGrp="1"/>
          </p:cNvSpPr>
          <p:nvPr>
            <p:ph type="subTitle" idx="1"/>
          </p:nvPr>
        </p:nvSpPr>
        <p:spPr>
          <a:xfrm>
            <a:off x="1318800" y="3429000"/>
            <a:ext cx="65064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50">
              <a:solidFill>
                <a:srgbClr val="073763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a" sz="3250" b="1">
                <a:solidFill>
                  <a:srgbClr val="CC0000"/>
                </a:solidFill>
              </a:rPr>
              <a:t>Questions &amp; Comments</a:t>
            </a:r>
            <a:endParaRPr sz="3250" b="1">
              <a:solidFill>
                <a:srgbClr val="C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4"/>
          <p:cNvSpPr/>
          <p:nvPr/>
        </p:nvSpPr>
        <p:spPr>
          <a:xfrm>
            <a:off x="319125" y="169325"/>
            <a:ext cx="8323500" cy="63696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1" name="Google Shape;561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5847" y="1327850"/>
            <a:ext cx="2532300" cy="14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64"/>
          <p:cNvSpPr txBox="1">
            <a:spLocks noGrp="1"/>
          </p:cNvSpPr>
          <p:nvPr>
            <p:ph type="subTitle" idx="1"/>
          </p:nvPr>
        </p:nvSpPr>
        <p:spPr>
          <a:xfrm>
            <a:off x="1227675" y="3523375"/>
            <a:ext cx="6506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a" sz="3250" b="1">
                <a:solidFill>
                  <a:srgbClr val="073763"/>
                </a:solidFill>
              </a:rPr>
              <a:t>Additional Information</a:t>
            </a:r>
            <a:endParaRPr sz="3250"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5"/>
          <p:cNvSpPr txBox="1">
            <a:spLocks noGrp="1"/>
          </p:cNvSpPr>
          <p:nvPr>
            <p:ph type="sldNum" idx="12"/>
          </p:nvPr>
        </p:nvSpPr>
        <p:spPr>
          <a:xfrm>
            <a:off x="8530583" y="6203097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54</a:t>
            </a:fld>
            <a:endParaRPr sz="1000"/>
          </a:p>
        </p:txBody>
      </p:sp>
      <p:sp>
        <p:nvSpPr>
          <p:cNvPr id="568" name="Google Shape;568;p65"/>
          <p:cNvSpPr txBox="1">
            <a:spLocks noGrp="1"/>
          </p:cNvSpPr>
          <p:nvPr>
            <p:ph type="title" idx="4294967295"/>
          </p:nvPr>
        </p:nvSpPr>
        <p:spPr>
          <a:xfrm>
            <a:off x="457200" y="274647"/>
            <a:ext cx="8229600" cy="8130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sz="2800" b="1">
                <a:solidFill>
                  <a:schemeClr val="lt1"/>
                </a:solidFill>
              </a:rPr>
              <a:t>5 Year FTE Comparisons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569" name="Google Shape;569;p65"/>
          <p:cNvSpPr txBox="1"/>
          <p:nvPr/>
        </p:nvSpPr>
        <p:spPr>
          <a:xfrm>
            <a:off x="381663" y="5640950"/>
            <a:ext cx="7595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/>
              <a:t>Note: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Includes all positions regardless of funding source.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Based of 10/1/25 census</a:t>
            </a:r>
            <a:endParaRPr/>
          </a:p>
        </p:txBody>
      </p:sp>
      <p:graphicFrame>
        <p:nvGraphicFramePr>
          <p:cNvPr id="570" name="Google Shape;570;p65"/>
          <p:cNvGraphicFramePr/>
          <p:nvPr/>
        </p:nvGraphicFramePr>
        <p:xfrm>
          <a:off x="381675" y="2105363"/>
          <a:ext cx="8055225" cy="276682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3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6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Employee Type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CC0000"/>
                          </a:solidFill>
                        </a:rPr>
                        <a:t>2021-22 FTE</a:t>
                      </a:r>
                      <a:endParaRPr sz="11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38761D"/>
                          </a:solidFill>
                        </a:rPr>
                        <a:t>2022-23 FTE</a:t>
                      </a:r>
                      <a:endParaRPr sz="11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F1C232"/>
                          </a:solidFill>
                        </a:rPr>
                        <a:t>2023-24 FTE</a:t>
                      </a:r>
                      <a:endParaRPr sz="1100" b="1">
                        <a:solidFill>
                          <a:srgbClr val="F1C232"/>
                        </a:solidFill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1155CC"/>
                          </a:solidFill>
                        </a:rPr>
                        <a:t>2024-25 FTE</a:t>
                      </a:r>
                      <a:endParaRPr sz="11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B45F06"/>
                          </a:solidFill>
                        </a:rPr>
                        <a:t>2025-26 FTE</a:t>
                      </a:r>
                      <a:endParaRPr sz="11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741B47"/>
                          </a:solidFill>
                        </a:rPr>
                        <a:t>2026-27 Anticipated FTE</a:t>
                      </a:r>
                      <a:endParaRPr sz="11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Change/Prior Year</a:t>
                      </a:r>
                      <a:endParaRPr sz="11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Administrators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CC0000"/>
                          </a:solidFill>
                        </a:rPr>
                        <a:t>19.6</a:t>
                      </a:r>
                      <a:endParaRPr sz="11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38761D"/>
                          </a:solidFill>
                        </a:rPr>
                        <a:t>18.8</a:t>
                      </a:r>
                      <a:endParaRPr sz="11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F1C232"/>
                          </a:solidFill>
                        </a:rPr>
                        <a:t>21.8</a:t>
                      </a:r>
                      <a:endParaRPr sz="1100" b="1">
                        <a:solidFill>
                          <a:srgbClr val="F1C232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1155CC"/>
                          </a:solidFill>
                        </a:rPr>
                        <a:t>20.8</a:t>
                      </a:r>
                      <a:endParaRPr sz="11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45F06"/>
                          </a:solidFill>
                        </a:rPr>
                        <a:t>19.8</a:t>
                      </a:r>
                      <a:endParaRPr sz="10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741B47"/>
                          </a:solidFill>
                        </a:rPr>
                        <a:t>19.8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/>
                        <a:t>0.0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Teachers/Certified Staff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CC0000"/>
                          </a:solidFill>
                        </a:rPr>
                        <a:t>270.3</a:t>
                      </a:r>
                      <a:endParaRPr sz="11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38761D"/>
                          </a:solidFill>
                        </a:rPr>
                        <a:t>266.3</a:t>
                      </a:r>
                      <a:endParaRPr sz="11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F1C232"/>
                          </a:solidFill>
                        </a:rPr>
                        <a:t>265.3</a:t>
                      </a:r>
                      <a:endParaRPr sz="1100" b="1">
                        <a:solidFill>
                          <a:srgbClr val="F1C232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1155CC"/>
                          </a:solidFill>
                        </a:rPr>
                        <a:t>262.8</a:t>
                      </a:r>
                      <a:endParaRPr sz="11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45F06"/>
                          </a:solidFill>
                        </a:rPr>
                        <a:t>262.3</a:t>
                      </a:r>
                      <a:endParaRPr sz="10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741B47"/>
                          </a:solidFill>
                        </a:rPr>
                        <a:t>262.3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/>
                        <a:t>0.0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Paraprofessionals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CC0000"/>
                          </a:solidFill>
                        </a:rPr>
                        <a:t>115.0</a:t>
                      </a:r>
                      <a:endParaRPr sz="11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38761D"/>
                          </a:solidFill>
                        </a:rPr>
                        <a:t>115.8</a:t>
                      </a:r>
                      <a:endParaRPr sz="11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F1C232"/>
                          </a:solidFill>
                        </a:rPr>
                        <a:t>115.9</a:t>
                      </a:r>
                      <a:endParaRPr sz="1100" b="1">
                        <a:solidFill>
                          <a:srgbClr val="F1C232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1155CC"/>
                          </a:solidFill>
                        </a:rPr>
                        <a:t>115.0</a:t>
                      </a:r>
                      <a:endParaRPr sz="11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45F06"/>
                          </a:solidFill>
                        </a:rPr>
                        <a:t>117.3</a:t>
                      </a:r>
                      <a:endParaRPr sz="10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741B47"/>
                          </a:solidFill>
                        </a:rPr>
                        <a:t>119.3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/>
                        <a:t>2.0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Clerical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CC0000"/>
                          </a:solidFill>
                        </a:rPr>
                        <a:t>20.5</a:t>
                      </a:r>
                      <a:endParaRPr sz="11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38761D"/>
                          </a:solidFill>
                        </a:rPr>
                        <a:t>17.4</a:t>
                      </a:r>
                      <a:endParaRPr sz="11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F1C232"/>
                          </a:solidFill>
                        </a:rPr>
                        <a:t>18.6</a:t>
                      </a:r>
                      <a:endParaRPr sz="1100" b="1">
                        <a:solidFill>
                          <a:srgbClr val="F1C232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1155CC"/>
                          </a:solidFill>
                        </a:rPr>
                        <a:t>18.5</a:t>
                      </a:r>
                      <a:endParaRPr sz="11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45F06"/>
                          </a:solidFill>
                        </a:rPr>
                        <a:t>17.8</a:t>
                      </a:r>
                      <a:endParaRPr sz="10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741B47"/>
                          </a:solidFill>
                        </a:rPr>
                        <a:t>17.8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/>
                        <a:t>0.0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Custodians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CC0000"/>
                          </a:solidFill>
                        </a:rPr>
                        <a:t>27.0</a:t>
                      </a:r>
                      <a:endParaRPr sz="11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38761D"/>
                          </a:solidFill>
                        </a:rPr>
                        <a:t>27.0</a:t>
                      </a:r>
                      <a:endParaRPr sz="11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F1C232"/>
                          </a:solidFill>
                        </a:rPr>
                        <a:t>26.0</a:t>
                      </a:r>
                      <a:endParaRPr sz="1100" b="1">
                        <a:solidFill>
                          <a:srgbClr val="F1C232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1155CC"/>
                          </a:solidFill>
                        </a:rPr>
                        <a:t>26.0</a:t>
                      </a:r>
                      <a:endParaRPr sz="11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45F06"/>
                          </a:solidFill>
                        </a:rPr>
                        <a:t>27.0</a:t>
                      </a:r>
                      <a:endParaRPr sz="10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741B47"/>
                          </a:solidFill>
                        </a:rPr>
                        <a:t>27.0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/>
                        <a:t>0.0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Cook Managers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CC0000"/>
                          </a:solidFill>
                        </a:rPr>
                        <a:t>5.0</a:t>
                      </a:r>
                      <a:endParaRPr sz="11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38761D"/>
                          </a:solidFill>
                        </a:rPr>
                        <a:t>5.0</a:t>
                      </a:r>
                      <a:endParaRPr sz="11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F1C232"/>
                          </a:solidFill>
                        </a:rPr>
                        <a:t>5.0</a:t>
                      </a:r>
                      <a:endParaRPr sz="1100" b="1">
                        <a:solidFill>
                          <a:srgbClr val="F1C232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1155CC"/>
                          </a:solidFill>
                        </a:rPr>
                        <a:t>5.0</a:t>
                      </a:r>
                      <a:endParaRPr sz="11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45F06"/>
                          </a:solidFill>
                        </a:rPr>
                        <a:t>5.0</a:t>
                      </a:r>
                      <a:endParaRPr sz="10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741B47"/>
                          </a:solidFill>
                        </a:rPr>
                        <a:t>5.0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/>
                        <a:t>0.0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Food Service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CC0000"/>
                          </a:solidFill>
                        </a:rPr>
                        <a:t>9.8</a:t>
                      </a:r>
                      <a:endParaRPr sz="11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38761D"/>
                          </a:solidFill>
                        </a:rPr>
                        <a:t>10.7</a:t>
                      </a:r>
                      <a:endParaRPr sz="11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F1C232"/>
                          </a:solidFill>
                        </a:rPr>
                        <a:t>11.9</a:t>
                      </a:r>
                      <a:endParaRPr sz="1100" b="1">
                        <a:solidFill>
                          <a:srgbClr val="F1C232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1155CC"/>
                          </a:solidFill>
                        </a:rPr>
                        <a:t>11.9</a:t>
                      </a:r>
                      <a:endParaRPr sz="11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45F06"/>
                          </a:solidFill>
                        </a:rPr>
                        <a:t>12.7</a:t>
                      </a:r>
                      <a:endParaRPr sz="10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741B47"/>
                          </a:solidFill>
                        </a:rPr>
                        <a:t>12.7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/>
                        <a:t>0.0</a:t>
                      </a:r>
                      <a:endParaRPr sz="1000" b="1"/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Unaffiliated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CC0000"/>
                          </a:solidFill>
                        </a:rPr>
                        <a:t>25.1</a:t>
                      </a:r>
                      <a:endParaRPr sz="11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38761D"/>
                          </a:solidFill>
                        </a:rPr>
                        <a:t>29.8</a:t>
                      </a:r>
                      <a:endParaRPr sz="11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F1C232"/>
                          </a:solidFill>
                        </a:rPr>
                        <a:t>29.4</a:t>
                      </a:r>
                      <a:endParaRPr sz="1100" b="1">
                        <a:solidFill>
                          <a:srgbClr val="F1C232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1155CC"/>
                          </a:solidFill>
                        </a:rPr>
                        <a:t>29.5</a:t>
                      </a:r>
                      <a:endParaRPr sz="11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45F06"/>
                          </a:solidFill>
                        </a:rPr>
                        <a:t>29.0</a:t>
                      </a:r>
                      <a:endParaRPr sz="10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741B47"/>
                          </a:solidFill>
                        </a:rPr>
                        <a:t>29.0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/>
                        <a:t>0.0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Armed Security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CC0000"/>
                          </a:solidFill>
                        </a:rPr>
                        <a:t>5.0</a:t>
                      </a:r>
                      <a:endParaRPr sz="11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38761D"/>
                          </a:solidFill>
                        </a:rPr>
                        <a:t>6.0</a:t>
                      </a:r>
                      <a:endParaRPr sz="11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F1C232"/>
                          </a:solidFill>
                        </a:rPr>
                        <a:t>6.0</a:t>
                      </a:r>
                      <a:endParaRPr sz="1100" b="1">
                        <a:solidFill>
                          <a:srgbClr val="F1C232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1155CC"/>
                          </a:solidFill>
                        </a:rPr>
                        <a:t>6.0</a:t>
                      </a:r>
                      <a:endParaRPr sz="11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45F06"/>
                          </a:solidFill>
                        </a:rPr>
                        <a:t>6.0</a:t>
                      </a:r>
                      <a:endParaRPr sz="10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741B47"/>
                          </a:solidFill>
                        </a:rPr>
                        <a:t>6.0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/>
                        <a:t>0.0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Total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CC0000"/>
                          </a:solidFill>
                        </a:rPr>
                        <a:t>497.3</a:t>
                      </a:r>
                      <a:endParaRPr sz="10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38761D"/>
                          </a:solidFill>
                        </a:rPr>
                        <a:t>496.8</a:t>
                      </a:r>
                      <a:endParaRPr sz="10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F9000"/>
                          </a:solidFill>
                        </a:rPr>
                        <a:t>499.9</a:t>
                      </a:r>
                      <a:endParaRPr sz="1000" b="1">
                        <a:solidFill>
                          <a:srgbClr val="BF9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1155CC"/>
                          </a:solidFill>
                        </a:rPr>
                        <a:t>495.5</a:t>
                      </a:r>
                      <a:endParaRPr sz="10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45F06"/>
                          </a:solidFill>
                        </a:rPr>
                        <a:t>496.9</a:t>
                      </a:r>
                      <a:endParaRPr sz="10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741B47"/>
                          </a:solidFill>
                        </a:rPr>
                        <a:t>498.9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highlight>
                            <a:schemeClr val="accent6"/>
                          </a:highlight>
                        </a:rPr>
                        <a:t>2.0</a:t>
                      </a:r>
                      <a:endParaRPr sz="1000" b="1">
                        <a:highlight>
                          <a:schemeClr val="accent6"/>
                        </a:highlight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55</a:t>
            </a:fld>
            <a:endParaRPr sz="1000"/>
          </a:p>
        </p:txBody>
      </p:sp>
      <p:sp>
        <p:nvSpPr>
          <p:cNvPr id="576" name="Google Shape;576;p66"/>
          <p:cNvSpPr txBox="1">
            <a:spLocks noGrp="1"/>
          </p:cNvSpPr>
          <p:nvPr>
            <p:ph type="title" idx="4294967295"/>
          </p:nvPr>
        </p:nvSpPr>
        <p:spPr>
          <a:xfrm>
            <a:off x="456725" y="593867"/>
            <a:ext cx="8520600" cy="7635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5 Year Mill Rate Comparisons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577" name="Google Shape;57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8572" y="78448"/>
            <a:ext cx="713101" cy="4299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8" name="Google Shape;578;p66"/>
          <p:cNvGraphicFramePr/>
          <p:nvPr/>
        </p:nvGraphicFramePr>
        <p:xfrm>
          <a:off x="914663" y="1773450"/>
          <a:ext cx="7203875" cy="52752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2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0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0B5394"/>
                          </a:solidFill>
                        </a:rPr>
                        <a:t>District</a:t>
                      </a:r>
                      <a:endParaRPr sz="1200" b="1">
                        <a:solidFill>
                          <a:srgbClr val="0B5394"/>
                        </a:solidFill>
                      </a:endParaRPr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0B5394"/>
                          </a:solidFill>
                        </a:rPr>
                        <a:t>FY 2021-2022</a:t>
                      </a:r>
                      <a:endParaRPr sz="1200" b="1">
                        <a:solidFill>
                          <a:srgbClr val="0B5394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0B5394"/>
                          </a:solidFill>
                        </a:rPr>
                        <a:t>FY 2022-2023</a:t>
                      </a:r>
                      <a:endParaRPr sz="1200" b="1">
                        <a:solidFill>
                          <a:srgbClr val="0B5394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0B5394"/>
                          </a:solidFill>
                        </a:rPr>
                        <a:t>FY 2023-2024</a:t>
                      </a:r>
                      <a:endParaRPr sz="1200" b="1">
                        <a:solidFill>
                          <a:srgbClr val="0B5394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0B5394"/>
                          </a:solidFill>
                        </a:rPr>
                        <a:t>FY 2024-2025</a:t>
                      </a:r>
                      <a:endParaRPr sz="1200" b="1">
                        <a:solidFill>
                          <a:srgbClr val="0B5394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0B5394"/>
                          </a:solidFill>
                        </a:rPr>
                        <a:t>FY 2025-2026</a:t>
                      </a:r>
                      <a:endParaRPr sz="1200" b="1">
                        <a:solidFill>
                          <a:srgbClr val="0B5394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solidFill>
                            <a:srgbClr val="0B5394"/>
                          </a:solidFill>
                        </a:rPr>
                        <a:t>5 Year Change</a:t>
                      </a:r>
                      <a:endParaRPr sz="1200" b="1">
                        <a:solidFill>
                          <a:srgbClr val="0B5394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Cromwell</a:t>
                      </a:r>
                      <a:endParaRPr/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33.33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33.93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29.41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30.07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30.79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-2.54</a:t>
                      </a: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Glastonbury</a:t>
                      </a:r>
                      <a:endParaRPr/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37.32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37.30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31.01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31.93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32.83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-4.49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Wethersfield</a:t>
                      </a:r>
                      <a:endParaRPr/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40.67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41.08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41.78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43.22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41.22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0.55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Farmington</a:t>
                      </a:r>
                      <a:endParaRPr/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28.81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29.32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24.21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25.45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26.62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-2.19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Rocky Hill</a:t>
                      </a:r>
                      <a:endParaRPr/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34.10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34.52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35.92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39.67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30.24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-3.86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Berlin</a:t>
                      </a:r>
                      <a:endParaRPr/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33.93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34.31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29.56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30.21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30.65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-3.28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Newington</a:t>
                      </a:r>
                      <a:endParaRPr/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38.81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38.49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38.36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39.67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39.98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1.17</a:t>
                      </a: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28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56</a:t>
            </a:fld>
            <a:endParaRPr sz="1000"/>
          </a:p>
        </p:txBody>
      </p:sp>
      <p:sp>
        <p:nvSpPr>
          <p:cNvPr id="584" name="Google Shape;584;p67"/>
          <p:cNvSpPr txBox="1">
            <a:spLocks noGrp="1"/>
          </p:cNvSpPr>
          <p:nvPr>
            <p:ph type="title" idx="4294967295"/>
          </p:nvPr>
        </p:nvSpPr>
        <p:spPr>
          <a:xfrm>
            <a:off x="613350" y="163700"/>
            <a:ext cx="7473000" cy="4200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 b="1">
                <a:solidFill>
                  <a:srgbClr val="FFFFFF"/>
                </a:solidFill>
              </a:rPr>
              <a:t>HISTORICAL BERLIN NET CURRENT EXPENDITURE PER PUPIL (NCEP)/WEALTH RANKINGS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585" name="Google Shape;585;p67"/>
          <p:cNvSpPr txBox="1"/>
          <p:nvPr/>
        </p:nvSpPr>
        <p:spPr>
          <a:xfrm>
            <a:off x="461688" y="5866850"/>
            <a:ext cx="82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900"/>
              <a:t>NCEP - Includes all educational expenses, less expenditures for (a) pupil transportation; (b) debt services; (c) adult education; (d) health and welfare services for non-public school children (e) tuition receipts; (f) food services; and (g) student activities supported by gate receipts. Sec 10-261</a:t>
            </a:r>
            <a:endParaRPr sz="9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900"/>
              <a:t>Per Connecticut State Department of Education Website</a:t>
            </a:r>
            <a:endParaRPr sz="9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900" b="1"/>
              <a:t>Wealth Rank is the AENGLC (Adjusted Equalized Net Grand List per Capita)</a:t>
            </a:r>
            <a:endParaRPr sz="700" baseline="30000">
              <a:solidFill>
                <a:schemeClr val="dk1"/>
              </a:solidFill>
            </a:endParaRPr>
          </a:p>
        </p:txBody>
      </p:sp>
      <p:sp>
        <p:nvSpPr>
          <p:cNvPr id="586" name="Google Shape;586;p67"/>
          <p:cNvSpPr txBox="1"/>
          <p:nvPr/>
        </p:nvSpPr>
        <p:spPr>
          <a:xfrm>
            <a:off x="613363" y="507875"/>
            <a:ext cx="82206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900">
                <a:solidFill>
                  <a:schemeClr val="dk1"/>
                </a:solidFill>
              </a:rPr>
              <a:t>The chart illustrates the per-pupil spending (NCEP) Ranking for Berlin along with its wealth ranking. In both columns, ranking #1 would be the "best" town and ranking #169 would be the "lowest".</a:t>
            </a:r>
            <a:endParaRPr sz="700" baseline="30000">
              <a:solidFill>
                <a:schemeClr val="dk1"/>
              </a:solidFill>
            </a:endParaRPr>
          </a:p>
        </p:txBody>
      </p:sp>
      <p:graphicFrame>
        <p:nvGraphicFramePr>
          <p:cNvPr id="587" name="Google Shape;587;p67"/>
          <p:cNvGraphicFramePr/>
          <p:nvPr/>
        </p:nvGraphicFramePr>
        <p:xfrm>
          <a:off x="613375" y="1089375"/>
          <a:ext cx="7930425" cy="516209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6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3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Year</a:t>
                      </a:r>
                      <a:endParaRPr sz="1100" b="1"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WEALTH RANK</a:t>
                      </a:r>
                      <a:endParaRPr sz="1100" b="1"/>
                    </a:p>
                  </a:txBody>
                  <a:tcPr marL="28575" marR="28575" marT="91425" marB="91425" anchor="b">
                    <a:lnT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NCEP RANK</a:t>
                      </a:r>
                      <a:endParaRPr sz="1100" b="1"/>
                    </a:p>
                  </a:txBody>
                  <a:tcPr marL="28575" marR="28575" marT="91425" marB="91425" anchor="b">
                    <a:lnT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Berlin</a:t>
                      </a:r>
                      <a:endParaRPr sz="1100" b="1"/>
                    </a:p>
                  </a:txBody>
                  <a:tcPr marL="28575" marR="28575" marT="91425" marB="91425" anchor="b">
                    <a:lnT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State Average</a:t>
                      </a:r>
                      <a:endParaRPr sz="1100" b="1"/>
                    </a:p>
                  </a:txBody>
                  <a:tcPr marL="28575" marR="28575" marT="91425" marB="91425" anchor="b">
                    <a:lnT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+/-</a:t>
                      </a:r>
                      <a:endParaRPr sz="1100" b="1"/>
                    </a:p>
                  </a:txBody>
                  <a:tcPr marL="28575" marR="28575" marT="91425" marB="91425" anchor="b">
                    <a:lnT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# of School Days</a:t>
                      </a:r>
                      <a:endParaRPr sz="1100" b="1"/>
                    </a:p>
                  </a:txBody>
                  <a:tcPr marL="28575" marR="28575" marT="91425" marB="91425" anchor="b">
                    <a:lnR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2015-16</a:t>
                      </a:r>
                      <a:endParaRPr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69</a:t>
                      </a:r>
                      <a:endParaRPr/>
                    </a:p>
                  </a:txBody>
                  <a:tcPr marL="28575" marR="28575" marT="91425" marB="91425" anchor="b">
                    <a:lnT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108</a:t>
                      </a:r>
                      <a:endParaRPr/>
                    </a:p>
                  </a:txBody>
                  <a:tcPr marL="28575" marR="28575" marT="91425" marB="91425" anchor="b">
                    <a:lnT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$15,533</a:t>
                      </a:r>
                      <a:endParaRPr/>
                    </a:p>
                  </a:txBody>
                  <a:tcPr marL="28575" marR="28575" marT="91425" marB="91425" anchor="b">
                    <a:lnT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$17,085</a:t>
                      </a:r>
                      <a:endParaRPr/>
                    </a:p>
                  </a:txBody>
                  <a:tcPr marL="28575" marR="28575" marT="91425" marB="91425" anchor="b">
                    <a:lnT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solidFill>
                            <a:srgbClr val="FF0000"/>
                          </a:solidFill>
                        </a:rPr>
                        <a:t>($1,552)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lnT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183</a:t>
                      </a:r>
                      <a:endParaRPr/>
                    </a:p>
                  </a:txBody>
                  <a:tcPr marL="28575" marR="28575" marT="91425" marB="91425" anchor="b">
                    <a:lnR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2016-17</a:t>
                      </a:r>
                      <a:endParaRPr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72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101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$16,426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$17,596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solidFill>
                            <a:srgbClr val="FF0000"/>
                          </a:solidFill>
                        </a:rPr>
                        <a:t>($1,170)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180</a:t>
                      </a:r>
                      <a:endParaRPr/>
                    </a:p>
                  </a:txBody>
                  <a:tcPr marL="28575" marR="28575" marT="91425" marB="91425" anchor="b">
                    <a:lnR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2017-18</a:t>
                      </a:r>
                      <a:endParaRPr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65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106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$16,457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$18,243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solidFill>
                            <a:srgbClr val="FF0000"/>
                          </a:solidFill>
                        </a:rPr>
                        <a:t>($1,786)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180</a:t>
                      </a:r>
                      <a:endParaRPr/>
                    </a:p>
                  </a:txBody>
                  <a:tcPr marL="28575" marR="28575" marT="91425" marB="91425" anchor="b">
                    <a:lnR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2018-19</a:t>
                      </a:r>
                      <a:endParaRPr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72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108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$17,093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$18,791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solidFill>
                            <a:srgbClr val="FF0000"/>
                          </a:solidFill>
                        </a:rPr>
                        <a:t>($1,698)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180</a:t>
                      </a:r>
                      <a:endParaRPr/>
                    </a:p>
                  </a:txBody>
                  <a:tcPr marL="28575" marR="28575" marT="91425" marB="91425" anchor="b">
                    <a:lnR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2019-20</a:t>
                      </a:r>
                      <a:endParaRPr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60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96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$18,024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$19,339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solidFill>
                            <a:srgbClr val="FF0000"/>
                          </a:solidFill>
                        </a:rPr>
                        <a:t>($1,315)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181</a:t>
                      </a:r>
                      <a:endParaRPr/>
                    </a:p>
                  </a:txBody>
                  <a:tcPr marL="28575" marR="28575" marT="91425" marB="91425" anchor="b">
                    <a:lnR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2020-21</a:t>
                      </a:r>
                      <a:endParaRPr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60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106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$18,973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$20,740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solidFill>
                            <a:srgbClr val="FF0000"/>
                          </a:solidFill>
                        </a:rPr>
                        <a:t>($1,767)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177</a:t>
                      </a:r>
                      <a:endParaRPr/>
                    </a:p>
                  </a:txBody>
                  <a:tcPr marL="28575" marR="28575" marT="91425" marB="91425" anchor="b">
                    <a:lnR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2021-22</a:t>
                      </a:r>
                      <a:endParaRPr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60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86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$20,322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$21,355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solidFill>
                            <a:srgbClr val="FF0000"/>
                          </a:solidFill>
                        </a:rPr>
                        <a:t>($1,033)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180</a:t>
                      </a:r>
                      <a:endParaRPr/>
                    </a:p>
                  </a:txBody>
                  <a:tcPr marL="28575" marR="28575" marT="91425" marB="91425" anchor="b">
                    <a:lnR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2022-23</a:t>
                      </a:r>
                      <a:endParaRPr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59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84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$20,671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$21,657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solidFill>
                            <a:srgbClr val="FF0000"/>
                          </a:solidFill>
                        </a:rPr>
                        <a:t>($986)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180</a:t>
                      </a:r>
                      <a:endParaRPr/>
                    </a:p>
                  </a:txBody>
                  <a:tcPr marL="28575" marR="28575" marT="91425" marB="91425" anchor="b">
                    <a:lnR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2023-24</a:t>
                      </a:r>
                      <a:endParaRPr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62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82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$21,719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$22,836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solidFill>
                            <a:srgbClr val="FF0000"/>
                          </a:solidFill>
                        </a:rPr>
                        <a:t>($1,117)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180</a:t>
                      </a:r>
                      <a:endParaRPr/>
                    </a:p>
                  </a:txBody>
                  <a:tcPr marL="28575" marR="28575" marT="91425" marB="91425" anchor="b">
                    <a:lnR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2024-25</a:t>
                      </a:r>
                      <a:endParaRPr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highlight>
                            <a:schemeClr val="accent6"/>
                          </a:highlight>
                        </a:rPr>
                        <a:t>64</a:t>
                      </a:r>
                      <a:endParaRPr>
                        <a:highlight>
                          <a:schemeClr val="accent6"/>
                        </a:highlight>
                      </a:endParaRPr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89</a:t>
                      </a:r>
                      <a:endParaRPr/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$23,449</a:t>
                      </a:r>
                      <a:endParaRPr/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$24,270</a:t>
                      </a:r>
                      <a:endParaRPr/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solidFill>
                            <a:srgbClr val="FF0000"/>
                          </a:solidFill>
                        </a:rPr>
                        <a:t>($821)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lnB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180</a:t>
                      </a:r>
                      <a:endParaRPr/>
                    </a:p>
                  </a:txBody>
                  <a:tcPr marL="28575" marR="28575" marT="91425" marB="91425" anchor="b">
                    <a:lnR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88" name="Google Shape;58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8047" y="77973"/>
            <a:ext cx="713101" cy="42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8"/>
          <p:cNvSpPr txBox="1">
            <a:spLocks noGrp="1"/>
          </p:cNvSpPr>
          <p:nvPr>
            <p:ph type="title" idx="4294967295"/>
          </p:nvPr>
        </p:nvSpPr>
        <p:spPr>
          <a:xfrm>
            <a:off x="396775" y="458692"/>
            <a:ext cx="8520600" cy="7635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FFFFFF"/>
                </a:solidFill>
              </a:rPr>
              <a:t>Superintendent’s Budget Request at a Glance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94" name="Google Shape;594;p6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57</a:t>
            </a:fld>
            <a:endParaRPr sz="1000"/>
          </a:p>
        </p:txBody>
      </p:sp>
      <p:pic>
        <p:nvPicPr>
          <p:cNvPr id="595" name="Google Shape;595;p68" title="Superintendent's Budget Request for 2025-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988" y="1261275"/>
            <a:ext cx="8206176" cy="4541795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68"/>
          <p:cNvSpPr txBox="1"/>
          <p:nvPr/>
        </p:nvSpPr>
        <p:spPr>
          <a:xfrm>
            <a:off x="775825" y="5835500"/>
            <a:ext cx="77625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 b="1">
                <a:solidFill>
                  <a:schemeClr val="dk1"/>
                </a:solidFill>
              </a:rPr>
              <a:t>$57,481,059 (5.34%)</a:t>
            </a:r>
            <a:endParaRPr sz="2800" b="1">
              <a:solidFill>
                <a:schemeClr val="dk1"/>
              </a:solidFill>
            </a:endParaRPr>
          </a:p>
        </p:txBody>
      </p:sp>
      <p:sp>
        <p:nvSpPr>
          <p:cNvPr id="597" name="Google Shape;597;p68"/>
          <p:cNvSpPr txBox="1"/>
          <p:nvPr/>
        </p:nvSpPr>
        <p:spPr>
          <a:xfrm>
            <a:off x="6825000" y="4560813"/>
            <a:ext cx="2319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>
                <a:solidFill>
                  <a:schemeClr val="dk2"/>
                </a:solidFill>
              </a:rPr>
              <a:t>A</a:t>
            </a:r>
            <a:r>
              <a:rPr lang="ca" sz="1500"/>
              <a:t>ll Staffing &amp; Benefits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/>
              <a:t>$46,554,1184 (80.99%)</a:t>
            </a:r>
            <a:endParaRPr sz="1500"/>
          </a:p>
        </p:txBody>
      </p:sp>
      <p:cxnSp>
        <p:nvCxnSpPr>
          <p:cNvPr id="598" name="Google Shape;598;p68"/>
          <p:cNvCxnSpPr>
            <a:endCxn id="597" idx="1"/>
          </p:cNvCxnSpPr>
          <p:nvPr/>
        </p:nvCxnSpPr>
        <p:spPr>
          <a:xfrm>
            <a:off x="5951700" y="4745013"/>
            <a:ext cx="873300" cy="78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9" name="Google Shape;599;p68"/>
          <p:cNvSpPr txBox="1"/>
          <p:nvPr/>
        </p:nvSpPr>
        <p:spPr>
          <a:xfrm>
            <a:off x="97650" y="2258225"/>
            <a:ext cx="2804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>
                <a:solidFill>
                  <a:schemeClr val="dk1"/>
                </a:solidFill>
              </a:rPr>
              <a:t>Contracted Services &amp; Utilities</a:t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>
                <a:solidFill>
                  <a:schemeClr val="dk1"/>
                </a:solidFill>
              </a:rPr>
              <a:t>$3,091,800 (5.38%)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600" name="Google Shape;600;p68"/>
          <p:cNvCxnSpPr>
            <a:stCxn id="599" idx="3"/>
          </p:cNvCxnSpPr>
          <p:nvPr/>
        </p:nvCxnSpPr>
        <p:spPr>
          <a:xfrm>
            <a:off x="2902350" y="25814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1" name="Google Shape;601;p68"/>
          <p:cNvSpPr txBox="1"/>
          <p:nvPr/>
        </p:nvSpPr>
        <p:spPr>
          <a:xfrm>
            <a:off x="-97650" y="15199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>
                <a:solidFill>
                  <a:schemeClr val="dk1"/>
                </a:solidFill>
              </a:rPr>
              <a:t>Transportation &amp; Tuition</a:t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>
                <a:solidFill>
                  <a:schemeClr val="dk1"/>
                </a:solidFill>
              </a:rPr>
              <a:t>$6,053,117 (10.53%)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602" name="Google Shape;602;p68"/>
          <p:cNvSpPr txBox="1"/>
          <p:nvPr/>
        </p:nvSpPr>
        <p:spPr>
          <a:xfrm>
            <a:off x="6144000" y="16936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>
                <a:solidFill>
                  <a:schemeClr val="dk1"/>
                </a:solidFill>
              </a:rPr>
              <a:t>Supplies, Equipment &amp; All Other</a:t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>
                <a:solidFill>
                  <a:schemeClr val="dk1"/>
                </a:solidFill>
              </a:rPr>
              <a:t>$1,782,024 (3.10%)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603" name="Google Shape;603;p68"/>
          <p:cNvCxnSpPr/>
          <p:nvPr/>
        </p:nvCxnSpPr>
        <p:spPr>
          <a:xfrm rot="10800000" flipH="1">
            <a:off x="4500350" y="1868275"/>
            <a:ext cx="1488600" cy="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4" name="Google Shape;604;p68"/>
          <p:cNvCxnSpPr/>
          <p:nvPr/>
        </p:nvCxnSpPr>
        <p:spPr>
          <a:xfrm rot="10800000" flipH="1">
            <a:off x="2468350" y="1888750"/>
            <a:ext cx="1269900" cy="19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5" name="Google Shape;605;p68"/>
          <p:cNvCxnSpPr/>
          <p:nvPr/>
        </p:nvCxnSpPr>
        <p:spPr>
          <a:xfrm>
            <a:off x="2859125" y="2474875"/>
            <a:ext cx="781500" cy="254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06" name="Google Shape;606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8572" y="78448"/>
            <a:ext cx="713101" cy="42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58</a:t>
            </a:fld>
            <a:endParaRPr sz="1000"/>
          </a:p>
        </p:txBody>
      </p:sp>
      <p:sp>
        <p:nvSpPr>
          <p:cNvPr id="612" name="Google Shape;612;p69"/>
          <p:cNvSpPr txBox="1">
            <a:spLocks noGrp="1"/>
          </p:cNvSpPr>
          <p:nvPr>
            <p:ph type="title" idx="4294967295"/>
          </p:nvPr>
        </p:nvSpPr>
        <p:spPr>
          <a:xfrm>
            <a:off x="876775" y="313775"/>
            <a:ext cx="7362300" cy="5250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Elementary Projected Enrollment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613" name="Google Shape;61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14" name="Google Shape;614;p69"/>
          <p:cNvGraphicFramePr/>
          <p:nvPr/>
        </p:nvGraphicFramePr>
        <p:xfrm>
          <a:off x="471275" y="1032288"/>
          <a:ext cx="8127800" cy="1668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Griswold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10/1/2025 Enrollment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Classes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2025/26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AVG.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2025/26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Proj.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2026/27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Proj. # Classes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2026/27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Proj. AVG.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2026/27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FTE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 CHANGE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15.8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18.75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20.75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17.25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18.75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17.25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TOTAL: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Teachers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15" name="Google Shape;615;p69"/>
          <p:cNvGraphicFramePr/>
          <p:nvPr/>
        </p:nvGraphicFramePr>
        <p:xfrm>
          <a:off x="471275" y="2894600"/>
          <a:ext cx="8127800" cy="1668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Hubbard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10/1/2025 Enrollment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Classes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2025/26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AVG.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2025/26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Proj.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2026/27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Proj. # Classes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2026/27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Proj. AVG.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2026/27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FTE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 CHANGE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TOTAL: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Teachers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16" name="Google Shape;616;p69"/>
          <p:cNvGraphicFramePr/>
          <p:nvPr/>
        </p:nvGraphicFramePr>
        <p:xfrm>
          <a:off x="471275" y="4756900"/>
          <a:ext cx="8127800" cy="1839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Willard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10/1/2025 Enrollment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Classes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2025/26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AVG.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2025/26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Proj.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2026/27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Proj. # Classes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2026/27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Proj. AVG.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2026/27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FTE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 CHANGE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PK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13.25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15.75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19.33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20.33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19.33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21.33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20.33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21.33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TOTAL: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Teachers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59</a:t>
            </a:fld>
            <a:endParaRPr sz="1000"/>
          </a:p>
        </p:txBody>
      </p:sp>
      <p:sp>
        <p:nvSpPr>
          <p:cNvPr id="622" name="Google Shape;622;p70"/>
          <p:cNvSpPr txBox="1">
            <a:spLocks noGrp="1"/>
          </p:cNvSpPr>
          <p:nvPr>
            <p:ph type="title" idx="4294967295"/>
          </p:nvPr>
        </p:nvSpPr>
        <p:spPr>
          <a:xfrm>
            <a:off x="1020475" y="258325"/>
            <a:ext cx="7103100" cy="5250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a" b="1">
                <a:solidFill>
                  <a:srgbClr val="FFFFFF"/>
                </a:solidFill>
              </a:rPr>
              <a:t>Secondary Projected Enrollment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623" name="Google Shape;62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24" name="Google Shape;624;p70"/>
          <p:cNvGraphicFramePr/>
          <p:nvPr/>
        </p:nvGraphicFramePr>
        <p:xfrm>
          <a:off x="1020475" y="1134688"/>
          <a:ext cx="7103050" cy="17513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7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McGee Middle School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10/1/2025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Enrollment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2026/27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Proj. Enrollment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CHANGE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TOTAL: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25" name="Google Shape;625;p70"/>
          <p:cNvGraphicFramePr/>
          <p:nvPr/>
        </p:nvGraphicFramePr>
        <p:xfrm>
          <a:off x="1020475" y="3237450"/>
          <a:ext cx="7103050" cy="2079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7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Berlin High School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10/1/2025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Enrollment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2026/27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Proj. Enrollment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CHANGE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TOTAL: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26" name="Google Shape;626;p70"/>
          <p:cNvGraphicFramePr/>
          <p:nvPr/>
        </p:nvGraphicFramePr>
        <p:xfrm>
          <a:off x="508100" y="5629400"/>
          <a:ext cx="8127800" cy="816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BHS PK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10/1/2025 Enrollment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Classes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2025/26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AVG.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2025/26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Proj.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2026/27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Proj. # Classes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2026/27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Proj. AVG.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2026/27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FTE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 CHANGE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93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PK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TOTAL: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Teachers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7591C-97C5-44B0-8165-9F0E2058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84903"/>
          </a:xfrm>
        </p:spPr>
        <p:txBody>
          <a:bodyPr/>
          <a:lstStyle/>
          <a:p>
            <a:pPr algn="ctr"/>
            <a:r>
              <a:rPr lang="en-US" u="sng" dirty="0"/>
              <a:t>Breakdown of Total FY27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BE004-3330-42FD-B618-19A3F226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C76CC4C-62D4-4383-A85F-91E66BCF29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468279"/>
              </p:ext>
            </p:extLst>
          </p:nvPr>
        </p:nvGraphicFramePr>
        <p:xfrm>
          <a:off x="241349" y="1470658"/>
          <a:ext cx="4916805" cy="4583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EA14CE8-C213-41B7-8B48-1514CFDD1D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391766"/>
              </p:ext>
            </p:extLst>
          </p:nvPr>
        </p:nvGraphicFramePr>
        <p:xfrm>
          <a:off x="4572000" y="1470659"/>
          <a:ext cx="4330651" cy="458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94722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1"/>
          <p:cNvSpPr txBox="1">
            <a:spLocks noGrp="1"/>
          </p:cNvSpPr>
          <p:nvPr>
            <p:ph type="title" idx="4294967295"/>
          </p:nvPr>
        </p:nvSpPr>
        <p:spPr>
          <a:xfrm>
            <a:off x="215950" y="400501"/>
            <a:ext cx="8520600" cy="8829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a" b="1">
                <a:solidFill>
                  <a:schemeClr val="lt1"/>
                </a:solidFill>
              </a:rPr>
              <a:t>Student Achievement Report 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a" b="1">
                <a:solidFill>
                  <a:schemeClr val="lt1"/>
                </a:solidFill>
              </a:rPr>
              <a:t>SAT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32" name="Google Shape;632;p7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60</a:t>
            </a:fld>
            <a:endParaRPr sz="1000"/>
          </a:p>
        </p:txBody>
      </p:sp>
      <p:sp>
        <p:nvSpPr>
          <p:cNvPr id="633" name="Google Shape;633;p71"/>
          <p:cNvSpPr txBox="1"/>
          <p:nvPr/>
        </p:nvSpPr>
        <p:spPr>
          <a:xfrm>
            <a:off x="0" y="1283400"/>
            <a:ext cx="91440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 b="1">
                <a:solidFill>
                  <a:schemeClr val="dk1"/>
                </a:solidFill>
              </a:rPr>
              <a:t>SAT Reading &amp; Writing DRG D</a:t>
            </a: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634" name="Google Shape;63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35" name="Google Shape;635;p71"/>
          <p:cNvGraphicFramePr/>
          <p:nvPr/>
        </p:nvGraphicFramePr>
        <p:xfrm>
          <a:off x="1258200" y="1840125"/>
          <a:ext cx="6465525" cy="48085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5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of Students Tested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Participation Rate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of Students at Level 3 &amp; 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 of Students at Level 3 &amp; 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Average Score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East Lyme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82.1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563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East Hampton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544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East Granby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555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Stonington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79.8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548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Ledyard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543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Old Saybrook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544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Waterford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540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Rocky Hill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97.8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548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Milford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521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Bethel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526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Southington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511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Colchester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96.6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522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Cromwell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524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Berlin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518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Clinton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510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Branford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94.1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517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North Haven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520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Shelton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518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Wethersfield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507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Wallingford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96.1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511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Newington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508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New Milford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59.6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497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Watertown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94.4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492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Windsor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92.8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44.1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470</a:t>
                      </a:r>
                      <a:endParaRPr sz="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2"/>
          <p:cNvSpPr txBox="1">
            <a:spLocks noGrp="1"/>
          </p:cNvSpPr>
          <p:nvPr>
            <p:ph type="title" idx="4294967295"/>
          </p:nvPr>
        </p:nvSpPr>
        <p:spPr>
          <a:xfrm>
            <a:off x="215950" y="400501"/>
            <a:ext cx="8520600" cy="8829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200" b="1" dirty="0">
                <a:solidFill>
                  <a:schemeClr val="lt1"/>
                </a:solidFill>
              </a:rPr>
              <a:t>Student Achievement Report </a:t>
            </a:r>
            <a:endParaRPr sz="32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200" b="1" dirty="0">
                <a:solidFill>
                  <a:schemeClr val="lt1"/>
                </a:solidFill>
              </a:rPr>
              <a:t>SAT</a:t>
            </a:r>
            <a:endParaRPr sz="3200" b="1" dirty="0">
              <a:solidFill>
                <a:schemeClr val="lt1"/>
              </a:solidFill>
            </a:endParaRPr>
          </a:p>
        </p:txBody>
      </p:sp>
      <p:sp>
        <p:nvSpPr>
          <p:cNvPr id="641" name="Google Shape;641;p7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61</a:t>
            </a:fld>
            <a:endParaRPr sz="1000"/>
          </a:p>
        </p:txBody>
      </p:sp>
      <p:sp>
        <p:nvSpPr>
          <p:cNvPr id="642" name="Google Shape;642;p72"/>
          <p:cNvSpPr txBox="1"/>
          <p:nvPr/>
        </p:nvSpPr>
        <p:spPr>
          <a:xfrm>
            <a:off x="0" y="1283400"/>
            <a:ext cx="91440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SAT MATH DRG D</a:t>
            </a: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643" name="Google Shape;643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44" name="Google Shape;644;p72"/>
          <p:cNvGraphicFramePr/>
          <p:nvPr/>
        </p:nvGraphicFramePr>
        <p:xfrm>
          <a:off x="1258200" y="1840125"/>
          <a:ext cx="6465525" cy="48085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5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of Students Tested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Participation Rate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of Students at Level 3 &amp; 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 of Students at Level 3 &amp; 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Average Score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Waterford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Rocky Hill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97.8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East Lyme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East Granby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North Haven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Colchester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96.6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Old Saybrook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Bethel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40.6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Stonington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Milford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39.6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Cromwell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39.1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Shelton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38.9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Ledyard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37.9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Southington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36.1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Branford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94.1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East Hampton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Berlin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34.6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Newington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34.6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Clinton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Wethersfield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29.8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Wallingford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96.1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New Milford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Watertown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94.4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26.9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Windsor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92.8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3"/>
          <p:cNvSpPr txBox="1">
            <a:spLocks noGrp="1"/>
          </p:cNvSpPr>
          <p:nvPr>
            <p:ph type="title" idx="4294967295"/>
          </p:nvPr>
        </p:nvSpPr>
        <p:spPr>
          <a:xfrm>
            <a:off x="230675" y="459426"/>
            <a:ext cx="8520600" cy="8829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200" b="1" dirty="0">
                <a:solidFill>
                  <a:schemeClr val="lt1"/>
                </a:solidFill>
              </a:rPr>
              <a:t>Student Achievement Report </a:t>
            </a:r>
            <a:endParaRPr sz="32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200" b="1" dirty="0">
                <a:solidFill>
                  <a:schemeClr val="lt1"/>
                </a:solidFill>
              </a:rPr>
              <a:t> ELA SBA grades 3 - 8</a:t>
            </a:r>
            <a:endParaRPr sz="3200" b="1" dirty="0">
              <a:solidFill>
                <a:schemeClr val="lt1"/>
              </a:solidFill>
            </a:endParaRPr>
          </a:p>
        </p:txBody>
      </p:sp>
      <p:sp>
        <p:nvSpPr>
          <p:cNvPr id="650" name="Google Shape;650;p7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62</a:t>
            </a:fld>
            <a:endParaRPr sz="1000"/>
          </a:p>
        </p:txBody>
      </p:sp>
      <p:sp>
        <p:nvSpPr>
          <p:cNvPr id="651" name="Google Shape;651;p73"/>
          <p:cNvSpPr txBox="1"/>
          <p:nvPr/>
        </p:nvSpPr>
        <p:spPr>
          <a:xfrm>
            <a:off x="0" y="1283400"/>
            <a:ext cx="91440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 b="1">
                <a:solidFill>
                  <a:schemeClr val="dk1"/>
                </a:solidFill>
              </a:rPr>
              <a:t>ELA DRG D</a:t>
            </a: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652" name="Google Shape;65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53" name="Google Shape;653;p73"/>
          <p:cNvGraphicFramePr/>
          <p:nvPr/>
        </p:nvGraphicFramePr>
        <p:xfrm>
          <a:off x="1258200" y="1840125"/>
          <a:ext cx="6465550" cy="48085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6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of Students Tested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Participation Rate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of Students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 Level 3 &amp; 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 of Students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 Level 3 &amp; 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East Granby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Stonington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Rocky Hill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1189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838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North Haven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1442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Old Saybrook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East Lyme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1016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95.6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Southington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2738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1831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East Hampton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62.6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Berlin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1154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62.1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Cromwell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Bethel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1409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Wethersfield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1544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916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Milford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2199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1303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Colchester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Branford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1122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Waterford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Newington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1693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934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Shelton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2063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1083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Wallingford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2226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1166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Clinton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Ledyard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Watertown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1190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45.9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Windsor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1354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45.9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New Milford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1520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4"/>
          <p:cNvSpPr txBox="1">
            <a:spLocks noGrp="1"/>
          </p:cNvSpPr>
          <p:nvPr>
            <p:ph type="title" idx="4294967295"/>
          </p:nvPr>
        </p:nvSpPr>
        <p:spPr>
          <a:xfrm>
            <a:off x="230675" y="444701"/>
            <a:ext cx="8520600" cy="8829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a" sz="3200" b="1" dirty="0">
                <a:solidFill>
                  <a:schemeClr val="lt1"/>
                </a:solidFill>
              </a:rPr>
              <a:t>Student Achievement Report </a:t>
            </a:r>
            <a:endParaRPr sz="32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a" sz="3200" b="1" dirty="0">
                <a:solidFill>
                  <a:schemeClr val="lt1"/>
                </a:solidFill>
              </a:rPr>
              <a:t>  MATH SBA grades 3 - 8</a:t>
            </a:r>
            <a:endParaRPr sz="3200" b="1" dirty="0">
              <a:solidFill>
                <a:schemeClr val="lt1"/>
              </a:solidFill>
            </a:endParaRPr>
          </a:p>
        </p:txBody>
      </p:sp>
      <p:sp>
        <p:nvSpPr>
          <p:cNvPr id="659" name="Google Shape;659;p7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63</a:t>
            </a:fld>
            <a:endParaRPr sz="1000"/>
          </a:p>
        </p:txBody>
      </p:sp>
      <p:sp>
        <p:nvSpPr>
          <p:cNvPr id="660" name="Google Shape;660;p74"/>
          <p:cNvSpPr txBox="1"/>
          <p:nvPr/>
        </p:nvSpPr>
        <p:spPr>
          <a:xfrm>
            <a:off x="0" y="1283400"/>
            <a:ext cx="91440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 b="1">
                <a:solidFill>
                  <a:schemeClr val="dk1"/>
                </a:solidFill>
              </a:rPr>
              <a:t>MATH DRG D</a:t>
            </a: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661" name="Google Shape;66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62" name="Google Shape;662;p74"/>
          <p:cNvGraphicFramePr/>
          <p:nvPr/>
        </p:nvGraphicFramePr>
        <p:xfrm>
          <a:off x="1258200" y="1840125"/>
          <a:ext cx="6465550" cy="4736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6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3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of Students Tested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Participation Rate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of Students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 Level 3 &amp; 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 of Students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 Level 3 &amp; 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Stonington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Rocky Hill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1187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Southington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2734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1822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East Lyme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1012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North Haven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1440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62.8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Colchester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61.9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East Granby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Bethel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1404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Milford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1321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60.1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Berlin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1148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Old Saybrook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59.1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Waterford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57.9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East Hampton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57.8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Clinton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56.1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Shelton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2062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1139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Cromwell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Branford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1120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51.1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Wethersfield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1543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Wallingford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2223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Newington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1691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Ledyard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45.8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Watertown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1184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Windsor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1354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New Milford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1512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5"/>
          <p:cNvSpPr txBox="1">
            <a:spLocks noGrp="1"/>
          </p:cNvSpPr>
          <p:nvPr>
            <p:ph type="title" idx="4294967295"/>
          </p:nvPr>
        </p:nvSpPr>
        <p:spPr>
          <a:xfrm>
            <a:off x="230675" y="452051"/>
            <a:ext cx="8520600" cy="8829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a" sz="2800" b="1" dirty="0">
                <a:solidFill>
                  <a:schemeClr val="lt1"/>
                </a:solidFill>
              </a:rPr>
              <a:t>Student Achievement Report </a:t>
            </a:r>
            <a:endParaRPr sz="28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 b="1" dirty="0">
                <a:solidFill>
                  <a:schemeClr val="lt1"/>
                </a:solidFill>
              </a:rPr>
              <a:t>Next Generation Science Standards -11th </a:t>
            </a:r>
            <a:r>
              <a:rPr lang="ca" sz="3600" b="1" dirty="0">
                <a:solidFill>
                  <a:schemeClr val="lt1"/>
                </a:solidFill>
              </a:rPr>
              <a:t>grade</a:t>
            </a:r>
            <a:endParaRPr sz="3600" b="1" dirty="0">
              <a:solidFill>
                <a:schemeClr val="lt1"/>
              </a:solidFill>
            </a:endParaRPr>
          </a:p>
        </p:txBody>
      </p:sp>
      <p:sp>
        <p:nvSpPr>
          <p:cNvPr id="668" name="Google Shape;668;p7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64</a:t>
            </a:fld>
            <a:endParaRPr sz="1000"/>
          </a:p>
        </p:txBody>
      </p:sp>
      <p:sp>
        <p:nvSpPr>
          <p:cNvPr id="669" name="Google Shape;669;p75"/>
          <p:cNvSpPr txBox="1"/>
          <p:nvPr/>
        </p:nvSpPr>
        <p:spPr>
          <a:xfrm>
            <a:off x="0" y="1283400"/>
            <a:ext cx="91440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NGSS DRG D</a:t>
            </a: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670" name="Google Shape;67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71" name="Google Shape;671;p75"/>
          <p:cNvGraphicFramePr/>
          <p:nvPr/>
        </p:nvGraphicFramePr>
        <p:xfrm>
          <a:off x="1258200" y="1840125"/>
          <a:ext cx="6465550" cy="48085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6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District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of Students Tested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Participation Rate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of Students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 Level 3 &amp; 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 of Students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 Level 3 &amp; 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East Hampton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Stonington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Ledyard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Bethel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East Lyme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Berlin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North Haven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69.1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Southington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67.1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Colchester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91.8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Shelton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Clinton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Old Saybrook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Newington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Rocky Hill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Waterford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55.6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Wallingford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96.6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East Granby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Windsor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94.2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53.1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Wethersfield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Milford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Branford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95.2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48.3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Cromwell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Watertown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93.8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43.7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New Milford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97.5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43.4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65</a:t>
            </a:fld>
            <a:endParaRPr/>
          </a:p>
        </p:txBody>
      </p:sp>
      <p:sp>
        <p:nvSpPr>
          <p:cNvPr id="677" name="Google Shape;677;p76"/>
          <p:cNvSpPr txBox="1">
            <a:spLocks noGrp="1"/>
          </p:cNvSpPr>
          <p:nvPr>
            <p:ph type="title" idx="4294967295"/>
          </p:nvPr>
        </p:nvSpPr>
        <p:spPr>
          <a:xfrm>
            <a:off x="311700" y="125251"/>
            <a:ext cx="8520600" cy="8829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200" b="1" dirty="0">
                <a:solidFill>
                  <a:schemeClr val="lt1"/>
                </a:solidFill>
              </a:rPr>
              <a:t>Tiered Reductions to Budget </a:t>
            </a:r>
            <a:endParaRPr sz="32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200" b="1" dirty="0">
                <a:solidFill>
                  <a:schemeClr val="lt1"/>
                </a:solidFill>
              </a:rPr>
              <a:t>(as of 2/20/26, Subject to Change)</a:t>
            </a:r>
            <a:endParaRPr sz="3200" b="1" dirty="0">
              <a:solidFill>
                <a:schemeClr val="lt1"/>
              </a:solidFill>
            </a:endParaRPr>
          </a:p>
        </p:txBody>
      </p:sp>
      <p:pic>
        <p:nvPicPr>
          <p:cNvPr id="678" name="Google Shape;678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25" y="1341675"/>
            <a:ext cx="8140675" cy="50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" y="2695065"/>
            <a:ext cx="8606790" cy="1248285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16500" dirty="0"/>
              <a:t>General Government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405461-81A6-448D-B15B-56FD798B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180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DBCF-3980-457C-B30C-F60FF515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55" y="320566"/>
            <a:ext cx="8780489" cy="834340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General Government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97E14-7A41-49E5-A0AB-DBBC2FA9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67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1DE42-981E-709E-44FF-54E88A6E3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55" y="2069757"/>
            <a:ext cx="8780490" cy="27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43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D801-9E96-957F-F3D0-38650FD42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262"/>
            <a:ext cx="7886700" cy="673966"/>
          </a:xfrm>
        </p:spPr>
        <p:txBody>
          <a:bodyPr/>
          <a:lstStyle/>
          <a:p>
            <a:pPr algn="ctr"/>
            <a:r>
              <a:rPr lang="en-US" sz="3600" dirty="0"/>
              <a:t>General Government Staffing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04448-0BE0-3EAB-D265-B76ABAE5A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68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39404-83DD-CA14-FAA0-8760E6D1D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" y="802432"/>
            <a:ext cx="8957388" cy="598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575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10" y="239485"/>
            <a:ext cx="8925790" cy="617225"/>
          </a:xfrm>
        </p:spPr>
        <p:txBody>
          <a:bodyPr>
            <a:noAutofit/>
          </a:bodyPr>
          <a:lstStyle/>
          <a:p>
            <a:pPr algn="ctr"/>
            <a:r>
              <a:rPr lang="en-US" sz="2800" b="1" u="sng" dirty="0"/>
              <a:t>Drivers of $2.9 million General Government increase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EAA66-06A5-4A1D-AE30-64D7F76F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69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89E5F-FCB4-0081-1068-A5231A4116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628" y="856710"/>
            <a:ext cx="7377303" cy="584255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8A1587-51C2-D5C3-D360-AB72497F0C38}"/>
              </a:ext>
            </a:extLst>
          </p:cNvPr>
          <p:cNvCxnSpPr/>
          <p:nvPr/>
        </p:nvCxnSpPr>
        <p:spPr>
          <a:xfrm>
            <a:off x="1392654" y="3223726"/>
            <a:ext cx="6846277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00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C22A3-70F8-867B-0015-93C334C3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4713"/>
            <a:ext cx="7886700" cy="5685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Fund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0B532-5C5D-CA2B-D36A-3A87BE8EC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04" y="5345723"/>
            <a:ext cx="8864868" cy="1264376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GFOA/Rating Agency level (16.6% or 2 months)</a:t>
            </a:r>
          </a:p>
          <a:p>
            <a:pPr lvl="1"/>
            <a:r>
              <a:rPr lang="en-US" dirty="0"/>
              <a:t>State minimum (PA 22-35) is 5%</a:t>
            </a:r>
          </a:p>
          <a:p>
            <a:pPr lvl="1"/>
            <a:r>
              <a:rPr lang="en-US" dirty="0"/>
              <a:t>Town policy “floor” is 11%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41F84-04EB-3864-7834-62555F26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Double Brace 7">
            <a:extLst>
              <a:ext uri="{FF2B5EF4-FFF2-40B4-BE49-F238E27FC236}">
                <a16:creationId xmlns:a16="http://schemas.microsoft.com/office/drawing/2014/main" id="{B0ADB626-9F15-D846-58ED-5C184F49B9D1}"/>
              </a:ext>
            </a:extLst>
          </p:cNvPr>
          <p:cNvSpPr/>
          <p:nvPr/>
        </p:nvSpPr>
        <p:spPr>
          <a:xfrm>
            <a:off x="3569985" y="1300011"/>
            <a:ext cx="2469810" cy="146511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5CD46-8D1F-A090-2873-F566FC04B9F9}"/>
              </a:ext>
            </a:extLst>
          </p:cNvPr>
          <p:cNvSpPr txBox="1"/>
          <p:nvPr/>
        </p:nvSpPr>
        <p:spPr>
          <a:xfrm>
            <a:off x="3680676" y="1300011"/>
            <a:ext cx="224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$5,495,640 used to fund pension payouts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1A97638-0115-3D26-7C11-9833264794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858435"/>
              </p:ext>
            </p:extLst>
          </p:nvPr>
        </p:nvGraphicFramePr>
        <p:xfrm>
          <a:off x="371992" y="1153705"/>
          <a:ext cx="8428892" cy="425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34784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A7274-27C0-70E9-9108-F95D12020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FA191-7FC1-764D-3402-3324F113A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7551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/>
              <a:t>Driver of new employees' cost…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2DB5E-D58D-0A1F-C2BA-19BDFB591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6092"/>
            <a:ext cx="7886700" cy="52267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New employees:</a:t>
            </a:r>
          </a:p>
          <a:p>
            <a:pPr lvl="1"/>
            <a:r>
              <a:rPr lang="en-US" dirty="0"/>
              <a:t>Police Department (+$286k) - 2 additional sworn officers</a:t>
            </a:r>
          </a:p>
          <a:p>
            <a:pPr lvl="1"/>
            <a:endParaRPr lang="en-US" dirty="0"/>
          </a:p>
          <a:p>
            <a:r>
              <a:rPr lang="en-US" dirty="0"/>
              <a:t>Contractual Services:</a:t>
            </a:r>
          </a:p>
          <a:p>
            <a:pPr lvl="1"/>
            <a:r>
              <a:rPr lang="en-US" dirty="0"/>
              <a:t>Facilities (inflation): $54k</a:t>
            </a:r>
          </a:p>
          <a:p>
            <a:pPr lvl="1"/>
            <a:r>
              <a:rPr lang="en-US" dirty="0"/>
              <a:t>Public Works (55 Steele Blvd required testing):$36k</a:t>
            </a:r>
          </a:p>
          <a:p>
            <a:pPr lvl="1"/>
            <a:r>
              <a:rPr lang="en-US" dirty="0"/>
              <a:t>Animal Control (required dog kennel upgrades):$20k</a:t>
            </a:r>
          </a:p>
          <a:p>
            <a:pPr lvl="1"/>
            <a:endParaRPr lang="en-US" dirty="0"/>
          </a:p>
          <a:p>
            <a:r>
              <a:rPr lang="en-US" dirty="0"/>
              <a:t>Operating Materials:</a:t>
            </a:r>
          </a:p>
          <a:p>
            <a:pPr lvl="1"/>
            <a:r>
              <a:rPr lang="en-US" dirty="0"/>
              <a:t>Schools: $30k</a:t>
            </a:r>
          </a:p>
          <a:p>
            <a:pPr lvl="1"/>
            <a:r>
              <a:rPr lang="en-US" dirty="0" err="1"/>
              <a:t>Timberlin</a:t>
            </a:r>
            <a:r>
              <a:rPr lang="en-US" dirty="0"/>
              <a:t> (fertilizer): $22k</a:t>
            </a:r>
          </a:p>
          <a:p>
            <a:pPr lvl="1"/>
            <a:r>
              <a:rPr lang="en-US" dirty="0"/>
              <a:t>Garage (tires): $22k</a:t>
            </a:r>
          </a:p>
          <a:p>
            <a:pPr lvl="1"/>
            <a:r>
              <a:rPr lang="en-US" dirty="0"/>
              <a:t>Various departments: $27k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D2E2C-E7F1-D22E-CABE-8A5A55E4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413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" y="2695065"/>
            <a:ext cx="8606790" cy="1076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Berlin Water Control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9AB02B-5589-472B-AA2A-67065F9E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173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39486"/>
            <a:ext cx="8515350" cy="50866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Berlin Water Control – Enterprise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63217"/>
            <a:ext cx="7886700" cy="375825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Operating budget drivers:</a:t>
            </a:r>
          </a:p>
          <a:p>
            <a:pPr lvl="1"/>
            <a:r>
              <a:rPr lang="en-US" sz="2100" dirty="0"/>
              <a:t>No staffing changes budgeted</a:t>
            </a:r>
          </a:p>
          <a:p>
            <a:pPr lvl="1"/>
            <a:r>
              <a:rPr lang="en-US" sz="2100" dirty="0"/>
              <a:t>Budgeting </a:t>
            </a:r>
            <a:r>
              <a:rPr lang="en-US" sz="2100" dirty="0" err="1"/>
              <a:t>Mattabassett</a:t>
            </a:r>
            <a:r>
              <a:rPr lang="en-US" sz="2100" dirty="0"/>
              <a:t> cost increase</a:t>
            </a:r>
          </a:p>
          <a:p>
            <a:pPr lvl="1"/>
            <a:r>
              <a:rPr lang="en-US" sz="2100" dirty="0"/>
              <a:t>Engineering/construction mgmt. for the Meriden Interconnection </a:t>
            </a:r>
          </a:p>
          <a:p>
            <a:pPr marL="457200" lvl="1" indent="0">
              <a:buNone/>
            </a:pPr>
            <a:endParaRPr lang="en-US" sz="1300" dirty="0"/>
          </a:p>
          <a:p>
            <a:r>
              <a:rPr lang="en-US" sz="2400" dirty="0"/>
              <a:t>Capital needs:</a:t>
            </a:r>
          </a:p>
          <a:p>
            <a:pPr lvl="1"/>
            <a:r>
              <a:rPr lang="en-US" sz="2000" dirty="0"/>
              <a:t>Meriden water line connection accrued loan interest</a:t>
            </a:r>
          </a:p>
          <a:p>
            <a:pPr lvl="1"/>
            <a:r>
              <a:rPr lang="en-US" sz="2000" dirty="0"/>
              <a:t>Lamentation tank corrosion rehabilitation </a:t>
            </a:r>
          </a:p>
          <a:p>
            <a:pPr lvl="1"/>
            <a:r>
              <a:rPr lang="en-US" sz="2000" dirty="0"/>
              <a:t>Design for:</a:t>
            </a:r>
          </a:p>
          <a:p>
            <a:pPr lvl="2"/>
            <a:r>
              <a:rPr lang="en-US" sz="1600" dirty="0"/>
              <a:t>East Berlin water system </a:t>
            </a:r>
          </a:p>
          <a:p>
            <a:pPr lvl="2"/>
            <a:r>
              <a:rPr lang="en-US" sz="1600" dirty="0"/>
              <a:t>Division St upgrades</a:t>
            </a:r>
          </a:p>
          <a:p>
            <a:pPr lvl="2"/>
            <a:r>
              <a:rPr lang="en-US" sz="1600" dirty="0"/>
              <a:t>Worthington Rd loop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726E4-7220-4260-88CE-814E91CC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72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78C433-5153-9FF9-A2FF-0C9065EC9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43" y="974953"/>
            <a:ext cx="8306373" cy="183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2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" y="2695065"/>
            <a:ext cx="8606790" cy="1076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Revenue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DFA5B-FF8C-4CD0-9947-1D974761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7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DBCF-3980-457C-B30C-F60FF515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6" y="178484"/>
            <a:ext cx="7945334" cy="807168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/>
              <a:t>Revenue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6146E-5C61-47E2-A0FA-9222700B9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04" y="1844725"/>
            <a:ext cx="4010891" cy="4020402"/>
          </a:xfrm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/>
              <a:t>Local taxes </a:t>
            </a:r>
          </a:p>
          <a:p>
            <a:pPr lvl="1"/>
            <a:r>
              <a:rPr lang="en-US" sz="1600" dirty="0"/>
              <a:t>Cover 88% of General Fund expenses</a:t>
            </a:r>
          </a:p>
          <a:p>
            <a:pPr lvl="1"/>
            <a:r>
              <a:rPr lang="en-US" sz="1600" dirty="0"/>
              <a:t>Collection rate remains 99.3%</a:t>
            </a:r>
          </a:p>
          <a:p>
            <a:r>
              <a:rPr lang="en-US" sz="2000" dirty="0"/>
              <a:t>Grants: ECS flat </a:t>
            </a:r>
            <a:r>
              <a:rPr lang="en-US" sz="1400" dirty="0"/>
              <a:t>(Gov budget)</a:t>
            </a:r>
            <a:endParaRPr lang="en-US" sz="1200" dirty="0"/>
          </a:p>
          <a:p>
            <a:r>
              <a:rPr lang="en-US" sz="2000" dirty="0"/>
              <a:t>User fees: +$278k</a:t>
            </a:r>
          </a:p>
          <a:p>
            <a:pPr lvl="1"/>
            <a:r>
              <a:rPr lang="en-US" sz="1600" dirty="0"/>
              <a:t>Building Inspection increased $100k</a:t>
            </a:r>
          </a:p>
          <a:p>
            <a:pPr lvl="1"/>
            <a:r>
              <a:rPr lang="en-US" sz="1600" dirty="0"/>
              <a:t>Golf Course increased $154k</a:t>
            </a:r>
          </a:p>
          <a:p>
            <a:r>
              <a:rPr lang="en-US" sz="2000" dirty="0"/>
              <a:t>Interest income decreased $250k</a:t>
            </a:r>
          </a:p>
          <a:p>
            <a:r>
              <a:rPr lang="en-US" sz="2000" dirty="0"/>
              <a:t>Fund balance:</a:t>
            </a:r>
          </a:p>
          <a:p>
            <a:pPr lvl="1"/>
            <a:r>
              <a:rPr lang="en-US" sz="1600" dirty="0"/>
              <a:t>Fund contingency</a:t>
            </a:r>
          </a:p>
          <a:p>
            <a:pPr lvl="1"/>
            <a:r>
              <a:rPr lang="en-US" sz="1600" dirty="0"/>
              <a:t>No ADEC required for closed DB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D62D9-2738-4C50-93FC-7DBDE5E2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E403B9A-3593-470C-9141-3FCC5ED01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754560"/>
              </p:ext>
            </p:extLst>
          </p:nvPr>
        </p:nvGraphicFramePr>
        <p:xfrm>
          <a:off x="4572000" y="1226849"/>
          <a:ext cx="4346148" cy="488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6868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4042</TotalTime>
  <Words>4908</Words>
  <Application>Microsoft Office PowerPoint</Application>
  <PresentationFormat>On-screen Show (4:3)</PresentationFormat>
  <Paragraphs>2149</Paragraphs>
  <Slides>72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Calibri</vt:lpstr>
      <vt:lpstr>Calibri Light</vt:lpstr>
      <vt:lpstr>Times New Roman</vt:lpstr>
      <vt:lpstr>Office Theme</vt:lpstr>
      <vt:lpstr>Town of Berlin FY27 Board of Finance Budget Review  March 2, 2026</vt:lpstr>
      <vt:lpstr>Agenda</vt:lpstr>
      <vt:lpstr>Fiscal Year 2027 Overall Budget Proposal</vt:lpstr>
      <vt:lpstr>Major Drivers of $5.7 million increase</vt:lpstr>
      <vt:lpstr>PowerPoint Presentation</vt:lpstr>
      <vt:lpstr>Breakdown of Total FY27 Budget</vt:lpstr>
      <vt:lpstr>Fund Balance</vt:lpstr>
      <vt:lpstr>PowerPoint Presentation</vt:lpstr>
      <vt:lpstr>Revenue</vt:lpstr>
      <vt:lpstr>Municipal Spending Cap Calculation</vt:lpstr>
      <vt:lpstr>PowerPoint Presentation</vt:lpstr>
      <vt:lpstr>Transfers</vt:lpstr>
      <vt:lpstr>Long-Term Liabilities</vt:lpstr>
      <vt:lpstr>PowerPoint Presentation</vt:lpstr>
      <vt:lpstr>FY25 General Fund Capital Budget</vt:lpstr>
      <vt:lpstr>General Fund Capital Requests</vt:lpstr>
      <vt:lpstr>PowerPoint Presentation</vt:lpstr>
      <vt:lpstr>Foundation of the Budget</vt:lpstr>
      <vt:lpstr>Student Achievement Highlights</vt:lpstr>
      <vt:lpstr>District Highlights</vt:lpstr>
      <vt:lpstr>District Highlights</vt:lpstr>
      <vt:lpstr>PowerPoint Presentation</vt:lpstr>
      <vt:lpstr>PowerPoint Presentation</vt:lpstr>
      <vt:lpstr>PowerPoint Presentation</vt:lpstr>
      <vt:lpstr>Percentage of Special Education Budget</vt:lpstr>
      <vt:lpstr>Board of Education’s Requested Budget - $57,481,059 (Increase of 5.34%)</vt:lpstr>
      <vt:lpstr>PowerPoint Presentation</vt:lpstr>
      <vt:lpstr>Certified Staff: $24,977,953  Increase of:  $924,725 (3.84%)</vt:lpstr>
      <vt:lpstr>Non-Certified Salaries: $9,006,179  Increase of: $572,180.87 (6.78%)</vt:lpstr>
      <vt:lpstr>Employee Benefits: $9,152,428  Increase of: $525,995.27 (6.10%)</vt:lpstr>
      <vt:lpstr>Contracted Services: $2,554,510 Increase of: $44,316.50 (1.77%)</vt:lpstr>
      <vt:lpstr>Utilities: $537,290 Increase of: $36,460 (7.28%)</vt:lpstr>
      <vt:lpstr>Transportation: $3,611,388 Increase of: $109,334.02 (3.12%)</vt:lpstr>
      <vt:lpstr>Tuition: $2,441,729 Increase of: $190,817 (8.48%)</vt:lpstr>
      <vt:lpstr>Supplies, Textbooks &amp; Materials: $1,022,854 Increase of $3,728.08 (0.37%)</vt:lpstr>
      <vt:lpstr>Equipment: $634,771 Increase of $401,070.26 (171.62%)</vt:lpstr>
      <vt:lpstr>All Other Expenditures: $124,399 Increase of $50,499 (68.33%)</vt:lpstr>
      <vt:lpstr>Armed Security Department: $439,404 Increase of $2,595 (0.59%)</vt:lpstr>
      <vt:lpstr>PowerPoint Presentation</vt:lpstr>
      <vt:lpstr>State Funding</vt:lpstr>
      <vt:lpstr>Open Choice Enrollment &amp; Funding History</vt:lpstr>
      <vt:lpstr>Anticipated Open Choice Budget:  $ 1,063,890 </vt:lpstr>
      <vt:lpstr>Historical Excess Cost Reimbursements</vt:lpstr>
      <vt:lpstr>Federal Funding</vt:lpstr>
      <vt:lpstr>Pre-K Tuition Revenue</vt:lpstr>
      <vt:lpstr>PowerPoint Presentation</vt:lpstr>
      <vt:lpstr>10 Year Budget Funding History</vt:lpstr>
      <vt:lpstr>Neighboring Districts Adopted Budget Comparison</vt:lpstr>
      <vt:lpstr>FY26 Budget Percentage Increase for DRG D</vt:lpstr>
      <vt:lpstr>Net Current Expenditure per Pupil (NCEP) DRG D &amp; State Comparison</vt:lpstr>
      <vt:lpstr>PowerPoint Presentation</vt:lpstr>
      <vt:lpstr>PowerPoint Presentation</vt:lpstr>
      <vt:lpstr>PowerPoint Presentation</vt:lpstr>
      <vt:lpstr>5 Year FTE Comparisons</vt:lpstr>
      <vt:lpstr>5 Year Mill Rate Comparisons</vt:lpstr>
      <vt:lpstr>HISTORICAL BERLIN NET CURRENT EXPENDITURE PER PUPIL (NCEP)/WEALTH RANKINGS</vt:lpstr>
      <vt:lpstr>Superintendent’s Budget Request at a Glance</vt:lpstr>
      <vt:lpstr>Elementary Projected Enrollment</vt:lpstr>
      <vt:lpstr>Secondary Projected Enrollment</vt:lpstr>
      <vt:lpstr>Student Achievement Report  SAT</vt:lpstr>
      <vt:lpstr>Student Achievement Report  SAT</vt:lpstr>
      <vt:lpstr>Student Achievement Report   ELA SBA grades 3 - 8</vt:lpstr>
      <vt:lpstr>Student Achievement Report    MATH SBA grades 3 - 8</vt:lpstr>
      <vt:lpstr>Student Achievement Report  Next Generation Science Standards -11th grade</vt:lpstr>
      <vt:lpstr>Tiered Reductions to Budget  (as of 2/20/26, Subject to Change)</vt:lpstr>
      <vt:lpstr>PowerPoint Presentation</vt:lpstr>
      <vt:lpstr>General Government Operations</vt:lpstr>
      <vt:lpstr>General Government Staffing</vt:lpstr>
      <vt:lpstr>Drivers of $2.9 million General Government increase</vt:lpstr>
      <vt:lpstr>Driver of new employees' cost…</vt:lpstr>
      <vt:lpstr>PowerPoint Presentation</vt:lpstr>
      <vt:lpstr>Berlin Water Control – Enterprise Fund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Berlin FY2021 General Government Budget Review Overview, Revenue,  Long-Term Liabilities, Transfers, Capital &amp; Town Operations March 2, 2020</dc:title>
  <dc:creator>Kevin Delaney</dc:creator>
  <cp:lastModifiedBy>Kevin Delaney</cp:lastModifiedBy>
  <cp:revision>188</cp:revision>
  <cp:lastPrinted>2026-02-05T18:37:24Z</cp:lastPrinted>
  <dcterms:created xsi:type="dcterms:W3CDTF">2020-02-21T17:07:52Z</dcterms:created>
  <dcterms:modified xsi:type="dcterms:W3CDTF">2026-03-02T20:22:13Z</dcterms:modified>
</cp:coreProperties>
</file>